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70" r:id="rId1"/>
  </p:sldMasterIdLst>
  <p:notesMasterIdLst>
    <p:notesMasterId r:id="rId4"/>
  </p:notesMasterIdLst>
  <p:handoutMasterIdLst>
    <p:handoutMasterId r:id="rId5"/>
  </p:handoutMasterIdLst>
  <p:sldIdLst>
    <p:sldId id="270" r:id="rId2"/>
    <p:sldId id="271" r:id="rId3"/>
  </p:sldIdLst>
  <p:sldSz cx="9144000" cy="6858000" type="screen4x3"/>
  <p:notesSz cx="7099300" cy="102346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81" autoAdjust="0"/>
    <p:restoredTop sz="94660"/>
  </p:normalViewPr>
  <p:slideViewPr>
    <p:cSldViewPr snapToGrid="0">
      <p:cViewPr>
        <p:scale>
          <a:sx n="100" d="100"/>
          <a:sy n="100" d="100"/>
        </p:scale>
        <p:origin x="-845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6364" cy="511731"/>
          </a:xfrm>
          <a:prstGeom prst="rect">
            <a:avLst/>
          </a:prstGeom>
        </p:spPr>
        <p:txBody>
          <a:bodyPr vert="horz" lIns="95464" tIns="47732" rIns="95464" bIns="47732" rtlCol="0"/>
          <a:lstStyle>
            <a:lvl1pPr algn="l">
              <a:defRPr sz="1200"/>
            </a:lvl1pPr>
          </a:lstStyle>
          <a:p>
            <a:r>
              <a:rPr kumimoji="1" lang="en-US" altLang="ja-JP"/>
              <a:t>L2-CTRSU-SOP-017</a:t>
            </a:r>
            <a:r>
              <a:rPr kumimoji="1" lang="ja-JP" altLang="en-US"/>
              <a:t>：添付</a:t>
            </a:r>
            <a:r>
              <a:rPr kumimoji="1" lang="en-US" altLang="ja-JP"/>
              <a:t>1_PMP</a:t>
            </a:r>
            <a:r>
              <a:rPr kumimoji="1" lang="ja-JP" altLang="en-US"/>
              <a:t>雛形</a:t>
            </a:r>
            <a:r>
              <a:rPr kumimoji="1" lang="en-US" altLang="ja-JP"/>
              <a:t>_Ver1.0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1294" y="0"/>
            <a:ext cx="3076364" cy="511731"/>
          </a:xfrm>
          <a:prstGeom prst="rect">
            <a:avLst/>
          </a:prstGeom>
        </p:spPr>
        <p:txBody>
          <a:bodyPr vert="horz" lIns="95464" tIns="47732" rIns="95464" bIns="47732" rtlCol="0"/>
          <a:lstStyle>
            <a:lvl1pPr algn="r">
              <a:defRPr sz="1200"/>
            </a:lvl1pPr>
          </a:lstStyle>
          <a:p>
            <a:fld id="{A287F737-D4E5-4C34-9CA0-C392B60CC0CF}" type="datetimeFigureOut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1" y="9721106"/>
            <a:ext cx="3076364" cy="511731"/>
          </a:xfrm>
          <a:prstGeom prst="rect">
            <a:avLst/>
          </a:prstGeom>
        </p:spPr>
        <p:txBody>
          <a:bodyPr vert="horz" lIns="95464" tIns="47732" rIns="95464" bIns="47732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1294" y="9721106"/>
            <a:ext cx="3076364" cy="511731"/>
          </a:xfrm>
          <a:prstGeom prst="rect">
            <a:avLst/>
          </a:prstGeom>
        </p:spPr>
        <p:txBody>
          <a:bodyPr vert="horz" lIns="95464" tIns="47732" rIns="95464" bIns="47732" rtlCol="0" anchor="b"/>
          <a:lstStyle>
            <a:lvl1pPr algn="r">
              <a:defRPr sz="1200"/>
            </a:lvl1pPr>
          </a:lstStyle>
          <a:p>
            <a:fld id="{BB63D49E-C079-4C98-9AFC-32266E1B909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445532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3076364" cy="513508"/>
          </a:xfrm>
          <a:prstGeom prst="rect">
            <a:avLst/>
          </a:prstGeom>
        </p:spPr>
        <p:txBody>
          <a:bodyPr vert="horz" lIns="95464" tIns="47732" rIns="95464" bIns="47732" rtlCol="0"/>
          <a:lstStyle>
            <a:lvl1pPr algn="l">
              <a:defRPr sz="1200"/>
            </a:lvl1pPr>
          </a:lstStyle>
          <a:p>
            <a:r>
              <a:rPr kumimoji="1" lang="en-US" altLang="ja-JP"/>
              <a:t>L2-CTRSU-SOP-017</a:t>
            </a:r>
            <a:r>
              <a:rPr kumimoji="1" lang="ja-JP" altLang="en-US"/>
              <a:t>：添付</a:t>
            </a:r>
            <a:r>
              <a:rPr kumimoji="1" lang="en-US" altLang="ja-JP"/>
              <a:t>1_PMP</a:t>
            </a:r>
            <a:r>
              <a:rPr kumimoji="1" lang="ja-JP" altLang="en-US"/>
              <a:t>雛形</a:t>
            </a:r>
            <a:r>
              <a:rPr kumimoji="1" lang="en-US" altLang="ja-JP"/>
              <a:t>_Ver1.0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1294" y="1"/>
            <a:ext cx="3076364" cy="513508"/>
          </a:xfrm>
          <a:prstGeom prst="rect">
            <a:avLst/>
          </a:prstGeom>
        </p:spPr>
        <p:txBody>
          <a:bodyPr vert="horz" lIns="95464" tIns="47732" rIns="95464" bIns="47732" rtlCol="0"/>
          <a:lstStyle>
            <a:lvl1pPr algn="r">
              <a:defRPr sz="1200"/>
            </a:lvl1pPr>
          </a:lstStyle>
          <a:p>
            <a:fld id="{549EB1AE-1126-47CE-8ACF-2967E8E9F4E2}" type="datetimeFigureOut">
              <a:rPr kumimoji="1" lang="ja-JP" altLang="en-US" smtClean="0"/>
              <a:t>2020/5/28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47775" y="1279525"/>
            <a:ext cx="4603750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5464" tIns="47732" rIns="95464" bIns="47732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09931" y="4925408"/>
            <a:ext cx="5679440" cy="4029880"/>
          </a:xfrm>
          <a:prstGeom prst="rect">
            <a:avLst/>
          </a:prstGeom>
        </p:spPr>
        <p:txBody>
          <a:bodyPr vert="horz" lIns="95464" tIns="47732" rIns="95464" bIns="47732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7"/>
            <a:ext cx="3076364" cy="513507"/>
          </a:xfrm>
          <a:prstGeom prst="rect">
            <a:avLst/>
          </a:prstGeom>
        </p:spPr>
        <p:txBody>
          <a:bodyPr vert="horz" lIns="95464" tIns="47732" rIns="95464" bIns="47732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1294" y="9721107"/>
            <a:ext cx="3076364" cy="513507"/>
          </a:xfrm>
          <a:prstGeom prst="rect">
            <a:avLst/>
          </a:prstGeom>
        </p:spPr>
        <p:txBody>
          <a:bodyPr vert="horz" lIns="95464" tIns="47732" rIns="95464" bIns="47732" rtlCol="0" anchor="b"/>
          <a:lstStyle>
            <a:lvl1pPr algn="r">
              <a:defRPr sz="1200"/>
            </a:lvl1pPr>
          </a:lstStyle>
          <a:p>
            <a:fld id="{28C84B5C-EB8E-4DFC-BA64-9C9FCB07AD0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06319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スライド イメージ プレースホルダー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3" name="ノート プレースホルダー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ja-JP" altLang="en-US">
              <a:latin typeface="Arial" panose="020B0604020202020204" pitchFamily="34" charset="0"/>
            </a:endParaRPr>
          </a:p>
        </p:txBody>
      </p:sp>
      <p:sp>
        <p:nvSpPr>
          <p:cNvPr id="5124" name="スライド番号プレースホルダー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82273" indent="-299982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203241" indent="-24031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83875" indent="-24031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166166" indent="-24031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643485" indent="-24031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3120804" indent="-24031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598123" indent="-24031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4075442" indent="-24031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defTabSz="954637">
              <a:defRPr/>
            </a:pPr>
            <a:fld id="{C2362B4C-B36C-4507-9B19-8EBEA7DC0856}" type="slidenum">
              <a:rPr lang="en-US" altLang="ja-JP">
                <a:solidFill>
                  <a:srgbClr val="000000"/>
                </a:solidFill>
              </a:rPr>
              <a:pPr defTabSz="954637">
                <a:defRPr/>
              </a:pPr>
              <a:t>1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431472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スライド イメージ プレースホルダー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3" name="ノート プレースホルダー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ja-JP" altLang="en-US">
              <a:latin typeface="Arial" panose="020B0604020202020204" pitchFamily="34" charset="0"/>
            </a:endParaRPr>
          </a:p>
        </p:txBody>
      </p:sp>
      <p:sp>
        <p:nvSpPr>
          <p:cNvPr id="5124" name="スライド番号プレースホルダー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82273" indent="-299982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203241" indent="-24031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83875" indent="-24031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166166" indent="-240318"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643485" indent="-24031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3120804" indent="-24031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598123" indent="-24031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4075442" indent="-240318" eaLnBrk="0" fontAlgn="base" hangingPunct="0">
              <a:spcBef>
                <a:spcPct val="0"/>
              </a:spcBef>
              <a:spcAft>
                <a:spcPct val="0"/>
              </a:spcAft>
              <a:defRPr kumimoji="1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defTabSz="954637">
              <a:defRPr/>
            </a:pPr>
            <a:fld id="{C2362B4C-B36C-4507-9B19-8EBEA7DC0856}" type="slidenum">
              <a:rPr lang="en-US" altLang="ja-JP">
                <a:solidFill>
                  <a:srgbClr val="000000"/>
                </a:solidFill>
              </a:rPr>
              <a:pPr defTabSz="954637">
                <a:defRPr/>
              </a:pPr>
              <a:t>2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39966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7"/>
            <a:ext cx="7772400" cy="1470025"/>
          </a:xfrm>
        </p:spPr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342900" indent="0" algn="ctr">
              <a:buNone/>
              <a:defRPr/>
            </a:lvl2pPr>
            <a:lvl3pPr marL="685800" indent="0" algn="ctr">
              <a:buNone/>
              <a:defRPr/>
            </a:lvl3pPr>
            <a:lvl4pPr marL="1028700" indent="0" algn="ctr">
              <a:buNone/>
              <a:defRPr/>
            </a:lvl4pPr>
            <a:lvl5pPr marL="1371600" indent="0" algn="ctr">
              <a:buNone/>
              <a:defRPr/>
            </a:lvl5pPr>
            <a:lvl6pPr marL="1714500" indent="0" algn="ctr">
              <a:buNone/>
              <a:defRPr/>
            </a:lvl6pPr>
            <a:lvl7pPr marL="2057400" indent="0" algn="ctr">
              <a:buNone/>
              <a:defRPr/>
            </a:lvl7pPr>
            <a:lvl8pPr marL="2400300" indent="0" algn="ctr">
              <a:buNone/>
              <a:defRPr/>
            </a:lvl8pPr>
            <a:lvl9pPr marL="2743200" indent="0" algn="ctr">
              <a:buNone/>
              <a:defRPr/>
            </a:lvl9pPr>
          </a:lstStyle>
          <a:p>
            <a:r>
              <a:rPr lang="ja-JP" altLang="en-US"/>
              <a:t>マスタ サブタイトルの書式設定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CE20126-66D1-48B6-8498-4AB0FAED43C1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780BEDF-DF19-40FD-B69C-7CF53B9CE51C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76779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59150F6-25F5-4BDE-8554-E0BEBE4A8366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56EA328-3DA3-4CF0-918D-743B2CF65147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48086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5"/>
          </a:xfrm>
        </p:spPr>
        <p:txBody>
          <a:bodyPr vert="eaVert"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457200" y="274640"/>
            <a:ext cx="6019800" cy="5851525"/>
          </a:xfrm>
        </p:spPr>
        <p:txBody>
          <a:bodyPr vert="eaVert"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D28C30C-F8E2-4288-B993-3ED7349588C0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0363D2D-1C2F-40D2-B3A7-DB91C29DDE0A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10153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55E03EE-9156-4EF6-8274-2E7244236761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D3949E7-AFC7-4E0D-BE16-F23C70D2BE37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319841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2"/>
            <a:ext cx="7772400" cy="1362075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AC3E2A-E704-4ACD-8BBD-20F756C7D903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1930022-527F-4BF1-86E4-7819219184BA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87865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2"/>
            <a:ext cx="4038600" cy="4525963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648200" y="1600202"/>
            <a:ext cx="4038600" cy="4525963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1B1BD0-31BD-4A97-94AF-23961DA32F3C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180A4F4-894B-4AB7-8D8F-08C69B481E5F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89472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6" y="1535113"/>
            <a:ext cx="4041775" cy="63976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6" y="2174875"/>
            <a:ext cx="4041775" cy="3951288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30014B6-029B-4DA1-BBEE-396F915ACD6A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427134D-C2E3-47A9-ADAA-385F619787FF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559910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9CBC0F8-F25C-42E9-B734-7D7C5CDFE967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ABDC7F7-3608-4DDA-ADA5-2D14C9C00A2A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246553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49BEB45-A6BC-4BF6-861A-A14081DC05A9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77812A3-8AD1-4300-BFBF-25ACA6B00471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32643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2"/>
            <a:ext cx="5111750" cy="5853113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1" y="1435102"/>
            <a:ext cx="3008313" cy="4691063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262734-28F2-44EC-99A0-C85E5C50FD02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FF08DE9A-AE47-4649-8750-CF6D3D02A188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087635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lvl="0"/>
            <a:endParaRPr lang="ja-JP" altLang="en-US" noProof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ja-JP" altLang="en-US"/>
              <a:t>マスタ テキストの書式設定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3C3340-28F7-4FB6-8133-D5C74950C291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C3AF8C7-2949-4F64-ABAA-B16727BF144B}" type="slidenum">
              <a:rPr lang="en-US" altLang="ja-JP">
                <a:solidFill>
                  <a:srgbClr val="000000"/>
                </a:solidFill>
              </a:rPr>
              <a:pPr/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068518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2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50">
                <a:latin typeface="Arial" charset="0"/>
                <a:ea typeface="ＭＳ Ｐゴシック" pitchFamily="50" charset="-128"/>
                <a:cs typeface="+mn-cs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4FB15AAC-CE2A-4FC1-B199-35A49DF32E96}" type="datetime1">
              <a:rPr lang="ja-JP" altLang="en-US" smtClean="0">
                <a:solidFill>
                  <a:srgbClr val="000000"/>
                </a:solidFill>
              </a:rPr>
              <a:t>2020/5/28</a:t>
            </a:fld>
            <a:endParaRPr lang="en-US" altLang="ja-JP">
              <a:solidFill>
                <a:srgbClr val="000000"/>
              </a:solidFill>
            </a:endParaRP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050">
                <a:latin typeface="Arial" charset="0"/>
                <a:ea typeface="ＭＳ Ｐゴシック" pitchFamily="50" charset="-128"/>
                <a:cs typeface="+mn-cs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altLang="ja-JP">
                <a:solidFill>
                  <a:srgbClr val="000000"/>
                </a:solidFill>
              </a:rPr>
              <a:t>L2-CTRSU-SOP-017</a:t>
            </a:r>
            <a:r>
              <a:rPr lang="ja-JP" altLang="en-US">
                <a:solidFill>
                  <a:srgbClr val="000000"/>
                </a:solidFill>
              </a:rPr>
              <a:t>：添付</a:t>
            </a:r>
            <a:r>
              <a:rPr lang="en-US" altLang="ja-JP">
                <a:solidFill>
                  <a:srgbClr val="000000"/>
                </a:solidFill>
              </a:rPr>
              <a:t>1_PMP</a:t>
            </a:r>
            <a:r>
              <a:rPr lang="ja-JP" altLang="en-US">
                <a:solidFill>
                  <a:srgbClr val="000000"/>
                </a:solidFill>
              </a:rPr>
              <a:t>雛形</a:t>
            </a:r>
            <a:r>
              <a:rPr lang="en-US" altLang="ja-JP">
                <a:solidFill>
                  <a:srgbClr val="000000"/>
                </a:solidFill>
              </a:rPr>
              <a:t>_Ver1.0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5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4AAF0A0B-90C2-43F0-B6FA-C2EFD06DEF41}" type="slidenum">
              <a:rPr lang="en-US" altLang="ja-JP">
                <a:solidFill>
                  <a:srgbClr val="000000"/>
                </a:solidFill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en-US" altLang="ja-JP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46002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1" r:id="rId1"/>
    <p:sldLayoutId id="2147483772" r:id="rId2"/>
    <p:sldLayoutId id="2147483773" r:id="rId3"/>
    <p:sldLayoutId id="2147483774" r:id="rId4"/>
    <p:sldLayoutId id="2147483775" r:id="rId5"/>
    <p:sldLayoutId id="2147483776" r:id="rId6"/>
    <p:sldLayoutId id="2147483777" r:id="rId7"/>
    <p:sldLayoutId id="2147483778" r:id="rId8"/>
    <p:sldLayoutId id="2147483779" r:id="rId9"/>
    <p:sldLayoutId id="2147483780" r:id="rId10"/>
    <p:sldLayoutId id="2147483781" r:id="rId11"/>
  </p:sldLayoutIdLst>
  <p:hf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3300">
          <a:solidFill>
            <a:schemeClr val="tx2"/>
          </a:solidFill>
          <a:latin typeface="+mj-lt"/>
          <a:ea typeface="+mj-ea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3300">
          <a:solidFill>
            <a:schemeClr val="tx2"/>
          </a:solidFill>
          <a:latin typeface="Arial" charset="0"/>
          <a:ea typeface="ＭＳ Ｐゴシック" pitchFamily="50" charset="-128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3300">
          <a:solidFill>
            <a:schemeClr val="tx2"/>
          </a:solidFill>
          <a:latin typeface="Arial" charset="0"/>
          <a:ea typeface="ＭＳ Ｐゴシック" pitchFamily="50" charset="-128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3300">
          <a:solidFill>
            <a:schemeClr val="tx2"/>
          </a:solidFill>
          <a:latin typeface="Arial" charset="0"/>
          <a:ea typeface="ＭＳ Ｐゴシック" pitchFamily="50" charset="-128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3300">
          <a:solidFill>
            <a:schemeClr val="tx2"/>
          </a:solidFill>
          <a:latin typeface="Arial" charset="0"/>
          <a:ea typeface="ＭＳ Ｐゴシック" pitchFamily="50" charset="-128"/>
          <a:cs typeface="ＭＳ Ｐゴシック" charset="0"/>
        </a:defRPr>
      </a:lvl5pPr>
      <a:lvl6pPr marL="342900" algn="ctr" rtl="0" fontAlgn="base">
        <a:spcBef>
          <a:spcPct val="0"/>
        </a:spcBef>
        <a:spcAft>
          <a:spcPct val="0"/>
        </a:spcAft>
        <a:defRPr kumimoji="1" sz="33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685800" algn="ctr" rtl="0" fontAlgn="base">
        <a:spcBef>
          <a:spcPct val="0"/>
        </a:spcBef>
        <a:spcAft>
          <a:spcPct val="0"/>
        </a:spcAft>
        <a:defRPr kumimoji="1" sz="33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028700" algn="ctr" rtl="0" fontAlgn="base">
        <a:spcBef>
          <a:spcPct val="0"/>
        </a:spcBef>
        <a:spcAft>
          <a:spcPct val="0"/>
        </a:spcAft>
        <a:defRPr kumimoji="1" sz="33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371600" algn="ctr" rtl="0" fontAlgn="base">
        <a:spcBef>
          <a:spcPct val="0"/>
        </a:spcBef>
        <a:spcAft>
          <a:spcPct val="0"/>
        </a:spcAft>
        <a:defRPr kumimoji="1" sz="33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257175" indent="-257175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  <a:cs typeface="ＭＳ Ｐゴシック" charset="0"/>
        </a:defRPr>
      </a:lvl1pPr>
      <a:lvl2pPr marL="557213" indent="-214313" algn="l" rtl="0" eaLnBrk="0" fontAlgn="base" hangingPunct="0">
        <a:spcBef>
          <a:spcPct val="20000"/>
        </a:spcBef>
        <a:spcAft>
          <a:spcPct val="0"/>
        </a:spcAft>
        <a:buChar char="–"/>
        <a:defRPr kumimoji="1" sz="2100">
          <a:solidFill>
            <a:schemeClr val="tx1"/>
          </a:solidFill>
          <a:latin typeface="+mn-lt"/>
          <a:ea typeface="+mn-ea"/>
        </a:defRPr>
      </a:lvl2pPr>
      <a:lvl3pPr marL="857250" indent="-171450" algn="l" rtl="0" eaLnBrk="0" fontAlgn="base" hangingPunct="0">
        <a:spcBef>
          <a:spcPct val="20000"/>
        </a:spcBef>
        <a:spcAft>
          <a:spcPct val="0"/>
        </a:spcAft>
        <a:buChar char="•"/>
        <a:defRPr kumimoji="1" sz="1800">
          <a:solidFill>
            <a:schemeClr val="tx1"/>
          </a:solidFill>
          <a:latin typeface="+mn-lt"/>
          <a:ea typeface="+mn-ea"/>
        </a:defRPr>
      </a:lvl3pPr>
      <a:lvl4pPr marL="1200150" indent="-171450" algn="l" rtl="0" eaLnBrk="0" fontAlgn="base" hangingPunct="0">
        <a:spcBef>
          <a:spcPct val="20000"/>
        </a:spcBef>
        <a:spcAft>
          <a:spcPct val="0"/>
        </a:spcAft>
        <a:buChar char="–"/>
        <a:defRPr kumimoji="1" sz="1500">
          <a:solidFill>
            <a:schemeClr val="tx1"/>
          </a:solidFill>
          <a:latin typeface="+mn-lt"/>
          <a:ea typeface="+mn-ea"/>
        </a:defRPr>
      </a:lvl4pPr>
      <a:lvl5pPr marL="1543050" indent="-171450" algn="l" rtl="0" eaLnBrk="0" fontAlgn="base" hangingPunct="0">
        <a:spcBef>
          <a:spcPct val="20000"/>
        </a:spcBef>
        <a:spcAft>
          <a:spcPct val="0"/>
        </a:spcAft>
        <a:buChar char="»"/>
        <a:defRPr kumimoji="1" sz="1500">
          <a:solidFill>
            <a:schemeClr val="tx1"/>
          </a:solidFill>
          <a:latin typeface="+mn-lt"/>
          <a:ea typeface="+mn-ea"/>
        </a:defRPr>
      </a:lvl5pPr>
      <a:lvl6pPr marL="1885950" indent="-171450" algn="l" rtl="0" fontAlgn="base">
        <a:spcBef>
          <a:spcPct val="20000"/>
        </a:spcBef>
        <a:spcAft>
          <a:spcPct val="0"/>
        </a:spcAft>
        <a:buChar char="»"/>
        <a:defRPr kumimoji="1" sz="1500">
          <a:solidFill>
            <a:schemeClr val="tx1"/>
          </a:solidFill>
          <a:latin typeface="+mn-lt"/>
          <a:ea typeface="+mn-ea"/>
        </a:defRPr>
      </a:lvl6pPr>
      <a:lvl7pPr marL="2228850" indent="-171450" algn="l" rtl="0" fontAlgn="base">
        <a:spcBef>
          <a:spcPct val="20000"/>
        </a:spcBef>
        <a:spcAft>
          <a:spcPct val="0"/>
        </a:spcAft>
        <a:buChar char="»"/>
        <a:defRPr kumimoji="1" sz="1500">
          <a:solidFill>
            <a:schemeClr val="tx1"/>
          </a:solidFill>
          <a:latin typeface="+mn-lt"/>
          <a:ea typeface="+mn-ea"/>
        </a:defRPr>
      </a:lvl7pPr>
      <a:lvl8pPr marL="2571750" indent="-171450" algn="l" rtl="0" fontAlgn="base">
        <a:spcBef>
          <a:spcPct val="20000"/>
        </a:spcBef>
        <a:spcAft>
          <a:spcPct val="0"/>
        </a:spcAft>
        <a:buChar char="»"/>
        <a:defRPr kumimoji="1" sz="1500">
          <a:solidFill>
            <a:schemeClr val="tx1"/>
          </a:solidFill>
          <a:latin typeface="+mn-lt"/>
          <a:ea typeface="+mn-ea"/>
        </a:defRPr>
      </a:lvl8pPr>
      <a:lvl9pPr marL="2914650" indent="-171450" algn="l" rtl="0" fontAlgn="base">
        <a:spcBef>
          <a:spcPct val="20000"/>
        </a:spcBef>
        <a:spcAft>
          <a:spcPct val="0"/>
        </a:spcAft>
        <a:buChar char="»"/>
        <a:defRPr kumimoji="1" sz="15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タイトル 1"/>
          <p:cNvSpPr>
            <a:spLocks noGrp="1"/>
          </p:cNvSpPr>
          <p:nvPr>
            <p:ph type="title"/>
          </p:nvPr>
        </p:nvSpPr>
        <p:spPr>
          <a:xfrm>
            <a:off x="472568" y="304909"/>
            <a:ext cx="8229600" cy="547554"/>
          </a:xfrm>
        </p:spPr>
        <p:txBody>
          <a:bodyPr/>
          <a:lstStyle/>
          <a:p>
            <a:r>
              <a:rPr lang="ja-JP" altLang="en-US" sz="2400" dirty="0"/>
              <a:t>スケジュール（●●から●●まで）</a:t>
            </a:r>
          </a:p>
        </p:txBody>
      </p:sp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3539527"/>
              </p:ext>
            </p:extLst>
          </p:nvPr>
        </p:nvGraphicFramePr>
        <p:xfrm>
          <a:off x="104963" y="1211026"/>
          <a:ext cx="9001783" cy="5198012"/>
        </p:xfrm>
        <a:graphic>
          <a:graphicData uri="http://schemas.openxmlformats.org/drawingml/2006/table">
            <a:tbl>
              <a:tblPr/>
              <a:tblGrid>
                <a:gridCol w="951013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682814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587105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587108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624883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561923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560349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561923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  <a:gridCol w="560349">
                  <a:extLst>
                    <a:ext uri="{9D8B030D-6E8A-4147-A177-3AD203B41FA5}">
                      <a16:colId xmlns="" xmlns:a16="http://schemas.microsoft.com/office/drawing/2014/main" val="20008"/>
                    </a:ext>
                  </a:extLst>
                </a:gridCol>
                <a:gridCol w="642197">
                  <a:extLst>
                    <a:ext uri="{9D8B030D-6E8A-4147-A177-3AD203B41FA5}">
                      <a16:colId xmlns="" xmlns:a16="http://schemas.microsoft.com/office/drawing/2014/main" val="20009"/>
                    </a:ext>
                  </a:extLst>
                </a:gridCol>
                <a:gridCol w="720898">
                  <a:extLst>
                    <a:ext uri="{9D8B030D-6E8A-4147-A177-3AD203B41FA5}">
                      <a16:colId xmlns="" xmlns:a16="http://schemas.microsoft.com/office/drawing/2014/main" val="20010"/>
                    </a:ext>
                  </a:extLst>
                </a:gridCol>
                <a:gridCol w="642197">
                  <a:extLst>
                    <a:ext uri="{9D8B030D-6E8A-4147-A177-3AD203B41FA5}">
                      <a16:colId xmlns="" xmlns:a16="http://schemas.microsoft.com/office/drawing/2014/main" val="20011"/>
                    </a:ext>
                  </a:extLst>
                </a:gridCol>
                <a:gridCol w="587875">
                  <a:extLst>
                    <a:ext uri="{9D8B030D-6E8A-4147-A177-3AD203B41FA5}">
                      <a16:colId xmlns="" xmlns:a16="http://schemas.microsoft.com/office/drawing/2014/main" val="20012"/>
                    </a:ext>
                  </a:extLst>
                </a:gridCol>
                <a:gridCol w="731149">
                  <a:extLst>
                    <a:ext uri="{9D8B030D-6E8A-4147-A177-3AD203B41FA5}">
                      <a16:colId xmlns="" xmlns:a16="http://schemas.microsoft.com/office/drawing/2014/main" val="20013"/>
                    </a:ext>
                  </a:extLst>
                </a:gridCol>
              </a:tblGrid>
              <a:tr h="60947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algn="ctr"/>
                      <a:r>
                        <a:rPr kumimoji="1" lang="ja-JP" altLang="en-US" sz="1100" b="1" kern="1200" dirty="0" smtClean="0">
                          <a:solidFill>
                            <a:schemeClr val="bg1"/>
                          </a:solidFill>
                          <a:latin typeface="+mj-ea"/>
                          <a:ea typeface="ＭＳ Ｐゴシック" charset="-128"/>
                          <a:cs typeface="+mn-cs"/>
                        </a:rPr>
                        <a:t>項目</a:t>
                      </a:r>
                      <a:r>
                        <a:rPr kumimoji="1" lang="en-US" altLang="ja-JP" sz="1100" b="1" kern="1200" dirty="0" smtClean="0">
                          <a:solidFill>
                            <a:schemeClr val="bg1"/>
                          </a:solidFill>
                          <a:latin typeface="+mj-ea"/>
                          <a:ea typeface="ＭＳ Ｐゴシック" charset="-128"/>
                          <a:cs typeface="+mn-cs"/>
                        </a:rPr>
                        <a:t>/</a:t>
                      </a:r>
                      <a:r>
                        <a:rPr kumimoji="1" lang="ja-JP" altLang="en-US" sz="1100" b="1" kern="1200" dirty="0" smtClean="0">
                          <a:solidFill>
                            <a:schemeClr val="bg1"/>
                          </a:solidFill>
                          <a:latin typeface="+mj-ea"/>
                          <a:ea typeface="ＭＳ Ｐゴシック" charset="-128"/>
                          <a:cs typeface="+mn-cs"/>
                        </a:rPr>
                        <a:t>年度</a:t>
                      </a:r>
                      <a:endParaRPr kumimoji="1" lang="ja-JP" altLang="en-US" sz="1100" b="1" kern="1200" dirty="0">
                        <a:solidFill>
                          <a:schemeClr val="bg1"/>
                        </a:solidFill>
                        <a:latin typeface="+mj-ea"/>
                        <a:ea typeface="ＭＳ Ｐゴシック" charset="-128"/>
                        <a:cs typeface="+mn-cs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9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●●年度</a:t>
                      </a:r>
                      <a:endParaRPr kumimoji="1" lang="en-US" altLang="ja-JP" sz="9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4</a:t>
                      </a:r>
                      <a:endParaRPr kumimoji="1" lang="ja-JP" altLang="en-US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5</a:t>
                      </a:r>
                      <a:endParaRPr kumimoji="1" lang="ja-JP" altLang="en-US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6</a:t>
                      </a:r>
                      <a:endParaRPr kumimoji="1" lang="ja-JP" altLang="en-US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7</a:t>
                      </a: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8</a:t>
                      </a:r>
                      <a:endParaRPr kumimoji="1" lang="ja-JP" altLang="en-US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9</a:t>
                      </a:r>
                      <a:endParaRPr kumimoji="1" lang="ja-JP" altLang="en-US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10</a:t>
                      </a:r>
                      <a:endParaRPr kumimoji="1" lang="ja-JP" altLang="en-US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11</a:t>
                      </a:r>
                      <a:endParaRPr kumimoji="1" lang="ja-JP" altLang="en-US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12</a:t>
                      </a:r>
                      <a:endParaRPr kumimoji="1" lang="ja-JP" altLang="en-US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05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1</a:t>
                      </a: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2</a:t>
                      </a:r>
                      <a:endParaRPr kumimoji="1" lang="ja-JP" altLang="en-US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3</a:t>
                      </a:r>
                      <a:endParaRPr kumimoji="1" lang="ja-JP" altLang="en-US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●●年度</a:t>
                      </a:r>
                      <a:endParaRPr kumimoji="1" lang="en-US" altLang="ja-JP" sz="9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05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</a:rPr>
                        <a:t>4</a:t>
                      </a:r>
                      <a:endParaRPr kumimoji="1" lang="ja-JP" altLang="en-US" sz="105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n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1176699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9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202565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9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13861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9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8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55" name="テキスト ボックス 54">
            <a:extLst>
              <a:ext uri="{FF2B5EF4-FFF2-40B4-BE49-F238E27FC236}">
                <a16:creationId xmlns="" xmlns:a16="http://schemas.microsoft.com/office/drawing/2014/main" id="{DC530F54-AD0D-447E-95CA-ECAA294F9C15}"/>
              </a:ext>
            </a:extLst>
          </p:cNvPr>
          <p:cNvSpPr txBox="1"/>
          <p:nvPr/>
        </p:nvSpPr>
        <p:spPr>
          <a:xfrm>
            <a:off x="56707" y="120178"/>
            <a:ext cx="1569660" cy="36933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none" rtlCol="0">
            <a:spAutoFit/>
          </a:bodyPr>
          <a:lstStyle/>
          <a:p>
            <a:r>
              <a:rPr kumimoji="1" lang="ja-JP" altLang="en-US" dirty="0">
                <a:solidFill>
                  <a:srgbClr val="FF0000"/>
                </a:solidFill>
              </a:rPr>
              <a:t>テンプレート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85055" y="762390"/>
            <a:ext cx="145424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dirty="0"/>
              <a:t>試験</a:t>
            </a:r>
            <a:r>
              <a:rPr lang="ja-JP" altLang="en-US" dirty="0" smtClean="0"/>
              <a:t>課題名：</a:t>
            </a:r>
            <a:endParaRPr lang="ja-JP" altLang="en-US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="" xmlns:a16="http://schemas.microsoft.com/office/drawing/2014/main" id="{A145E491-269E-4EC7-8EF0-8697502A5EF3}"/>
              </a:ext>
            </a:extLst>
          </p:cNvPr>
          <p:cNvSpPr txBox="1"/>
          <p:nvPr/>
        </p:nvSpPr>
        <p:spPr>
          <a:xfrm>
            <a:off x="5661100" y="27910"/>
            <a:ext cx="354937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/>
              <a:t>日本医師会 </a:t>
            </a:r>
            <a:r>
              <a:rPr lang="en-US" altLang="ja-JP" sz="1200" dirty="0" err="1"/>
              <a:t>StM</a:t>
            </a:r>
            <a:r>
              <a:rPr lang="ja-JP" altLang="en-US" sz="1200" dirty="0"/>
              <a:t>ツール</a:t>
            </a:r>
            <a:r>
              <a:rPr lang="en-US" altLang="ja-JP" sz="1200" dirty="0"/>
              <a:t>WG 2020</a:t>
            </a:r>
            <a:r>
              <a:rPr lang="ja-JP" altLang="en-US" sz="1200" dirty="0"/>
              <a:t>（</a:t>
            </a:r>
            <a:r>
              <a:rPr lang="en-US" altLang="ja-JP" sz="1200" dirty="0"/>
              <a:t>2020</a:t>
            </a:r>
            <a:r>
              <a:rPr lang="ja-JP" altLang="en-US" sz="1200" dirty="0"/>
              <a:t>年</a:t>
            </a:r>
            <a:r>
              <a:rPr lang="en-US" altLang="ja-JP" sz="1200" dirty="0"/>
              <a:t>4</a:t>
            </a:r>
            <a:r>
              <a:rPr lang="ja-JP" altLang="en-US" sz="1200" dirty="0"/>
              <a:t>月作成）</a:t>
            </a:r>
          </a:p>
        </p:txBody>
      </p:sp>
    </p:spTree>
    <p:extLst>
      <p:ext uri="{BB962C8B-B14F-4D97-AF65-F5344CB8AC3E}">
        <p14:creationId xmlns:p14="http://schemas.microsoft.com/office/powerpoint/2010/main" val="30725216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16817"/>
          </a:xfrm>
        </p:spPr>
        <p:txBody>
          <a:bodyPr/>
          <a:lstStyle/>
          <a:p>
            <a:r>
              <a:rPr lang="ja-JP" altLang="en-US" sz="2800" dirty="0"/>
              <a:t>スケジュール（準備から開始まで</a:t>
            </a:r>
            <a:r>
              <a:rPr lang="ja-JP" altLang="en-US" sz="2800" dirty="0" smtClean="0"/>
              <a:t>）</a:t>
            </a:r>
            <a:endParaRPr lang="ja-JP" altLang="en-US" sz="2000" dirty="0"/>
          </a:p>
        </p:txBody>
      </p:sp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6909732"/>
              </p:ext>
            </p:extLst>
          </p:nvPr>
        </p:nvGraphicFramePr>
        <p:xfrm>
          <a:off x="81911" y="1211026"/>
          <a:ext cx="9039038" cy="5198012"/>
        </p:xfrm>
        <a:graphic>
          <a:graphicData uri="http://schemas.openxmlformats.org/drawingml/2006/table">
            <a:tbl>
              <a:tblPr/>
              <a:tblGrid>
                <a:gridCol w="954949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685640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589535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589538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  <a:gridCol w="627469">
                  <a:extLst>
                    <a:ext uri="{9D8B030D-6E8A-4147-A177-3AD203B41FA5}">
                      <a16:colId xmlns="" xmlns:a16="http://schemas.microsoft.com/office/drawing/2014/main" val="20004"/>
                    </a:ext>
                  </a:extLst>
                </a:gridCol>
                <a:gridCol w="564249">
                  <a:extLst>
                    <a:ext uri="{9D8B030D-6E8A-4147-A177-3AD203B41FA5}">
                      <a16:colId xmlns="" xmlns:a16="http://schemas.microsoft.com/office/drawing/2014/main" val="20005"/>
                    </a:ext>
                  </a:extLst>
                </a:gridCol>
                <a:gridCol w="562668">
                  <a:extLst>
                    <a:ext uri="{9D8B030D-6E8A-4147-A177-3AD203B41FA5}">
                      <a16:colId xmlns="" xmlns:a16="http://schemas.microsoft.com/office/drawing/2014/main" val="20006"/>
                    </a:ext>
                  </a:extLst>
                </a:gridCol>
                <a:gridCol w="564249">
                  <a:extLst>
                    <a:ext uri="{9D8B030D-6E8A-4147-A177-3AD203B41FA5}">
                      <a16:colId xmlns="" xmlns:a16="http://schemas.microsoft.com/office/drawing/2014/main" val="20007"/>
                    </a:ext>
                  </a:extLst>
                </a:gridCol>
                <a:gridCol w="562668">
                  <a:extLst>
                    <a:ext uri="{9D8B030D-6E8A-4147-A177-3AD203B41FA5}">
                      <a16:colId xmlns="" xmlns:a16="http://schemas.microsoft.com/office/drawing/2014/main" val="20008"/>
                    </a:ext>
                  </a:extLst>
                </a:gridCol>
                <a:gridCol w="644855">
                  <a:extLst>
                    <a:ext uri="{9D8B030D-6E8A-4147-A177-3AD203B41FA5}">
                      <a16:colId xmlns="" xmlns:a16="http://schemas.microsoft.com/office/drawing/2014/main" val="20009"/>
                    </a:ext>
                  </a:extLst>
                </a:gridCol>
                <a:gridCol w="723881">
                  <a:extLst>
                    <a:ext uri="{9D8B030D-6E8A-4147-A177-3AD203B41FA5}">
                      <a16:colId xmlns="" xmlns:a16="http://schemas.microsoft.com/office/drawing/2014/main" val="20010"/>
                    </a:ext>
                  </a:extLst>
                </a:gridCol>
                <a:gridCol w="644855">
                  <a:extLst>
                    <a:ext uri="{9D8B030D-6E8A-4147-A177-3AD203B41FA5}">
                      <a16:colId xmlns="" xmlns:a16="http://schemas.microsoft.com/office/drawing/2014/main" val="20011"/>
                    </a:ext>
                  </a:extLst>
                </a:gridCol>
                <a:gridCol w="617550">
                  <a:extLst>
                    <a:ext uri="{9D8B030D-6E8A-4147-A177-3AD203B41FA5}">
                      <a16:colId xmlns="" xmlns:a16="http://schemas.microsoft.com/office/drawing/2014/main" val="20012"/>
                    </a:ext>
                  </a:extLst>
                </a:gridCol>
                <a:gridCol w="706932">
                  <a:extLst>
                    <a:ext uri="{9D8B030D-6E8A-4147-A177-3AD203B41FA5}">
                      <a16:colId xmlns="" xmlns:a16="http://schemas.microsoft.com/office/drawing/2014/main" val="20013"/>
                    </a:ext>
                  </a:extLst>
                </a:gridCol>
              </a:tblGrid>
              <a:tr h="60947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2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1" kern="1200" dirty="0" smtClean="0">
                          <a:solidFill>
                            <a:schemeClr val="bg1"/>
                          </a:solidFill>
                          <a:latin typeface="+mj-ea"/>
                          <a:ea typeface="ＭＳ Ｐゴシック" charset="-128"/>
                          <a:cs typeface="+mn-cs"/>
                        </a:rPr>
                        <a:t>項目</a:t>
                      </a:r>
                      <a:r>
                        <a:rPr kumimoji="1" lang="en-US" altLang="ja-JP" sz="1200" b="1" kern="1200" dirty="0" smtClean="0">
                          <a:solidFill>
                            <a:schemeClr val="bg1"/>
                          </a:solidFill>
                          <a:latin typeface="+mj-ea"/>
                          <a:ea typeface="ＭＳ Ｐゴシック" charset="-128"/>
                          <a:cs typeface="+mn-cs"/>
                        </a:rPr>
                        <a:t>/</a:t>
                      </a:r>
                      <a:r>
                        <a:rPr kumimoji="1" lang="ja-JP" altLang="en-US" sz="1200" b="1" kern="1200" dirty="0" smtClean="0">
                          <a:solidFill>
                            <a:schemeClr val="bg1"/>
                          </a:solidFill>
                          <a:latin typeface="+mj-ea"/>
                          <a:ea typeface="ＭＳ Ｐゴシック" charset="-128"/>
                          <a:cs typeface="+mn-cs"/>
                        </a:rPr>
                        <a:t>年度</a:t>
                      </a: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9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●●年度</a:t>
                      </a:r>
                      <a:endParaRPr kumimoji="1" lang="en-US" altLang="ja-JP" sz="9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4</a:t>
                      </a:r>
                      <a:endParaRPr kumimoji="1" lang="ja-JP" altLang="en-US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5</a:t>
                      </a:r>
                      <a:endParaRPr kumimoji="1" lang="ja-JP" altLang="en-US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6</a:t>
                      </a:r>
                      <a:endParaRPr kumimoji="1" lang="ja-JP" altLang="en-US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7</a:t>
                      </a: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8</a:t>
                      </a:r>
                      <a:endParaRPr kumimoji="1" lang="ja-JP" altLang="en-US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9</a:t>
                      </a:r>
                      <a:endParaRPr kumimoji="1" lang="ja-JP" altLang="en-US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10</a:t>
                      </a:r>
                      <a:endParaRPr kumimoji="1" lang="ja-JP" altLang="en-US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11</a:t>
                      </a:r>
                      <a:endParaRPr kumimoji="1" lang="ja-JP" altLang="en-US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12</a:t>
                      </a:r>
                      <a:endParaRPr kumimoji="1" lang="ja-JP" altLang="en-US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1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1</a:t>
                      </a: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2</a:t>
                      </a:r>
                      <a:endParaRPr kumimoji="1" lang="ja-JP" altLang="en-US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3</a:t>
                      </a:r>
                      <a:endParaRPr kumimoji="1" lang="ja-JP" altLang="en-US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00" b="1" i="0" u="none" strike="noStrike" kern="1200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n-lt"/>
                          <a:ea typeface="ＭＳ Ｐゴシック" charset="-128"/>
                          <a:cs typeface="+mn-cs"/>
                        </a:rPr>
                        <a:t>●●年度</a:t>
                      </a:r>
                      <a:endParaRPr kumimoji="1" lang="en-US" altLang="ja-JP" sz="900" b="1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en-US" altLang="ja-JP" sz="11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+mj-lt"/>
                          <a:ea typeface="ＭＳ Ｐゴシック" charset="-128"/>
                        </a:rPr>
                        <a:t>4</a:t>
                      </a:r>
                      <a:endParaRPr kumimoji="1" lang="ja-JP" altLang="en-US" sz="11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+mj-lt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1176699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  <a:ea typeface="ＭＳ Ｐゴシック" charset="-128"/>
                        </a:rPr>
                        <a:t>規制当局対応</a:t>
                      </a: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202565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  <a:ea typeface="ＭＳ Ｐゴシック" charset="-128"/>
                        </a:rPr>
                        <a:t>治験準備（資料作成、ＩＲＢ承認等）</a:t>
                      </a:r>
                      <a:endParaRPr kumimoji="1" lang="en-US" altLang="ja-JP" sz="9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9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defRPr kumimoji="1"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>
                        <a:spcBef>
                          <a:spcPct val="20000"/>
                        </a:spcBef>
                        <a:defRPr kumimoji="1"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>
                        <a:spcBef>
                          <a:spcPct val="20000"/>
                        </a:spcBef>
                        <a:defRPr kumimoji="1"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>
                        <a:spcBef>
                          <a:spcPct val="20000"/>
                        </a:spcBef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13861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9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  <a:ea typeface="ＭＳ Ｐゴシック" charset="-128"/>
                        </a:rPr>
                        <a:t>Out-sourcing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en-US" altLang="ja-JP" sz="900" b="1" i="0" u="none" strike="noStrike" cap="none" normalizeH="0" baseline="0" dirty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anchor="ctr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8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400" b="0" i="0" u="none" strike="noStrike" cap="none" normalizeH="0" baseline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-128"/>
                      </a:endParaRPr>
                    </a:p>
                  </a:txBody>
                  <a:tcPr marL="68588" marR="68588" marT="34288" marB="34288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AEDEF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23" name="テキスト ボックス 29"/>
          <p:cNvSpPr txBox="1">
            <a:spLocks noChangeArrowheads="1"/>
          </p:cNvSpPr>
          <p:nvPr/>
        </p:nvSpPr>
        <p:spPr bwMode="auto">
          <a:xfrm>
            <a:off x="1879600" y="5710586"/>
            <a:ext cx="1453811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ja-JP" altLang="en-US" sz="900" b="1" dirty="0">
                <a:solidFill>
                  <a:srgbClr val="000000"/>
                </a:solidFill>
              </a:rPr>
              <a:t>委託業務先選定</a:t>
            </a:r>
            <a:endParaRPr lang="en-US" altLang="ja-JP" sz="900" b="1" dirty="0">
              <a:solidFill>
                <a:srgbClr val="000000"/>
              </a:solidFill>
            </a:endParaRP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ja-JP" altLang="en-US" sz="900" b="1" dirty="0">
                <a:solidFill>
                  <a:srgbClr val="000000"/>
                </a:solidFill>
              </a:rPr>
              <a:t>（</a:t>
            </a:r>
            <a:r>
              <a:rPr lang="en-US" altLang="ja-JP" sz="900" b="1" dirty="0">
                <a:solidFill>
                  <a:srgbClr val="000000"/>
                </a:solidFill>
              </a:rPr>
              <a:t>CRO</a:t>
            </a:r>
            <a:r>
              <a:rPr lang="ja-JP" altLang="en-US" sz="900" b="1" dirty="0">
                <a:solidFill>
                  <a:srgbClr val="000000"/>
                </a:solidFill>
              </a:rPr>
              <a:t>・保険・検査会社）</a:t>
            </a:r>
          </a:p>
        </p:txBody>
      </p:sp>
      <p:sp>
        <p:nvSpPr>
          <p:cNvPr id="31" name="右矢印 30"/>
          <p:cNvSpPr/>
          <p:nvPr/>
        </p:nvSpPr>
        <p:spPr bwMode="auto">
          <a:xfrm>
            <a:off x="4368526" y="5577103"/>
            <a:ext cx="1765574" cy="105649"/>
          </a:xfrm>
          <a:prstGeom prst="rightArrow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33" name="テキスト ボックス 32"/>
          <p:cNvSpPr txBox="1"/>
          <p:nvPr/>
        </p:nvSpPr>
        <p:spPr bwMode="auto">
          <a:xfrm>
            <a:off x="3413274" y="5710586"/>
            <a:ext cx="2178737" cy="2308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900" b="1" dirty="0">
                <a:solidFill>
                  <a:srgbClr val="000000"/>
                </a:solidFill>
                <a:latin typeface="ＭＳ Ｐゴシック"/>
                <a:ea typeface="ＭＳ Ｐゴシック"/>
              </a:rPr>
              <a:t>委託先契約</a:t>
            </a:r>
            <a:endParaRPr lang="en-US" altLang="ja-JP" sz="900" b="1" dirty="0">
              <a:solidFill>
                <a:srgbClr val="000000"/>
              </a:solidFill>
              <a:latin typeface="ＭＳ Ｐゴシック"/>
              <a:ea typeface="ＭＳ Ｐゴシック"/>
            </a:endParaRPr>
          </a:p>
        </p:txBody>
      </p:sp>
      <p:sp>
        <p:nvSpPr>
          <p:cNvPr id="2126" name="テキスト ボックス 33"/>
          <p:cNvSpPr txBox="1">
            <a:spLocks noChangeArrowheads="1"/>
          </p:cNvSpPr>
          <p:nvPr/>
        </p:nvSpPr>
        <p:spPr bwMode="auto">
          <a:xfrm>
            <a:off x="4218278" y="5710586"/>
            <a:ext cx="3472836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ja-JP" altLang="en-US" sz="900" b="1" dirty="0">
                <a:solidFill>
                  <a:srgbClr val="000000"/>
                </a:solidFill>
              </a:rPr>
              <a:t>委託先と手順書等作成</a:t>
            </a:r>
            <a:endParaRPr lang="en-US" altLang="ja-JP" sz="900" b="1" dirty="0">
              <a:solidFill>
                <a:srgbClr val="000000"/>
              </a:solidFill>
            </a:endParaRP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ja-JP" altLang="en-US" sz="900" b="1" dirty="0">
                <a:solidFill>
                  <a:srgbClr val="000000"/>
                </a:solidFill>
              </a:rPr>
              <a:t>　</a:t>
            </a:r>
            <a:r>
              <a:rPr lang="en-US" altLang="ja-JP" sz="900" b="1" dirty="0">
                <a:solidFill>
                  <a:srgbClr val="000000"/>
                </a:solidFill>
              </a:rPr>
              <a:t>CRO</a:t>
            </a:r>
            <a:r>
              <a:rPr lang="ja-JP" altLang="en-US" sz="900" b="1" dirty="0">
                <a:solidFill>
                  <a:srgbClr val="000000"/>
                </a:solidFill>
              </a:rPr>
              <a:t>：モニタリング方法、監査計画、安全性管理方法　等</a:t>
            </a:r>
            <a:endParaRPr lang="en-US" altLang="ja-JP" sz="900" b="1" dirty="0">
              <a:solidFill>
                <a:srgbClr val="000000"/>
              </a:solidFill>
            </a:endParaRP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ja-JP" altLang="en-US" sz="900" b="1" dirty="0">
                <a:solidFill>
                  <a:srgbClr val="000000"/>
                </a:solidFill>
              </a:rPr>
              <a:t>　検査：検査方法、回収方法、検査計画　等</a:t>
            </a:r>
            <a:endParaRPr lang="en-US" altLang="ja-JP" sz="900" b="1" dirty="0">
              <a:solidFill>
                <a:srgbClr val="000000"/>
              </a:solidFill>
            </a:endParaRP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ja-JP" altLang="en-US" sz="900" b="1" dirty="0">
                <a:solidFill>
                  <a:srgbClr val="000000"/>
                </a:solidFill>
              </a:rPr>
              <a:t>　治験薬：搬入方法　等</a:t>
            </a:r>
            <a:endParaRPr lang="en-US" altLang="ja-JP" sz="900" b="1" dirty="0">
              <a:solidFill>
                <a:srgbClr val="000000"/>
              </a:solidFill>
            </a:endParaRPr>
          </a:p>
        </p:txBody>
      </p:sp>
      <p:sp>
        <p:nvSpPr>
          <p:cNvPr id="47" name="右矢印 46"/>
          <p:cNvSpPr/>
          <p:nvPr/>
        </p:nvSpPr>
        <p:spPr bwMode="auto">
          <a:xfrm>
            <a:off x="2267600" y="5577103"/>
            <a:ext cx="640700" cy="105648"/>
          </a:xfrm>
          <a:prstGeom prst="rightArrow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48" name="右矢印 47"/>
          <p:cNvSpPr/>
          <p:nvPr/>
        </p:nvSpPr>
        <p:spPr bwMode="auto">
          <a:xfrm>
            <a:off x="3244769" y="5577103"/>
            <a:ext cx="930650" cy="105648"/>
          </a:xfrm>
          <a:prstGeom prst="rightArrow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21" name="テキスト ボックス 20"/>
          <p:cNvSpPr txBox="1"/>
          <p:nvPr/>
        </p:nvSpPr>
        <p:spPr bwMode="auto">
          <a:xfrm>
            <a:off x="1283727" y="2077056"/>
            <a:ext cx="921341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altLang="ja-JP" sz="900" b="1" dirty="0">
                <a:solidFill>
                  <a:srgbClr val="000000"/>
                </a:solidFill>
                <a:latin typeface="Arial"/>
                <a:ea typeface="ＭＳ Ｐゴシック"/>
              </a:rPr>
              <a:t>mm/</a:t>
            </a:r>
            <a:r>
              <a:rPr lang="en-US" altLang="ja-JP" sz="900" b="1" dirty="0" err="1">
                <a:solidFill>
                  <a:srgbClr val="000000"/>
                </a:solidFill>
                <a:latin typeface="Arial"/>
                <a:ea typeface="ＭＳ Ｐゴシック"/>
              </a:rPr>
              <a:t>dd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900" b="1" dirty="0">
                <a:solidFill>
                  <a:srgbClr val="000000"/>
                </a:solidFill>
                <a:latin typeface="Arial"/>
                <a:ea typeface="ＭＳ Ｐゴシック"/>
              </a:rPr>
              <a:t>事前面談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</p:txBody>
      </p:sp>
      <p:sp>
        <p:nvSpPr>
          <p:cNvPr id="27" name="円/楕円 26"/>
          <p:cNvSpPr/>
          <p:nvPr/>
        </p:nvSpPr>
        <p:spPr bwMode="auto">
          <a:xfrm>
            <a:off x="8277839" y="1957053"/>
            <a:ext cx="95214" cy="90477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28" name="テキスト ボックス 27"/>
          <p:cNvSpPr txBox="1"/>
          <p:nvPr/>
        </p:nvSpPr>
        <p:spPr bwMode="auto">
          <a:xfrm>
            <a:off x="8093814" y="2084053"/>
            <a:ext cx="767081" cy="5078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altLang="ja-JP" sz="900" b="1" dirty="0">
                <a:solidFill>
                  <a:srgbClr val="000000"/>
                </a:solidFill>
              </a:rPr>
              <a:t>mm/</a:t>
            </a:r>
            <a:r>
              <a:rPr lang="en-US" altLang="ja-JP" sz="900" b="1" dirty="0" err="1">
                <a:solidFill>
                  <a:srgbClr val="000000"/>
                </a:solidFill>
              </a:rPr>
              <a:t>dd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900" b="1" dirty="0">
                <a:solidFill>
                  <a:srgbClr val="000000"/>
                </a:solidFill>
                <a:latin typeface="Arial"/>
                <a:ea typeface="ＭＳ Ｐゴシック"/>
              </a:rPr>
              <a:t>治験計画届提出</a:t>
            </a:r>
          </a:p>
        </p:txBody>
      </p:sp>
      <p:sp>
        <p:nvSpPr>
          <p:cNvPr id="41" name="円/楕円 40"/>
          <p:cNvSpPr/>
          <p:nvPr/>
        </p:nvSpPr>
        <p:spPr bwMode="auto">
          <a:xfrm>
            <a:off x="3934743" y="1957053"/>
            <a:ext cx="95214" cy="90476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44" name="テキスト ボックス 43"/>
          <p:cNvSpPr txBox="1"/>
          <p:nvPr/>
        </p:nvSpPr>
        <p:spPr bwMode="auto">
          <a:xfrm>
            <a:off x="3792583" y="2084053"/>
            <a:ext cx="705631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altLang="ja-JP" sz="900" b="1" dirty="0">
                <a:solidFill>
                  <a:srgbClr val="000000"/>
                </a:solidFill>
              </a:rPr>
              <a:t>mm/</a:t>
            </a:r>
            <a:r>
              <a:rPr lang="en-US" altLang="ja-JP" sz="900" b="1" dirty="0" err="1">
                <a:solidFill>
                  <a:srgbClr val="000000"/>
                </a:solidFill>
              </a:rPr>
              <a:t>dd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900" b="1" dirty="0">
                <a:solidFill>
                  <a:srgbClr val="000000"/>
                </a:solidFill>
                <a:latin typeface="Arial"/>
                <a:ea typeface="ＭＳ Ｐゴシック"/>
              </a:rPr>
              <a:t>対面助言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</p:txBody>
      </p:sp>
      <p:sp>
        <p:nvSpPr>
          <p:cNvPr id="45" name="円/楕円 44"/>
          <p:cNvSpPr/>
          <p:nvPr/>
        </p:nvSpPr>
        <p:spPr bwMode="auto">
          <a:xfrm>
            <a:off x="2377974" y="1957053"/>
            <a:ext cx="95214" cy="90476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46" name="テキスト ボックス 45"/>
          <p:cNvSpPr txBox="1"/>
          <p:nvPr/>
        </p:nvSpPr>
        <p:spPr bwMode="auto">
          <a:xfrm>
            <a:off x="2093834" y="2084053"/>
            <a:ext cx="672103" cy="5078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altLang="ja-JP" sz="900" b="1" dirty="0">
                <a:solidFill>
                  <a:srgbClr val="000000"/>
                </a:solidFill>
                <a:latin typeface="Arial"/>
                <a:ea typeface="ＭＳ Ｐゴシック"/>
              </a:rPr>
              <a:t>mm/</a:t>
            </a:r>
            <a:r>
              <a:rPr lang="en-US" altLang="ja-JP" sz="900" b="1" dirty="0" err="1">
                <a:solidFill>
                  <a:srgbClr val="000000"/>
                </a:solidFill>
                <a:latin typeface="Arial"/>
                <a:ea typeface="ＭＳ Ｐゴシック"/>
              </a:rPr>
              <a:t>dd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900" b="1" dirty="0">
                <a:solidFill>
                  <a:srgbClr val="000000"/>
                </a:solidFill>
                <a:latin typeface="Arial"/>
                <a:ea typeface="ＭＳ Ｐゴシック"/>
              </a:rPr>
              <a:t>対面助言申し込み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</p:txBody>
      </p:sp>
      <p:sp>
        <p:nvSpPr>
          <p:cNvPr id="52" name="円/楕円 51"/>
          <p:cNvSpPr/>
          <p:nvPr/>
        </p:nvSpPr>
        <p:spPr bwMode="auto">
          <a:xfrm>
            <a:off x="3306039" y="1957053"/>
            <a:ext cx="95214" cy="90476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53" name="テキスト ボックス 52"/>
          <p:cNvSpPr txBox="1"/>
          <p:nvPr/>
        </p:nvSpPr>
        <p:spPr bwMode="auto">
          <a:xfrm>
            <a:off x="3108677" y="2082801"/>
            <a:ext cx="619000" cy="5078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altLang="ja-JP" sz="900" b="1" dirty="0">
                <a:solidFill>
                  <a:srgbClr val="000000"/>
                </a:solidFill>
              </a:rPr>
              <a:t>mm/</a:t>
            </a:r>
            <a:r>
              <a:rPr lang="en-US" altLang="ja-JP" sz="900" b="1" dirty="0" err="1">
                <a:solidFill>
                  <a:srgbClr val="000000"/>
                </a:solidFill>
              </a:rPr>
              <a:t>dd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900" b="1" dirty="0">
                <a:solidFill>
                  <a:srgbClr val="000000"/>
                </a:solidFill>
                <a:latin typeface="Arial"/>
                <a:ea typeface="ＭＳ Ｐゴシック"/>
              </a:rPr>
              <a:t>資料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900" b="1" dirty="0">
                <a:solidFill>
                  <a:srgbClr val="000000"/>
                </a:solidFill>
                <a:latin typeface="Arial"/>
                <a:ea typeface="ＭＳ Ｐゴシック"/>
              </a:rPr>
              <a:t>締切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</p:txBody>
      </p:sp>
      <p:sp>
        <p:nvSpPr>
          <p:cNvPr id="2144" name="テキスト ボックス 67"/>
          <p:cNvSpPr txBox="1">
            <a:spLocks noChangeArrowheads="1"/>
          </p:cNvSpPr>
          <p:nvPr/>
        </p:nvSpPr>
        <p:spPr bwMode="auto">
          <a:xfrm>
            <a:off x="5544981" y="4652043"/>
            <a:ext cx="666503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en-US" altLang="ja-JP" sz="900" b="1" dirty="0">
                <a:solidFill>
                  <a:srgbClr val="000000"/>
                </a:solidFill>
              </a:rPr>
              <a:t>Kick Off </a:t>
            </a: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en-US" altLang="ja-JP" sz="900" b="1" dirty="0">
                <a:solidFill>
                  <a:srgbClr val="000000"/>
                </a:solidFill>
              </a:rPr>
              <a:t>Meeting</a:t>
            </a:r>
          </a:p>
        </p:txBody>
      </p:sp>
      <p:sp>
        <p:nvSpPr>
          <p:cNvPr id="71" name="右矢印 70"/>
          <p:cNvSpPr/>
          <p:nvPr/>
        </p:nvSpPr>
        <p:spPr bwMode="auto">
          <a:xfrm>
            <a:off x="4032957" y="3097495"/>
            <a:ext cx="387516" cy="90477"/>
          </a:xfrm>
          <a:prstGeom prst="rightArrow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2146" name="テキスト ボックス 71"/>
          <p:cNvSpPr txBox="1">
            <a:spLocks noChangeArrowheads="1"/>
          </p:cNvSpPr>
          <p:nvPr/>
        </p:nvSpPr>
        <p:spPr bwMode="auto">
          <a:xfrm>
            <a:off x="3584581" y="2640867"/>
            <a:ext cx="1013847" cy="2308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ja-JP" altLang="en-US" sz="900" b="1" dirty="0">
                <a:solidFill>
                  <a:srgbClr val="000000"/>
                </a:solidFill>
              </a:rPr>
              <a:t>照会事項対応</a:t>
            </a:r>
            <a:endParaRPr lang="en-US" altLang="ja-JP" sz="900" b="1" dirty="0">
              <a:solidFill>
                <a:srgbClr val="000000"/>
              </a:solidFill>
            </a:endParaRPr>
          </a:p>
        </p:txBody>
      </p:sp>
      <p:sp>
        <p:nvSpPr>
          <p:cNvPr id="73" name="円/楕円 72"/>
          <p:cNvSpPr/>
          <p:nvPr/>
        </p:nvSpPr>
        <p:spPr bwMode="auto">
          <a:xfrm>
            <a:off x="7258780" y="3097495"/>
            <a:ext cx="95214" cy="90476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2148" name="テキスト ボックス 73"/>
          <p:cNvSpPr txBox="1">
            <a:spLocks noChangeArrowheads="1"/>
          </p:cNvSpPr>
          <p:nvPr/>
        </p:nvSpPr>
        <p:spPr bwMode="auto">
          <a:xfrm>
            <a:off x="6978284" y="3225192"/>
            <a:ext cx="712830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en-US" altLang="ja-JP" sz="900" b="1" dirty="0">
                <a:solidFill>
                  <a:srgbClr val="000000"/>
                </a:solidFill>
              </a:rPr>
              <a:t>mm/</a:t>
            </a:r>
            <a:r>
              <a:rPr lang="en-US" altLang="ja-JP" sz="900" b="1" dirty="0" err="1">
                <a:solidFill>
                  <a:srgbClr val="000000"/>
                </a:solidFill>
              </a:rPr>
              <a:t>dd</a:t>
            </a:r>
            <a:endParaRPr lang="en-US" altLang="ja-JP" sz="900" b="1" dirty="0">
              <a:solidFill>
                <a:srgbClr val="000000"/>
              </a:solidFill>
            </a:endParaRPr>
          </a:p>
          <a:p>
            <a:pPr algn="ctr"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en-US" altLang="ja-JP" sz="900" b="1" dirty="0">
                <a:solidFill>
                  <a:srgbClr val="000000"/>
                </a:solidFill>
              </a:rPr>
              <a:t> IRB</a:t>
            </a:r>
            <a:r>
              <a:rPr lang="ja-JP" altLang="en-US" sz="900" b="1" dirty="0">
                <a:solidFill>
                  <a:srgbClr val="000000"/>
                </a:solidFill>
              </a:rPr>
              <a:t>承認</a:t>
            </a:r>
          </a:p>
        </p:txBody>
      </p:sp>
      <p:sp>
        <p:nvSpPr>
          <p:cNvPr id="76" name="右矢印 75"/>
          <p:cNvSpPr/>
          <p:nvPr/>
        </p:nvSpPr>
        <p:spPr bwMode="auto">
          <a:xfrm>
            <a:off x="3584581" y="2553733"/>
            <a:ext cx="286192" cy="74481"/>
          </a:xfrm>
          <a:prstGeom prst="rightArrow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2150" name="テキスト ボックス 76"/>
          <p:cNvSpPr txBox="1">
            <a:spLocks noChangeArrowheads="1"/>
          </p:cNvSpPr>
          <p:nvPr/>
        </p:nvSpPr>
        <p:spPr bwMode="auto">
          <a:xfrm>
            <a:off x="3692172" y="3225192"/>
            <a:ext cx="1238381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zh-TW" altLang="en-US" sz="900" b="1" dirty="0">
                <a:solidFill>
                  <a:srgbClr val="000000"/>
                </a:solidFill>
              </a:rPr>
              <a:t>治験実施計画書</a:t>
            </a:r>
            <a:r>
              <a:rPr lang="ja-JP" altLang="en-US" sz="900" b="1" dirty="0">
                <a:solidFill>
                  <a:srgbClr val="000000"/>
                </a:solidFill>
              </a:rPr>
              <a:t>作成</a:t>
            </a:r>
          </a:p>
        </p:txBody>
      </p:sp>
      <p:sp>
        <p:nvSpPr>
          <p:cNvPr id="78" name="右矢印 77"/>
          <p:cNvSpPr/>
          <p:nvPr/>
        </p:nvSpPr>
        <p:spPr bwMode="auto">
          <a:xfrm>
            <a:off x="4498215" y="3657696"/>
            <a:ext cx="1718593" cy="86977"/>
          </a:xfrm>
          <a:prstGeom prst="rightArrow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2152" name="テキスト ボックス 78"/>
          <p:cNvSpPr txBox="1">
            <a:spLocks noChangeArrowheads="1"/>
          </p:cNvSpPr>
          <p:nvPr/>
        </p:nvSpPr>
        <p:spPr bwMode="auto">
          <a:xfrm>
            <a:off x="4175419" y="3706006"/>
            <a:ext cx="1608593" cy="6463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  <a:defRPr/>
            </a:pPr>
            <a:r>
              <a:rPr lang="ja-JP" altLang="en-US" sz="900" b="1" dirty="0">
                <a:solidFill>
                  <a:srgbClr val="000000"/>
                </a:solidFill>
              </a:rPr>
              <a:t>・説明同意文書（</a:t>
            </a:r>
            <a:r>
              <a:rPr lang="en-US" altLang="ja-JP" sz="900" b="1" dirty="0">
                <a:solidFill>
                  <a:srgbClr val="000000"/>
                </a:solidFill>
              </a:rPr>
              <a:t>ICF</a:t>
            </a:r>
            <a:r>
              <a:rPr lang="ja-JP" altLang="en-US" sz="900" b="1" dirty="0">
                <a:solidFill>
                  <a:srgbClr val="000000"/>
                </a:solidFill>
              </a:rPr>
              <a:t>）作成</a:t>
            </a:r>
            <a:endParaRPr lang="en-US" altLang="ja-JP" sz="900" b="1" dirty="0">
              <a:solidFill>
                <a:srgbClr val="000000"/>
              </a:solidFill>
            </a:endParaRPr>
          </a:p>
          <a:p>
            <a:pPr marL="67866" indent="-67866" defTabSz="685800" fontAlgn="base">
              <a:spcBef>
                <a:spcPct val="0"/>
              </a:spcBef>
              <a:spcAft>
                <a:spcPct val="0"/>
              </a:spcAft>
              <a:buNone/>
              <a:defRPr/>
            </a:pPr>
            <a:r>
              <a:rPr lang="ja-JP" altLang="en-US" sz="900" b="1" dirty="0">
                <a:solidFill>
                  <a:srgbClr val="000000"/>
                </a:solidFill>
              </a:rPr>
              <a:t>・手順書作成</a:t>
            </a:r>
            <a:endParaRPr lang="en-US" altLang="ja-JP" sz="900" b="1" dirty="0">
              <a:solidFill>
                <a:srgbClr val="000000"/>
              </a:solidFill>
            </a:endParaRP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  <a:defRPr/>
            </a:pPr>
            <a:r>
              <a:rPr lang="ja-JP" altLang="en-US" sz="900" b="1" dirty="0">
                <a:solidFill>
                  <a:srgbClr val="000000"/>
                </a:solidFill>
              </a:rPr>
              <a:t>・治験薬概要書作成</a:t>
            </a:r>
            <a:endParaRPr lang="en-US" altLang="ja-JP" sz="900" b="1" dirty="0">
              <a:solidFill>
                <a:srgbClr val="000000"/>
              </a:solidFill>
            </a:endParaRP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  <a:defRPr/>
            </a:pPr>
            <a:r>
              <a:rPr lang="ja-JP" altLang="en-US" sz="900" b="1" dirty="0">
                <a:solidFill>
                  <a:srgbClr val="000000"/>
                </a:solidFill>
              </a:rPr>
              <a:t>・</a:t>
            </a:r>
            <a:r>
              <a:rPr lang="en-US" altLang="ja-JP" sz="900" b="1" dirty="0">
                <a:solidFill>
                  <a:srgbClr val="000000"/>
                </a:solidFill>
              </a:rPr>
              <a:t>IRB</a:t>
            </a:r>
            <a:r>
              <a:rPr lang="ja-JP" altLang="en-US" sz="900" b="1" dirty="0">
                <a:solidFill>
                  <a:srgbClr val="000000"/>
                </a:solidFill>
              </a:rPr>
              <a:t>資料作成</a:t>
            </a:r>
          </a:p>
        </p:txBody>
      </p:sp>
      <p:sp>
        <p:nvSpPr>
          <p:cNvPr id="81" name="円/楕円 80"/>
          <p:cNvSpPr/>
          <p:nvPr/>
        </p:nvSpPr>
        <p:spPr bwMode="auto">
          <a:xfrm>
            <a:off x="4537815" y="3097495"/>
            <a:ext cx="95214" cy="90477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42" name="円/楕円 41"/>
          <p:cNvSpPr/>
          <p:nvPr/>
        </p:nvSpPr>
        <p:spPr bwMode="auto">
          <a:xfrm>
            <a:off x="8860896" y="3097495"/>
            <a:ext cx="104932" cy="91913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2162" name="テキスト ボックス 42"/>
          <p:cNvSpPr txBox="1">
            <a:spLocks noChangeArrowheads="1"/>
          </p:cNvSpPr>
          <p:nvPr/>
        </p:nvSpPr>
        <p:spPr bwMode="auto">
          <a:xfrm>
            <a:off x="8572945" y="3225192"/>
            <a:ext cx="619723" cy="50783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en-US" altLang="ja-JP" sz="900" b="1" dirty="0">
                <a:solidFill>
                  <a:srgbClr val="000000"/>
                </a:solidFill>
              </a:rPr>
              <a:t>mm/</a:t>
            </a:r>
            <a:r>
              <a:rPr lang="en-US" altLang="ja-JP" sz="900" b="1" dirty="0" err="1">
                <a:solidFill>
                  <a:srgbClr val="000000"/>
                </a:solidFill>
              </a:rPr>
              <a:t>dd</a:t>
            </a:r>
            <a:endParaRPr lang="en-US" altLang="ja-JP" sz="900" b="1" dirty="0">
              <a:solidFill>
                <a:srgbClr val="000000"/>
              </a:solidFill>
            </a:endParaRPr>
          </a:p>
          <a:p>
            <a:pPr algn="ctr"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ja-JP" altLang="en-US" sz="900" b="1" dirty="0">
                <a:solidFill>
                  <a:srgbClr val="000000"/>
                </a:solidFill>
              </a:rPr>
              <a:t>治験薬搬入</a:t>
            </a:r>
          </a:p>
        </p:txBody>
      </p:sp>
      <p:sp>
        <p:nvSpPr>
          <p:cNvPr id="49" name="円/楕円 48"/>
          <p:cNvSpPr/>
          <p:nvPr/>
        </p:nvSpPr>
        <p:spPr bwMode="auto">
          <a:xfrm>
            <a:off x="6216808" y="3097495"/>
            <a:ext cx="95214" cy="90476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50" name="テキスト ボックス 49"/>
          <p:cNvSpPr txBox="1"/>
          <p:nvPr/>
        </p:nvSpPr>
        <p:spPr bwMode="auto">
          <a:xfrm>
            <a:off x="5733617" y="3225192"/>
            <a:ext cx="1065581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altLang="ja-JP" sz="900" b="1" dirty="0">
                <a:solidFill>
                  <a:srgbClr val="000000"/>
                </a:solidFill>
                <a:latin typeface="Arial"/>
                <a:ea typeface="ＭＳ Ｐゴシック"/>
              </a:rPr>
              <a:t>mm/</a:t>
            </a:r>
            <a:r>
              <a:rPr lang="en-US" altLang="ja-JP" sz="900" b="1" dirty="0" err="1">
                <a:solidFill>
                  <a:srgbClr val="000000"/>
                </a:solidFill>
                <a:latin typeface="Arial"/>
                <a:ea typeface="ＭＳ Ｐゴシック"/>
              </a:rPr>
              <a:t>dd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en-US" altLang="ja-JP" sz="900" b="1" dirty="0">
                <a:solidFill>
                  <a:srgbClr val="000000"/>
                </a:solidFill>
                <a:latin typeface="Arial"/>
                <a:ea typeface="ＭＳ Ｐゴシック"/>
              </a:rPr>
              <a:t>IRB</a:t>
            </a:r>
            <a:r>
              <a:rPr lang="ja-JP" altLang="en-US" sz="900" b="1" dirty="0">
                <a:solidFill>
                  <a:srgbClr val="000000"/>
                </a:solidFill>
                <a:latin typeface="Arial"/>
                <a:ea typeface="ＭＳ Ｐゴシック"/>
              </a:rPr>
              <a:t>資料締切</a:t>
            </a:r>
          </a:p>
        </p:txBody>
      </p:sp>
      <p:sp>
        <p:nvSpPr>
          <p:cNvPr id="51" name="右矢印 50"/>
          <p:cNvSpPr/>
          <p:nvPr/>
        </p:nvSpPr>
        <p:spPr bwMode="auto">
          <a:xfrm>
            <a:off x="7210621" y="3657696"/>
            <a:ext cx="712830" cy="75216"/>
          </a:xfrm>
          <a:prstGeom prst="rightArrow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7146883" y="3749782"/>
            <a:ext cx="1166621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900" b="1" dirty="0">
                <a:solidFill>
                  <a:srgbClr val="000000"/>
                </a:solidFill>
                <a:latin typeface="Arial"/>
                <a:ea typeface="ＭＳ Ｐゴシック"/>
              </a:rPr>
              <a:t>治験資材作成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  <a:p>
            <a:pPr defTabSz="685800" fontAlgn="base">
              <a:spcBef>
                <a:spcPct val="0"/>
              </a:spcBef>
              <a:spcAft>
                <a:spcPct val="0"/>
              </a:spcAft>
              <a:defRPr/>
            </a:pPr>
            <a:r>
              <a:rPr lang="ja-JP" altLang="en-US" sz="900" b="1" dirty="0">
                <a:solidFill>
                  <a:srgbClr val="000000"/>
                </a:solidFill>
                <a:latin typeface="Arial"/>
                <a:ea typeface="ＭＳ Ｐゴシック"/>
              </a:rPr>
              <a:t>（ワークシート等）</a:t>
            </a:r>
            <a:endParaRPr lang="en-US" altLang="ja-JP" sz="900" b="1" dirty="0">
              <a:solidFill>
                <a:srgbClr val="000000"/>
              </a:solidFill>
              <a:latin typeface="Arial"/>
              <a:ea typeface="ＭＳ Ｐゴシック"/>
            </a:endParaRPr>
          </a:p>
        </p:txBody>
      </p:sp>
      <p:sp>
        <p:nvSpPr>
          <p:cNvPr id="60" name="円/楕円 44">
            <a:extLst>
              <a:ext uri="{FF2B5EF4-FFF2-40B4-BE49-F238E27FC236}">
                <a16:creationId xmlns="" xmlns:a16="http://schemas.microsoft.com/office/drawing/2014/main" id="{5129C6A5-B33A-4EFB-8CC5-8C9104BA6642}"/>
              </a:ext>
            </a:extLst>
          </p:cNvPr>
          <p:cNvSpPr/>
          <p:nvPr/>
        </p:nvSpPr>
        <p:spPr bwMode="auto">
          <a:xfrm>
            <a:off x="1744398" y="1961866"/>
            <a:ext cx="95214" cy="90476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63" name="円/楕円 80">
            <a:extLst>
              <a:ext uri="{FF2B5EF4-FFF2-40B4-BE49-F238E27FC236}">
                <a16:creationId xmlns="" xmlns:a16="http://schemas.microsoft.com/office/drawing/2014/main" id="{B8521B31-BD3A-4B40-965E-CE8911E9D2F4}"/>
              </a:ext>
            </a:extLst>
          </p:cNvPr>
          <p:cNvSpPr/>
          <p:nvPr/>
        </p:nvSpPr>
        <p:spPr bwMode="auto">
          <a:xfrm>
            <a:off x="5776065" y="4557081"/>
            <a:ext cx="95214" cy="90477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64" name="右矢印 75">
            <a:extLst>
              <a:ext uri="{FF2B5EF4-FFF2-40B4-BE49-F238E27FC236}">
                <a16:creationId xmlns="" xmlns:a16="http://schemas.microsoft.com/office/drawing/2014/main" id="{72596F68-9AFE-412A-8959-21E8AA5F7D59}"/>
              </a:ext>
            </a:extLst>
          </p:cNvPr>
          <p:cNvSpPr/>
          <p:nvPr/>
        </p:nvSpPr>
        <p:spPr bwMode="auto">
          <a:xfrm>
            <a:off x="2705414" y="2553733"/>
            <a:ext cx="403262" cy="81860"/>
          </a:xfrm>
          <a:prstGeom prst="rightArrow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65" name="右矢印 70">
            <a:extLst>
              <a:ext uri="{FF2B5EF4-FFF2-40B4-BE49-F238E27FC236}">
                <a16:creationId xmlns="" xmlns:a16="http://schemas.microsoft.com/office/drawing/2014/main" id="{2D73E984-3010-4629-8176-D3A21A25B55B}"/>
              </a:ext>
            </a:extLst>
          </p:cNvPr>
          <p:cNvSpPr/>
          <p:nvPr/>
        </p:nvSpPr>
        <p:spPr bwMode="auto">
          <a:xfrm>
            <a:off x="1151783" y="3097495"/>
            <a:ext cx="387516" cy="90477"/>
          </a:xfrm>
          <a:prstGeom prst="rightArrow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66" name="テキスト ボックス 76">
            <a:extLst>
              <a:ext uri="{FF2B5EF4-FFF2-40B4-BE49-F238E27FC236}">
                <a16:creationId xmlns="" xmlns:a16="http://schemas.microsoft.com/office/drawing/2014/main" id="{7E6F77E5-32FA-452C-9E35-18924F0FE4C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1029218" y="3225192"/>
            <a:ext cx="1517132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zh-TW" altLang="en-US" sz="900" b="1" dirty="0">
                <a:solidFill>
                  <a:srgbClr val="000000"/>
                </a:solidFill>
              </a:rPr>
              <a:t>治験実施計画書</a:t>
            </a:r>
            <a:r>
              <a:rPr lang="ja-JP" altLang="en-US" sz="900" b="1" dirty="0">
                <a:solidFill>
                  <a:srgbClr val="000000"/>
                </a:solidFill>
              </a:rPr>
              <a:t>骨子作成</a:t>
            </a:r>
          </a:p>
        </p:txBody>
      </p:sp>
      <p:sp>
        <p:nvSpPr>
          <p:cNvPr id="68" name="円/楕円 80">
            <a:extLst>
              <a:ext uri="{FF2B5EF4-FFF2-40B4-BE49-F238E27FC236}">
                <a16:creationId xmlns="" xmlns:a16="http://schemas.microsoft.com/office/drawing/2014/main" id="{205FE39B-38CB-41AD-B633-EC9C537109E7}"/>
              </a:ext>
            </a:extLst>
          </p:cNvPr>
          <p:cNvSpPr/>
          <p:nvPr/>
        </p:nvSpPr>
        <p:spPr bwMode="auto">
          <a:xfrm>
            <a:off x="1656641" y="3097495"/>
            <a:ext cx="95214" cy="90477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69" name="テキスト ボックス 71">
            <a:extLst>
              <a:ext uri="{FF2B5EF4-FFF2-40B4-BE49-F238E27FC236}">
                <a16:creationId xmlns="" xmlns:a16="http://schemas.microsoft.com/office/drawing/2014/main" id="{2DD37C00-E1B9-464E-8A37-57BD5DEE2235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419718" y="2609719"/>
            <a:ext cx="1210784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ja-JP" altLang="en-US" sz="900" b="1" dirty="0">
                <a:solidFill>
                  <a:srgbClr val="000000"/>
                </a:solidFill>
              </a:rPr>
              <a:t>対面助言資料準備（</a:t>
            </a:r>
            <a:r>
              <a:rPr lang="en-US" altLang="ja-JP" sz="900" b="1" dirty="0">
                <a:solidFill>
                  <a:srgbClr val="000000"/>
                </a:solidFill>
              </a:rPr>
              <a:t>PT</a:t>
            </a:r>
            <a:r>
              <a:rPr lang="ja-JP" altLang="en-US" sz="900" b="1" dirty="0">
                <a:solidFill>
                  <a:srgbClr val="000000"/>
                </a:solidFill>
              </a:rPr>
              <a:t>案、</a:t>
            </a:r>
            <a:r>
              <a:rPr lang="en-US" altLang="ja-JP" sz="900" b="1" dirty="0">
                <a:solidFill>
                  <a:srgbClr val="000000"/>
                </a:solidFill>
              </a:rPr>
              <a:t>ICF</a:t>
            </a:r>
            <a:r>
              <a:rPr lang="ja-JP" altLang="en-US" sz="900" b="1" dirty="0">
                <a:solidFill>
                  <a:srgbClr val="000000"/>
                </a:solidFill>
              </a:rPr>
              <a:t>案等）、</a:t>
            </a:r>
          </a:p>
        </p:txBody>
      </p:sp>
      <p:sp>
        <p:nvSpPr>
          <p:cNvPr id="70" name="右矢印 77">
            <a:extLst>
              <a:ext uri="{FF2B5EF4-FFF2-40B4-BE49-F238E27FC236}">
                <a16:creationId xmlns="" xmlns:a16="http://schemas.microsoft.com/office/drawing/2014/main" id="{5A269FFF-217F-4413-BDD1-03F3AED51D77}"/>
              </a:ext>
            </a:extLst>
          </p:cNvPr>
          <p:cNvSpPr/>
          <p:nvPr/>
        </p:nvSpPr>
        <p:spPr bwMode="auto">
          <a:xfrm>
            <a:off x="4420473" y="4349851"/>
            <a:ext cx="3582022" cy="86977"/>
          </a:xfrm>
          <a:prstGeom prst="rightArrow">
            <a:avLst/>
          </a:prstGeom>
          <a:solidFill>
            <a:srgbClr val="0070C0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685800" fontAlgn="base">
              <a:spcBef>
                <a:spcPct val="0"/>
              </a:spcBef>
              <a:spcAft>
                <a:spcPct val="0"/>
              </a:spcAft>
              <a:defRPr/>
            </a:pPr>
            <a:endParaRPr lang="ja-JP" altLang="en-US" sz="900" b="1">
              <a:solidFill>
                <a:srgbClr val="FFFFFF"/>
              </a:solidFill>
              <a:latin typeface="Arial"/>
              <a:ea typeface="ＭＳ Ｐゴシック"/>
            </a:endParaRPr>
          </a:p>
        </p:txBody>
      </p:sp>
      <p:sp>
        <p:nvSpPr>
          <p:cNvPr id="72" name="テキスト ボックス 76">
            <a:extLst>
              <a:ext uri="{FF2B5EF4-FFF2-40B4-BE49-F238E27FC236}">
                <a16:creationId xmlns="" xmlns:a16="http://schemas.microsoft.com/office/drawing/2014/main" id="{55B9DA44-A94B-4946-827C-3BE30E84558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328616" y="4451537"/>
            <a:ext cx="1020160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defTabSz="685800" fontAlgn="base">
              <a:spcBef>
                <a:spcPct val="0"/>
              </a:spcBef>
              <a:spcAft>
                <a:spcPct val="0"/>
              </a:spcAft>
              <a:buNone/>
            </a:pPr>
            <a:r>
              <a:rPr lang="en-US" altLang="ja-JP" sz="900" b="1" dirty="0">
                <a:solidFill>
                  <a:srgbClr val="000000"/>
                </a:solidFill>
              </a:rPr>
              <a:t>EDC</a:t>
            </a:r>
            <a:r>
              <a:rPr lang="ja-JP" altLang="en-US" sz="900" b="1" dirty="0">
                <a:solidFill>
                  <a:srgbClr val="000000"/>
                </a:solidFill>
              </a:rPr>
              <a:t>準備</a:t>
            </a:r>
          </a:p>
        </p:txBody>
      </p:sp>
      <p:sp>
        <p:nvSpPr>
          <p:cNvPr id="54" name="テキスト ボックス 53">
            <a:extLst>
              <a:ext uri="{FF2B5EF4-FFF2-40B4-BE49-F238E27FC236}">
                <a16:creationId xmlns="" xmlns:a16="http://schemas.microsoft.com/office/drawing/2014/main" id="{A145E491-269E-4EC7-8EF0-8697502A5EF3}"/>
              </a:ext>
            </a:extLst>
          </p:cNvPr>
          <p:cNvSpPr txBox="1"/>
          <p:nvPr/>
        </p:nvSpPr>
        <p:spPr>
          <a:xfrm>
            <a:off x="5661100" y="27910"/>
            <a:ext cx="354937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/>
              <a:t>日本医師会 </a:t>
            </a:r>
            <a:r>
              <a:rPr lang="en-US" altLang="ja-JP" sz="1200" dirty="0" err="1"/>
              <a:t>StM</a:t>
            </a:r>
            <a:r>
              <a:rPr lang="ja-JP" altLang="en-US" sz="1200" dirty="0"/>
              <a:t>ツール</a:t>
            </a:r>
            <a:r>
              <a:rPr lang="en-US" altLang="ja-JP" sz="1200" dirty="0"/>
              <a:t>WG 2020</a:t>
            </a:r>
            <a:r>
              <a:rPr lang="ja-JP" altLang="en-US" sz="1200" dirty="0"/>
              <a:t>（</a:t>
            </a:r>
            <a:r>
              <a:rPr lang="en-US" altLang="ja-JP" sz="1200" dirty="0"/>
              <a:t>2020</a:t>
            </a:r>
            <a:r>
              <a:rPr lang="ja-JP" altLang="en-US" sz="1200" dirty="0"/>
              <a:t>年</a:t>
            </a:r>
            <a:r>
              <a:rPr lang="en-US" altLang="ja-JP" sz="1200" dirty="0"/>
              <a:t>4</a:t>
            </a:r>
            <a:r>
              <a:rPr lang="ja-JP" altLang="en-US" sz="1200" dirty="0"/>
              <a:t>月作成）</a:t>
            </a:r>
          </a:p>
        </p:txBody>
      </p:sp>
      <p:sp>
        <p:nvSpPr>
          <p:cNvPr id="55" name="テキスト ボックス 54">
            <a:extLst>
              <a:ext uri="{FF2B5EF4-FFF2-40B4-BE49-F238E27FC236}">
                <a16:creationId xmlns="" xmlns:a16="http://schemas.microsoft.com/office/drawing/2014/main" id="{8D255C7B-4BD1-4459-8478-F03C07AF8923}"/>
              </a:ext>
            </a:extLst>
          </p:cNvPr>
          <p:cNvSpPr txBox="1"/>
          <p:nvPr/>
        </p:nvSpPr>
        <p:spPr>
          <a:xfrm>
            <a:off x="56707" y="120178"/>
            <a:ext cx="877163" cy="369332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none" rtlCol="0">
            <a:spAutoFit/>
          </a:bodyPr>
          <a:lstStyle/>
          <a:p>
            <a:r>
              <a:rPr lang="ja-JP" altLang="en-US" dirty="0" smtClean="0">
                <a:solidFill>
                  <a:srgbClr val="FF0000"/>
                </a:solidFill>
              </a:rPr>
              <a:t>記載</a:t>
            </a:r>
            <a:r>
              <a:rPr lang="ja-JP" altLang="en-US" dirty="0">
                <a:solidFill>
                  <a:srgbClr val="FF0000"/>
                </a:solidFill>
              </a:rPr>
              <a:t>例</a:t>
            </a:r>
            <a:endParaRPr kumimoji="1" lang="ja-JP" altLang="en-US" dirty="0">
              <a:solidFill>
                <a:srgbClr val="FF0000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85055" y="700919"/>
            <a:ext cx="145424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dirty="0"/>
              <a:t>試験</a:t>
            </a:r>
            <a:r>
              <a:rPr lang="ja-JP" altLang="en-US" dirty="0" smtClean="0"/>
              <a:t>課題名：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869413938"/>
      </p:ext>
    </p:extLst>
  </p:cSld>
  <p:clrMapOvr>
    <a:masterClrMapping/>
  </p:clrMapOvr>
</p:sld>
</file>

<file path=ppt/theme/theme1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221</Words>
  <Application>Microsoft Office PowerPoint</Application>
  <PresentationFormat>画面に合わせる (4:3)</PresentationFormat>
  <Paragraphs>105</Paragraphs>
  <Slides>2</Slides>
  <Notes>2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1_標準デザイン</vt:lpstr>
      <vt:lpstr>スケジュール（●●から●●まで）</vt:lpstr>
      <vt:lpstr>スケジュール（準備から開始まで）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スケジュール（●●から●●まで）</dc:title>
  <dc:creator/>
  <cp:lastModifiedBy>JMACCT</cp:lastModifiedBy>
  <cp:revision>2</cp:revision>
  <dcterms:created xsi:type="dcterms:W3CDTF">2020-05-28T02:27:52Z</dcterms:created>
  <dcterms:modified xsi:type="dcterms:W3CDTF">2020-05-28T02:28:08Z</dcterms:modified>
</cp:coreProperties>
</file>

<file path=docProps/thumbnail.jpeg>
</file>