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9.xml" ContentType="application/vnd.openxmlformats-officedocument.presentationml.slide+xml"/>
  <Override PartName="/ppt/slides/slide46.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7.xml" ContentType="application/vnd.openxmlformats-officedocument.presentationml.slide+xml"/>
  <Override PartName="/ppt/slides/slide37.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3.xml" ContentType="application/vnd.openxmlformats-officedocument.presentationml.notes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16.xml" ContentType="application/vnd.openxmlformats-officedocument.presentationml.notesSlide+xml"/>
  <Override PartName="/ppt/notesSlides/notesSlide18.xml" ContentType="application/vnd.openxmlformats-officedocument.presentationml.notesSlide+xml"/>
  <Override PartName="/ppt/notesSlides/notesSlide15.xml" ContentType="application/vnd.openxmlformats-officedocument.presentationml.notesSlid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trictFirstAndLastChars="0" saveSubsetFonts="1">
  <p:sldMasterIdLst>
    <p:sldMasterId id="2147483648" r:id="rId1"/>
    <p:sldMasterId id="2147483679" r:id="rId2"/>
  </p:sldMasterIdLst>
  <p:notesMasterIdLst>
    <p:notesMasterId r:id="rId50"/>
  </p:notesMasterIdLst>
  <p:handoutMasterIdLst>
    <p:handoutMasterId r:id="rId51"/>
  </p:handoutMasterIdLst>
  <p:sldIdLst>
    <p:sldId id="329" r:id="rId3"/>
    <p:sldId id="330" r:id="rId4"/>
    <p:sldId id="331" r:id="rId5"/>
    <p:sldId id="332" r:id="rId6"/>
    <p:sldId id="333" r:id="rId7"/>
    <p:sldId id="334" r:id="rId8"/>
    <p:sldId id="379" r:id="rId9"/>
    <p:sldId id="335" r:id="rId10"/>
    <p:sldId id="336" r:id="rId11"/>
    <p:sldId id="337" r:id="rId12"/>
    <p:sldId id="371" r:id="rId13"/>
    <p:sldId id="339" r:id="rId14"/>
    <p:sldId id="340" r:id="rId15"/>
    <p:sldId id="341" r:id="rId16"/>
    <p:sldId id="342" r:id="rId17"/>
    <p:sldId id="343" r:id="rId18"/>
    <p:sldId id="344" r:id="rId19"/>
    <p:sldId id="345" r:id="rId20"/>
    <p:sldId id="373" r:id="rId21"/>
    <p:sldId id="298" r:id="rId22"/>
    <p:sldId id="348" r:id="rId23"/>
    <p:sldId id="349" r:id="rId24"/>
    <p:sldId id="350" r:id="rId25"/>
    <p:sldId id="376" r:id="rId26"/>
    <p:sldId id="352" r:id="rId27"/>
    <p:sldId id="353" r:id="rId28"/>
    <p:sldId id="354" r:id="rId29"/>
    <p:sldId id="374" r:id="rId30"/>
    <p:sldId id="372" r:id="rId31"/>
    <p:sldId id="355" r:id="rId32"/>
    <p:sldId id="356" r:id="rId33"/>
    <p:sldId id="357" r:id="rId34"/>
    <p:sldId id="309" r:id="rId35"/>
    <p:sldId id="359" r:id="rId36"/>
    <p:sldId id="360" r:id="rId37"/>
    <p:sldId id="361" r:id="rId38"/>
    <p:sldId id="362" r:id="rId39"/>
    <p:sldId id="313" r:id="rId40"/>
    <p:sldId id="364" r:id="rId41"/>
    <p:sldId id="315" r:id="rId42"/>
    <p:sldId id="366" r:id="rId43"/>
    <p:sldId id="367" r:id="rId44"/>
    <p:sldId id="317" r:id="rId45"/>
    <p:sldId id="369" r:id="rId46"/>
    <p:sldId id="319" r:id="rId47"/>
    <p:sldId id="320" r:id="rId48"/>
    <p:sldId id="326" r:id="rId49"/>
  </p:sldIdLst>
  <p:sldSz cx="9144000" cy="6858000" type="screen4x3"/>
  <p:notesSz cx="7099300" cy="10234613"/>
  <p:defaultTextStyle>
    <a:defPPr>
      <a:defRPr lang="en-GB"/>
    </a:defPPr>
    <a:lvl1pPr algn="l" defTabSz="449263" rtl="0" eaLnBrk="0" fontAlgn="base" hangingPunct="0">
      <a:spcBef>
        <a:spcPct val="0"/>
      </a:spcBef>
      <a:spcAft>
        <a:spcPct val="0"/>
      </a:spcAft>
      <a:defRPr kern="1200">
        <a:solidFill>
          <a:schemeClr val="bg1"/>
        </a:solidFill>
        <a:latin typeface="Calibri" panose="020F0502020204030204" pitchFamily="34" charset="0"/>
        <a:ea typeface="ＭＳ Ｐゴシック" panose="020B0600070205080204" pitchFamily="34" charset="-128"/>
        <a:cs typeface="+mn-cs"/>
      </a:defRPr>
    </a:lvl1pPr>
    <a:lvl2pPr marL="742950" indent="-285750" algn="l" defTabSz="449263" rtl="0" eaLnBrk="0" fontAlgn="base" hangingPunct="0">
      <a:spcBef>
        <a:spcPct val="0"/>
      </a:spcBef>
      <a:spcAft>
        <a:spcPct val="0"/>
      </a:spcAft>
      <a:defRPr kern="1200">
        <a:solidFill>
          <a:schemeClr val="bg1"/>
        </a:solidFill>
        <a:latin typeface="Calibri" panose="020F0502020204030204" pitchFamily="34" charset="0"/>
        <a:ea typeface="ＭＳ Ｐゴシック" panose="020B0600070205080204" pitchFamily="34" charset="-128"/>
        <a:cs typeface="+mn-cs"/>
      </a:defRPr>
    </a:lvl2pPr>
    <a:lvl3pPr marL="1143000" indent="-228600" algn="l" defTabSz="449263" rtl="0" eaLnBrk="0" fontAlgn="base" hangingPunct="0">
      <a:spcBef>
        <a:spcPct val="0"/>
      </a:spcBef>
      <a:spcAft>
        <a:spcPct val="0"/>
      </a:spcAft>
      <a:defRPr kern="1200">
        <a:solidFill>
          <a:schemeClr val="bg1"/>
        </a:solidFill>
        <a:latin typeface="Calibri" panose="020F0502020204030204" pitchFamily="34" charset="0"/>
        <a:ea typeface="ＭＳ Ｐゴシック" panose="020B0600070205080204" pitchFamily="34" charset="-128"/>
        <a:cs typeface="+mn-cs"/>
      </a:defRPr>
    </a:lvl3pPr>
    <a:lvl4pPr marL="1600200" indent="-228600" algn="l" defTabSz="449263" rtl="0" eaLnBrk="0" fontAlgn="base" hangingPunct="0">
      <a:spcBef>
        <a:spcPct val="0"/>
      </a:spcBef>
      <a:spcAft>
        <a:spcPct val="0"/>
      </a:spcAft>
      <a:defRPr kern="1200">
        <a:solidFill>
          <a:schemeClr val="bg1"/>
        </a:solidFill>
        <a:latin typeface="Calibri" panose="020F0502020204030204" pitchFamily="34" charset="0"/>
        <a:ea typeface="ＭＳ Ｐゴシック" panose="020B0600070205080204" pitchFamily="34" charset="-128"/>
        <a:cs typeface="+mn-cs"/>
      </a:defRPr>
    </a:lvl4pPr>
    <a:lvl5pPr marL="2057400" indent="-228600" algn="l" defTabSz="449263" rtl="0" eaLnBrk="0" fontAlgn="base" hangingPunct="0">
      <a:spcBef>
        <a:spcPct val="0"/>
      </a:spcBef>
      <a:spcAft>
        <a:spcPct val="0"/>
      </a:spcAft>
      <a:defRPr kern="1200">
        <a:solidFill>
          <a:schemeClr val="bg1"/>
        </a:solidFill>
        <a:latin typeface="Calibri" panose="020F0502020204030204" pitchFamily="34" charset="0"/>
        <a:ea typeface="ＭＳ Ｐゴシック" panose="020B0600070205080204" pitchFamily="34" charset="-128"/>
        <a:cs typeface="+mn-cs"/>
      </a:defRPr>
    </a:lvl5pPr>
    <a:lvl6pPr marL="2286000" algn="l" defTabSz="914400" rtl="0" eaLnBrk="1" latinLnBrk="0" hangingPunct="1">
      <a:defRPr kern="1200">
        <a:solidFill>
          <a:schemeClr val="bg1"/>
        </a:solidFill>
        <a:latin typeface="Calibri" panose="020F0502020204030204" pitchFamily="34" charset="0"/>
        <a:ea typeface="ＭＳ Ｐゴシック" panose="020B0600070205080204" pitchFamily="34" charset="-128"/>
        <a:cs typeface="+mn-cs"/>
      </a:defRPr>
    </a:lvl6pPr>
    <a:lvl7pPr marL="2743200" algn="l" defTabSz="914400" rtl="0" eaLnBrk="1" latinLnBrk="0" hangingPunct="1">
      <a:defRPr kern="1200">
        <a:solidFill>
          <a:schemeClr val="bg1"/>
        </a:solidFill>
        <a:latin typeface="Calibri" panose="020F0502020204030204" pitchFamily="34" charset="0"/>
        <a:ea typeface="ＭＳ Ｐゴシック" panose="020B0600070205080204" pitchFamily="34" charset="-128"/>
        <a:cs typeface="+mn-cs"/>
      </a:defRPr>
    </a:lvl7pPr>
    <a:lvl8pPr marL="3200400" algn="l" defTabSz="914400" rtl="0" eaLnBrk="1" latinLnBrk="0" hangingPunct="1">
      <a:defRPr kern="1200">
        <a:solidFill>
          <a:schemeClr val="bg1"/>
        </a:solidFill>
        <a:latin typeface="Calibri" panose="020F0502020204030204" pitchFamily="34" charset="0"/>
        <a:ea typeface="ＭＳ Ｐゴシック" panose="020B0600070205080204" pitchFamily="34" charset="-128"/>
        <a:cs typeface="+mn-cs"/>
      </a:defRPr>
    </a:lvl8pPr>
    <a:lvl9pPr marL="3657600" algn="l" defTabSz="914400" rtl="0" eaLnBrk="1" latinLnBrk="0" hangingPunct="1">
      <a:defRPr kern="1200">
        <a:solidFill>
          <a:schemeClr val="bg1"/>
        </a:solidFill>
        <a:latin typeface="Calibri" panose="020F050202020403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orient="horz" pos="981">
          <p15:clr>
            <a:srgbClr val="A4A3A4"/>
          </p15:clr>
        </p15:guide>
        <p15:guide id="3" orient="horz" pos="4020">
          <p15:clr>
            <a:srgbClr val="A4A3A4"/>
          </p15:clr>
        </p15:guide>
        <p15:guide id="4" pos="2880">
          <p15:clr>
            <a:srgbClr val="A4A3A4"/>
          </p15:clr>
        </p15:guide>
        <p15:guide id="5" pos="3198">
          <p15:clr>
            <a:srgbClr val="A4A3A4"/>
          </p15:clr>
        </p15:guide>
        <p15:guide id="6" pos="5465">
          <p15:clr>
            <a:srgbClr val="A4A3A4"/>
          </p15:clr>
        </p15:guide>
      </p15:sldGuideLst>
    </p:ext>
    <p:ext uri="{2D200454-40CA-4A62-9FC3-DE9A4176ACB9}">
      <p15:notesGuideLst xmlns:p15="http://schemas.microsoft.com/office/powerpoint/2012/main">
        <p15:guide id="1" orient="horz" pos="2987" userDrawn="1">
          <p15:clr>
            <a:srgbClr val="A4A3A4"/>
          </p15:clr>
        </p15:guide>
        <p15:guide id="2" pos="227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6600"/>
    <a:srgbClr val="2065B0"/>
    <a:srgbClr val="B1D8EE"/>
    <a:srgbClr val="AAD1F4"/>
    <a:srgbClr val="F7A7CB"/>
    <a:srgbClr val="BAE18F"/>
    <a:srgbClr val="0099FF"/>
    <a:srgbClr val="ACD6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29" autoAdjust="0"/>
    <p:restoredTop sz="88669" autoAdjust="0"/>
  </p:normalViewPr>
  <p:slideViewPr>
    <p:cSldViewPr snapToObjects="1">
      <p:cViewPr varScale="1">
        <p:scale>
          <a:sx n="66" d="100"/>
          <a:sy n="66" d="100"/>
        </p:scale>
        <p:origin x="1542" y="60"/>
      </p:cViewPr>
      <p:guideLst>
        <p:guide orient="horz" pos="2160"/>
        <p:guide orient="horz" pos="981"/>
        <p:guide orient="horz" pos="4020"/>
        <p:guide pos="2880"/>
        <p:guide pos="3198"/>
        <p:guide pos="5465"/>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4" d="100"/>
          <a:sy n="84" d="100"/>
        </p:scale>
        <p:origin x="-3120" y="-78"/>
      </p:cViewPr>
      <p:guideLst>
        <p:guide orient="horz" pos="2987"/>
        <p:guide pos="227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8" Type="http://schemas.openxmlformats.org/officeDocument/2006/relationships/customXml" Target="../customXml/item2.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customXml" Target="../customXml/item3.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customXml" Target="../customXml/item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 xmlns:a16="http://schemas.microsoft.com/office/drawing/2014/main" id="{659F658E-811A-4FB3-9E4B-3CA77B2B4445}"/>
              </a:ext>
            </a:extLst>
          </p:cNvPr>
          <p:cNvSpPr>
            <a:spLocks noGrp="1"/>
          </p:cNvSpPr>
          <p:nvPr>
            <p:ph type="hdr" sz="quarter"/>
          </p:nvPr>
        </p:nvSpPr>
        <p:spPr>
          <a:xfrm>
            <a:off x="0" y="0"/>
            <a:ext cx="3076143" cy="511649"/>
          </a:xfrm>
          <a:prstGeom prst="rect">
            <a:avLst/>
          </a:prstGeom>
        </p:spPr>
        <p:txBody>
          <a:bodyPr vert="horz" lIns="95447" tIns="47723" rIns="95447" bIns="47723" rtlCol="0"/>
          <a:lstStyle>
            <a:lvl1pPr algn="l" eaLnBrk="1" hangingPunct="1">
              <a:buClr>
                <a:srgbClr val="000000"/>
              </a:buClr>
              <a:buSzPct val="100000"/>
              <a:buFont typeface="Times New Roman" pitchFamily="16" charset="0"/>
              <a:buNone/>
              <a:defRPr kumimoji="1" sz="1200">
                <a:latin typeface="Calibri" pitchFamily="32" charset="0"/>
                <a:ea typeface="ＭＳ Ｐゴシック" charset="-128"/>
                <a:cs typeface="+mn-cs"/>
              </a:defRPr>
            </a:lvl1pPr>
          </a:lstStyle>
          <a:p>
            <a:pPr>
              <a:defRPr/>
            </a:pPr>
            <a:endParaRPr lang="ja-JP" altLang="en-US"/>
          </a:p>
        </p:txBody>
      </p:sp>
      <p:sp>
        <p:nvSpPr>
          <p:cNvPr id="3" name="日付プレースホルダー 2">
            <a:extLst>
              <a:ext uri="{FF2B5EF4-FFF2-40B4-BE49-F238E27FC236}">
                <a16:creationId xmlns="" xmlns:a16="http://schemas.microsoft.com/office/drawing/2014/main" id="{9F13C070-9CF8-4F8F-A37E-7906A77FC2DA}"/>
              </a:ext>
            </a:extLst>
          </p:cNvPr>
          <p:cNvSpPr>
            <a:spLocks noGrp="1"/>
          </p:cNvSpPr>
          <p:nvPr>
            <p:ph type="dt" sz="quarter" idx="1"/>
          </p:nvPr>
        </p:nvSpPr>
        <p:spPr>
          <a:xfrm>
            <a:off x="4021503" y="0"/>
            <a:ext cx="3076143" cy="511649"/>
          </a:xfrm>
          <a:prstGeom prst="rect">
            <a:avLst/>
          </a:prstGeom>
        </p:spPr>
        <p:txBody>
          <a:bodyPr vert="horz" wrap="square" lIns="95447" tIns="47723" rIns="95447" bIns="47723"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defRPr kumimoji="1" sz="1200">
                <a:ea typeface="ＭＳ Ｐゴシック" panose="020B0600070205080204" pitchFamily="50" charset="-128"/>
              </a:defRPr>
            </a:lvl1pPr>
          </a:lstStyle>
          <a:p>
            <a:pPr>
              <a:defRPr/>
            </a:pPr>
            <a:fld id="{85BC6E03-8F5B-473F-9C51-B8D14BC372AC}" type="datetimeFigureOut">
              <a:rPr lang="ja-JP" altLang="en-US"/>
              <a:pPr>
                <a:defRPr/>
              </a:pPr>
              <a:t>2021/11/24</a:t>
            </a:fld>
            <a:endParaRPr lang="ja-JP" altLang="en-US"/>
          </a:p>
        </p:txBody>
      </p:sp>
      <p:sp>
        <p:nvSpPr>
          <p:cNvPr id="4" name="フッター プレースホルダー 3">
            <a:extLst>
              <a:ext uri="{FF2B5EF4-FFF2-40B4-BE49-F238E27FC236}">
                <a16:creationId xmlns="" xmlns:a16="http://schemas.microsoft.com/office/drawing/2014/main" id="{55AF7BEB-24B2-43FE-9C6B-624B46F78842}"/>
              </a:ext>
            </a:extLst>
          </p:cNvPr>
          <p:cNvSpPr>
            <a:spLocks noGrp="1"/>
          </p:cNvSpPr>
          <p:nvPr>
            <p:ph type="ftr" sz="quarter" idx="2"/>
          </p:nvPr>
        </p:nvSpPr>
        <p:spPr>
          <a:xfrm>
            <a:off x="0" y="9721330"/>
            <a:ext cx="3076143" cy="511648"/>
          </a:xfrm>
          <a:prstGeom prst="rect">
            <a:avLst/>
          </a:prstGeom>
        </p:spPr>
        <p:txBody>
          <a:bodyPr vert="horz" lIns="95447" tIns="47723" rIns="95447" bIns="47723" rtlCol="0" anchor="b"/>
          <a:lstStyle>
            <a:lvl1pPr algn="l" eaLnBrk="1" hangingPunct="1">
              <a:buClr>
                <a:srgbClr val="000000"/>
              </a:buClr>
              <a:buSzPct val="100000"/>
              <a:buFont typeface="Times New Roman" pitchFamily="16" charset="0"/>
              <a:buNone/>
              <a:defRPr kumimoji="1" sz="1200">
                <a:latin typeface="Calibri" pitchFamily="32" charset="0"/>
                <a:ea typeface="ＭＳ Ｐゴシック" charset="-128"/>
                <a:cs typeface="+mn-cs"/>
              </a:defRPr>
            </a:lvl1pPr>
          </a:lstStyle>
          <a:p>
            <a:pPr>
              <a:defRPr/>
            </a:pPr>
            <a:endParaRPr lang="ja-JP" altLang="en-US"/>
          </a:p>
        </p:txBody>
      </p:sp>
      <p:sp>
        <p:nvSpPr>
          <p:cNvPr id="5" name="スライド番号プレースホルダー 4">
            <a:extLst>
              <a:ext uri="{FF2B5EF4-FFF2-40B4-BE49-F238E27FC236}">
                <a16:creationId xmlns="" xmlns:a16="http://schemas.microsoft.com/office/drawing/2014/main" id="{185F0C12-1A5C-4D60-8202-0EF432E87C88}"/>
              </a:ext>
            </a:extLst>
          </p:cNvPr>
          <p:cNvSpPr>
            <a:spLocks noGrp="1"/>
          </p:cNvSpPr>
          <p:nvPr>
            <p:ph type="sldNum" sz="quarter" idx="3"/>
          </p:nvPr>
        </p:nvSpPr>
        <p:spPr>
          <a:xfrm>
            <a:off x="4021503" y="9721330"/>
            <a:ext cx="3076143" cy="511648"/>
          </a:xfrm>
          <a:prstGeom prst="rect">
            <a:avLst/>
          </a:prstGeom>
        </p:spPr>
        <p:txBody>
          <a:bodyPr vert="horz" wrap="square" lIns="95447" tIns="47723" rIns="95447" bIns="47723"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defRPr kumimoji="1" sz="1200"/>
            </a:lvl1pPr>
          </a:lstStyle>
          <a:p>
            <a:fld id="{B602CB0E-2C8A-4CB2-9E69-C691C3973328}" type="slidenum">
              <a:rPr lang="ja-JP" altLang="en-US"/>
              <a:pPr/>
              <a:t>‹#›</a:t>
            </a:fld>
            <a:endParaRPr lang="ja-JP" altLang="en-US"/>
          </a:p>
        </p:txBody>
      </p:sp>
    </p:spTree>
    <p:extLst>
      <p:ext uri="{BB962C8B-B14F-4D97-AF65-F5344CB8AC3E}">
        <p14:creationId xmlns:p14="http://schemas.microsoft.com/office/powerpoint/2010/main" val="4144624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AutoShape 1">
            <a:extLst>
              <a:ext uri="{FF2B5EF4-FFF2-40B4-BE49-F238E27FC236}">
                <a16:creationId xmlns="" xmlns:a16="http://schemas.microsoft.com/office/drawing/2014/main" id="{179C5C06-9126-4966-BAC8-2077734A5C86}"/>
              </a:ext>
            </a:extLst>
          </p:cNvPr>
          <p:cNvSpPr>
            <a:spLocks noChangeArrowheads="1"/>
          </p:cNvSpPr>
          <p:nvPr/>
        </p:nvSpPr>
        <p:spPr bwMode="auto">
          <a:xfrm>
            <a:off x="0" y="0"/>
            <a:ext cx="7099300" cy="10234613"/>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95447" tIns="47723" rIns="95447" bIns="47723" anchor="ctr"/>
          <a:lstStyle/>
          <a:p>
            <a:pPr eaLnBrk="1" hangingPunct="1">
              <a:buClr>
                <a:srgbClr val="000000"/>
              </a:buClr>
              <a:buSzPct val="100000"/>
              <a:buFont typeface="Times New Roman" panose="02020603050405020304" pitchFamily="18" charset="0"/>
              <a:buNone/>
            </a:pPr>
            <a:endParaRPr lang="ja-JP" altLang="en-US"/>
          </a:p>
        </p:txBody>
      </p:sp>
      <p:sp>
        <p:nvSpPr>
          <p:cNvPr id="7171" name="Text Box 2">
            <a:extLst>
              <a:ext uri="{FF2B5EF4-FFF2-40B4-BE49-F238E27FC236}">
                <a16:creationId xmlns="" xmlns:a16="http://schemas.microsoft.com/office/drawing/2014/main" id="{85BA07CC-27F5-4027-A3E7-DB0BDB1BF802}"/>
              </a:ext>
            </a:extLst>
          </p:cNvPr>
          <p:cNvSpPr txBox="1">
            <a:spLocks noChangeArrowheads="1"/>
          </p:cNvSpPr>
          <p:nvPr/>
        </p:nvSpPr>
        <p:spPr bwMode="auto">
          <a:xfrm>
            <a:off x="0" y="0"/>
            <a:ext cx="3076143" cy="5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5447" tIns="47723" rIns="95447" bIns="47723" anchor="ctr"/>
          <a:lstStyle/>
          <a:p>
            <a:pPr eaLnBrk="1" hangingPunct="1">
              <a:buClr>
                <a:srgbClr val="000000"/>
              </a:buClr>
              <a:buSzPct val="100000"/>
              <a:buFont typeface="Times New Roman" panose="02020603050405020304" pitchFamily="18" charset="0"/>
              <a:buNone/>
            </a:pPr>
            <a:endParaRPr lang="ja-JP" altLang="en-US"/>
          </a:p>
        </p:txBody>
      </p:sp>
      <p:sp>
        <p:nvSpPr>
          <p:cNvPr id="2051" name="Rectangle 3">
            <a:extLst>
              <a:ext uri="{FF2B5EF4-FFF2-40B4-BE49-F238E27FC236}">
                <a16:creationId xmlns="" xmlns:a16="http://schemas.microsoft.com/office/drawing/2014/main" id="{3C285F07-4DCF-4518-9DD4-30F3B7AF468D}"/>
              </a:ext>
            </a:extLst>
          </p:cNvPr>
          <p:cNvSpPr>
            <a:spLocks noGrp="1" noChangeArrowheads="1"/>
          </p:cNvSpPr>
          <p:nvPr>
            <p:ph type="dt"/>
          </p:nvPr>
        </p:nvSpPr>
        <p:spPr bwMode="auto">
          <a:xfrm>
            <a:off x="4021503" y="0"/>
            <a:ext cx="3074486" cy="510014"/>
          </a:xfrm>
          <a:prstGeom prst="rect">
            <a:avLst/>
          </a:prstGeom>
          <a:noFill/>
          <a:ln w="9525">
            <a:noFill/>
            <a:round/>
            <a:headEnd/>
            <a:tailEnd/>
          </a:ln>
          <a:effectLst/>
        </p:spPr>
        <p:txBody>
          <a:bodyPr vert="horz" wrap="square" lIns="93943" tIns="48851" rIns="93943" bIns="48851" numCol="1" anchor="t" anchorCtr="0" compatLnSpc="1">
            <a:prstTxWarp prst="textNoShape">
              <a:avLst/>
            </a:prstTxWarp>
          </a:bodyPr>
          <a:lstStyle>
            <a:lvl1pPr algn="r" eaLnBrk="1" hangingPunct="1">
              <a:buClrTx/>
              <a:buSzPct val="100000"/>
              <a:buFontTx/>
              <a:buNone/>
              <a:tabLst>
                <a:tab pos="0" algn="l"/>
                <a:tab pos="954456" algn="l"/>
                <a:tab pos="1908914" algn="l"/>
                <a:tab pos="2863370" algn="l"/>
                <a:tab pos="3817826" algn="l"/>
                <a:tab pos="4772284" algn="l"/>
                <a:tab pos="5726741" algn="l"/>
                <a:tab pos="6681197" algn="l"/>
                <a:tab pos="7635654" algn="l"/>
                <a:tab pos="8590111" algn="l"/>
                <a:tab pos="9544567" algn="l"/>
                <a:tab pos="10499023" algn="l"/>
              </a:tabLst>
              <a:defRPr sz="1200">
                <a:solidFill>
                  <a:srgbClr val="000000"/>
                </a:solidFill>
                <a:latin typeface="Calibri" pitchFamily="32" charset="0"/>
                <a:ea typeface="ＭＳ Ｐゴシック" charset="-128"/>
                <a:cs typeface="+mn-cs"/>
              </a:defRPr>
            </a:lvl1pPr>
          </a:lstStyle>
          <a:p>
            <a:pPr>
              <a:defRPr/>
            </a:pPr>
            <a:endParaRPr lang="en-US"/>
          </a:p>
        </p:txBody>
      </p:sp>
      <p:sp>
        <p:nvSpPr>
          <p:cNvPr id="7173" name="Rectangle 4">
            <a:extLst>
              <a:ext uri="{FF2B5EF4-FFF2-40B4-BE49-F238E27FC236}">
                <a16:creationId xmlns="" xmlns:a16="http://schemas.microsoft.com/office/drawing/2014/main" id="{1763EC10-A4D8-4F8E-83A5-9C780CE67B88}"/>
              </a:ext>
            </a:extLst>
          </p:cNvPr>
          <p:cNvSpPr>
            <a:spLocks noGrp="1" noRot="1" noChangeAspect="1" noChangeArrowheads="1"/>
          </p:cNvSpPr>
          <p:nvPr>
            <p:ph type="sldImg"/>
          </p:nvPr>
        </p:nvSpPr>
        <p:spPr bwMode="auto">
          <a:xfrm>
            <a:off x="990600" y="766763"/>
            <a:ext cx="5116513" cy="3836987"/>
          </a:xfrm>
          <a:prstGeom prst="rect">
            <a:avLst/>
          </a:prstGeom>
          <a:noFill/>
          <a:ln w="126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a:extLst>
              <a:ext uri="{FF2B5EF4-FFF2-40B4-BE49-F238E27FC236}">
                <a16:creationId xmlns="" xmlns:a16="http://schemas.microsoft.com/office/drawing/2014/main" id="{F5D94E4E-4F9E-4CDA-B53B-7AD4DCC49BCD}"/>
              </a:ext>
            </a:extLst>
          </p:cNvPr>
          <p:cNvSpPr>
            <a:spLocks noGrp="1" noChangeArrowheads="1"/>
          </p:cNvSpPr>
          <p:nvPr>
            <p:ph type="body"/>
          </p:nvPr>
        </p:nvSpPr>
        <p:spPr bwMode="auto">
          <a:xfrm>
            <a:off x="710262" y="4859848"/>
            <a:ext cx="5677122" cy="4604840"/>
          </a:xfrm>
          <a:prstGeom prst="rect">
            <a:avLst/>
          </a:prstGeom>
          <a:noFill/>
          <a:ln w="9525">
            <a:noFill/>
            <a:round/>
            <a:headEnd/>
            <a:tailEnd/>
          </a:ln>
          <a:effectLst/>
        </p:spPr>
        <p:txBody>
          <a:bodyPr vert="horz" wrap="square" lIns="93943" tIns="48851" rIns="93943" bIns="48851" numCol="1" anchor="t" anchorCtr="0" compatLnSpc="1">
            <a:prstTxWarp prst="textNoShape">
              <a:avLst/>
            </a:prstTxWarp>
          </a:bodyPr>
          <a:lstStyle/>
          <a:p>
            <a:pPr lvl="0"/>
            <a:endParaRPr lang="ja-JP" noProof="0"/>
          </a:p>
        </p:txBody>
      </p:sp>
      <p:sp>
        <p:nvSpPr>
          <p:cNvPr id="7175" name="Text Box 6">
            <a:extLst>
              <a:ext uri="{FF2B5EF4-FFF2-40B4-BE49-F238E27FC236}">
                <a16:creationId xmlns="" xmlns:a16="http://schemas.microsoft.com/office/drawing/2014/main" id="{0BB2FE29-E4CD-43A6-9CC4-72ED4CEEB227}"/>
              </a:ext>
            </a:extLst>
          </p:cNvPr>
          <p:cNvSpPr txBox="1">
            <a:spLocks noChangeArrowheads="1"/>
          </p:cNvSpPr>
          <p:nvPr/>
        </p:nvSpPr>
        <p:spPr bwMode="auto">
          <a:xfrm>
            <a:off x="0" y="9719694"/>
            <a:ext cx="3076143" cy="5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5447" tIns="47723" rIns="95447" bIns="47723" anchor="ctr"/>
          <a:lstStyle/>
          <a:p>
            <a:pPr eaLnBrk="1" hangingPunct="1">
              <a:buClr>
                <a:srgbClr val="000000"/>
              </a:buClr>
              <a:buSzPct val="100000"/>
              <a:buFont typeface="Times New Roman" panose="02020603050405020304" pitchFamily="18" charset="0"/>
              <a:buNone/>
            </a:pPr>
            <a:endParaRPr lang="ja-JP" altLang="en-US"/>
          </a:p>
        </p:txBody>
      </p:sp>
      <p:sp>
        <p:nvSpPr>
          <p:cNvPr id="2055" name="Rectangle 7">
            <a:extLst>
              <a:ext uri="{FF2B5EF4-FFF2-40B4-BE49-F238E27FC236}">
                <a16:creationId xmlns="" xmlns:a16="http://schemas.microsoft.com/office/drawing/2014/main" id="{23A73E8C-FF01-40EA-82B4-45E631FAE381}"/>
              </a:ext>
            </a:extLst>
          </p:cNvPr>
          <p:cNvSpPr>
            <a:spLocks noGrp="1" noChangeArrowheads="1"/>
          </p:cNvSpPr>
          <p:nvPr>
            <p:ph type="sldNum"/>
          </p:nvPr>
        </p:nvSpPr>
        <p:spPr bwMode="auto">
          <a:xfrm>
            <a:off x="4021503" y="9719694"/>
            <a:ext cx="3074486" cy="510014"/>
          </a:xfrm>
          <a:prstGeom prst="rect">
            <a:avLst/>
          </a:prstGeom>
          <a:noFill/>
          <a:ln w="9525">
            <a:noFill/>
            <a:round/>
            <a:headEnd/>
            <a:tailEnd/>
          </a:ln>
          <a:effectLst/>
        </p:spPr>
        <p:txBody>
          <a:bodyPr vert="horz" wrap="square" lIns="93943" tIns="48851" rIns="93943" bIns="48851" numCol="1" anchor="b" anchorCtr="0" compatLnSpc="1">
            <a:prstTxWarp prst="textNoShape">
              <a:avLst/>
            </a:prstTxWarp>
          </a:bodyPr>
          <a:lstStyle>
            <a:lvl1pPr algn="r" eaLnBrk="1" hangingPunct="1">
              <a:buSzPct val="100000"/>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sz="1200">
                <a:solidFill>
                  <a:srgbClr val="000000"/>
                </a:solidFill>
              </a:defRPr>
            </a:lvl1pPr>
          </a:lstStyle>
          <a:p>
            <a:fld id="{7D127E13-DCAC-4C37-AD4B-601A45A2C0BE}" type="slidenum">
              <a:rPr lang="en-US" altLang="ja-JP"/>
              <a:pPr/>
              <a:t>‹#›</a:t>
            </a:fld>
            <a:endParaRPr lang="en-US" altLang="ja-JP"/>
          </a:p>
        </p:txBody>
      </p:sp>
    </p:spTree>
    <p:extLst>
      <p:ext uri="{BB962C8B-B14F-4D97-AF65-F5344CB8AC3E}">
        <p14:creationId xmlns:p14="http://schemas.microsoft.com/office/powerpoint/2010/main" val="3540102199"/>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kumimoji="1" sz="1200" kern="1200">
        <a:solidFill>
          <a:srgbClr val="000000"/>
        </a:solidFill>
        <a:latin typeface="Times New Roman" pitchFamily="16" charset="0"/>
        <a:ea typeface="ＭＳ Ｐゴシック" charset="0"/>
        <a:cs typeface="ＭＳ Ｐゴシック" charset="0"/>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kumimoji="1" sz="1200" kern="1200">
        <a:solidFill>
          <a:srgbClr val="000000"/>
        </a:solidFill>
        <a:latin typeface="Times New Roman" pitchFamily="16"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kumimoji="1" sz="1200" kern="1200">
        <a:solidFill>
          <a:srgbClr val="000000"/>
        </a:solidFill>
        <a:latin typeface="Times New Roman" pitchFamily="16"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kumimoji="1" sz="1200" kern="1200">
        <a:solidFill>
          <a:srgbClr val="000000"/>
        </a:solidFill>
        <a:latin typeface="Times New Roman" pitchFamily="16"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kumimoji="1" sz="1200" kern="1200">
        <a:solidFill>
          <a:srgbClr val="000000"/>
        </a:solidFill>
        <a:latin typeface="Times New Roman" pitchFamily="16" charset="0"/>
        <a:ea typeface="ＭＳ Ｐゴシック" charset="0"/>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a:extLst>
              <a:ext uri="{FF2B5EF4-FFF2-40B4-BE49-F238E27FC236}">
                <a16:creationId xmlns="" xmlns:a16="http://schemas.microsoft.com/office/drawing/2014/main" id="{96593E56-8D75-4D26-B472-360F8F2CF3B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676A6B66-D8FB-4120-93CC-017D0793ACD3}" type="slidenum">
              <a:rPr kumimoji="0" lang="en-US" altLang="ja-JP">
                <a:latin typeface="Calibri" panose="020F0502020204030204" pitchFamily="34" charset="0"/>
              </a:rPr>
              <a:pPr>
                <a:spcBef>
                  <a:spcPct val="0"/>
                </a:spcBef>
                <a:buClrTx/>
                <a:buFontTx/>
                <a:buNone/>
              </a:pPr>
              <a:t>0</a:t>
            </a:fld>
            <a:endParaRPr kumimoji="0" lang="en-US" altLang="ja-JP">
              <a:latin typeface="Calibri" panose="020F0502020204030204" pitchFamily="34" charset="0"/>
            </a:endParaRPr>
          </a:p>
        </p:txBody>
      </p:sp>
      <p:sp>
        <p:nvSpPr>
          <p:cNvPr id="10243" name="Text Box 1">
            <a:extLst>
              <a:ext uri="{FF2B5EF4-FFF2-40B4-BE49-F238E27FC236}">
                <a16:creationId xmlns="" xmlns:a16="http://schemas.microsoft.com/office/drawing/2014/main" id="{E523FDA8-6585-4DB7-85E5-2100A538945B}"/>
              </a:ext>
            </a:extLst>
          </p:cNvPr>
          <p:cNvSpPr txBox="1">
            <a:spLocks noChangeArrowheads="1"/>
          </p:cNvSpPr>
          <p:nvPr/>
        </p:nvSpPr>
        <p:spPr bwMode="auto">
          <a:xfrm>
            <a:off x="4021503" y="9719694"/>
            <a:ext cx="3076143" cy="5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3943" tIns="48851" rIns="93943" bIns="48851"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8E638EBC-A9D0-4C22-A218-EDE834138091}" type="slidenum">
              <a:rPr kumimoji="0" lang="en-US" altLang="ja-JP">
                <a:latin typeface="Calibri" panose="020F0502020204030204" pitchFamily="34" charset="0"/>
              </a:rPr>
              <a:pPr algn="r" eaLnBrk="1" hangingPunct="1">
                <a:spcBef>
                  <a:spcPct val="0"/>
                </a:spcBef>
                <a:buClrTx/>
                <a:buFontTx/>
                <a:buNone/>
              </a:pPr>
              <a:t>0</a:t>
            </a:fld>
            <a:endParaRPr kumimoji="0" lang="en-US" altLang="ja-JP">
              <a:latin typeface="Calibri" panose="020F0502020204030204" pitchFamily="34" charset="0"/>
            </a:endParaRPr>
          </a:p>
        </p:txBody>
      </p:sp>
      <p:sp>
        <p:nvSpPr>
          <p:cNvPr id="10244" name="Rectangle 2">
            <a:extLst>
              <a:ext uri="{FF2B5EF4-FFF2-40B4-BE49-F238E27FC236}">
                <a16:creationId xmlns="" xmlns:a16="http://schemas.microsoft.com/office/drawing/2014/main" id="{AA300B78-3BD1-4EED-94C6-963F2A7C3663}"/>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10245" name="Rectangle 3">
            <a:extLst>
              <a:ext uri="{FF2B5EF4-FFF2-40B4-BE49-F238E27FC236}">
                <a16:creationId xmlns="" xmlns:a16="http://schemas.microsoft.com/office/drawing/2014/main" id="{11701D40-476B-4F6D-A85A-55481ACABF65}"/>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altLang="ja-JP" sz="1000" dirty="0"/>
              <a:t>2011</a:t>
            </a:r>
            <a:r>
              <a:rPr lang="ja-JP" altLang="en-US" sz="1000" dirty="0"/>
              <a:t>年</a:t>
            </a:r>
            <a:r>
              <a:rPr lang="en-US" altLang="ja-JP" sz="1000" dirty="0"/>
              <a:t>3</a:t>
            </a:r>
            <a:r>
              <a:rPr lang="ja-JP" altLang="en-US" sz="1000" dirty="0"/>
              <a:t>月　　初版作成</a:t>
            </a:r>
            <a:endParaRPr lang="en-US" altLang="ja-JP" sz="1000" dirty="0"/>
          </a:p>
          <a:p>
            <a:r>
              <a:rPr lang="en-US" altLang="ja-JP" sz="1000" dirty="0"/>
              <a:t>2014</a:t>
            </a:r>
            <a:r>
              <a:rPr lang="ja-JP" altLang="en-US" sz="1000" dirty="0"/>
              <a:t>年</a:t>
            </a:r>
            <a:r>
              <a:rPr lang="en-US" altLang="ja-JP" sz="1000" dirty="0"/>
              <a:t>3</a:t>
            </a:r>
            <a:r>
              <a:rPr lang="ja-JP" altLang="en-US" sz="1000" dirty="0"/>
              <a:t>月　　</a:t>
            </a:r>
            <a:r>
              <a:rPr lang="en-US" altLang="ja-JP" dirty="0"/>
              <a:t>2012</a:t>
            </a:r>
            <a:r>
              <a:rPr lang="ja-JP" altLang="ja-JP" dirty="0"/>
              <a:t>年</a:t>
            </a:r>
            <a:r>
              <a:rPr lang="en-US" altLang="ja-JP" dirty="0"/>
              <a:t>12</a:t>
            </a:r>
            <a:r>
              <a:rPr lang="ja-JP" altLang="ja-JP" dirty="0"/>
              <a:t>月の</a:t>
            </a:r>
            <a:r>
              <a:rPr lang="en-US" altLang="ja-JP" dirty="0"/>
              <a:t>GCP</a:t>
            </a:r>
            <a:r>
              <a:rPr lang="ja-JP" altLang="ja-JP" dirty="0"/>
              <a:t>改正、治験届出および安全性情報の関連通知発出による改訂</a:t>
            </a:r>
            <a:endParaRPr lang="en-US" altLang="ja-JP" sz="1000" dirty="0"/>
          </a:p>
          <a:p>
            <a:r>
              <a:rPr lang="en-US" altLang="ja-JP" sz="1000" dirty="0"/>
              <a:t>2016</a:t>
            </a:r>
            <a:r>
              <a:rPr lang="ja-JP" altLang="en-US" sz="1000" dirty="0"/>
              <a:t>年</a:t>
            </a:r>
            <a:r>
              <a:rPr lang="en-US" altLang="ja-JP" sz="1000" dirty="0"/>
              <a:t>10</a:t>
            </a:r>
            <a:r>
              <a:rPr lang="ja-JP" altLang="en-US" sz="1000" dirty="0"/>
              <a:t>月　</a:t>
            </a:r>
            <a:r>
              <a:rPr lang="ja-JP" altLang="ja-JP" sz="1000" dirty="0"/>
              <a:t>保険外併用療養費、医師主導治験の件数等</a:t>
            </a:r>
            <a:r>
              <a:rPr lang="ja-JP" altLang="en-US" sz="1000" dirty="0"/>
              <a:t>の更新</a:t>
            </a:r>
            <a:endParaRPr lang="en-US" altLang="ja-JP" sz="1000" dirty="0"/>
          </a:p>
          <a:p>
            <a:r>
              <a:rPr lang="en-US" altLang="ja-JP" sz="1000" dirty="0"/>
              <a:t>2021</a:t>
            </a:r>
            <a:r>
              <a:rPr lang="ja-JP" altLang="en-US" sz="1000" dirty="0"/>
              <a:t>年</a:t>
            </a:r>
            <a:r>
              <a:rPr lang="en-US" altLang="ja-JP" sz="1000" dirty="0"/>
              <a:t>8</a:t>
            </a:r>
            <a:r>
              <a:rPr lang="ja-JP" altLang="en-US" sz="1000" dirty="0"/>
              <a:t>月　　現状に合わせた更新</a:t>
            </a:r>
          </a:p>
          <a:p>
            <a:pPr eaLnBrk="1" hangingPunct="1">
              <a:spcBef>
                <a:spcPct val="0"/>
              </a:spcBef>
              <a:buClrTx/>
              <a:tabLst>
                <a:tab pos="0" algn="l"/>
                <a:tab pos="952976" algn="l"/>
                <a:tab pos="1907596" algn="l"/>
                <a:tab pos="2862215" algn="l"/>
                <a:tab pos="3815191" algn="l"/>
                <a:tab pos="4771454" algn="l"/>
                <a:tab pos="5726073" algn="l"/>
                <a:tab pos="6679050" algn="l"/>
                <a:tab pos="7633668" algn="l"/>
                <a:tab pos="8588288" algn="l"/>
                <a:tab pos="9542907" algn="l"/>
                <a:tab pos="10497527" algn="l"/>
              </a:tabLst>
            </a:pPr>
            <a:r>
              <a:rPr kumimoji="0" lang="en-US" altLang="ja-JP" sz="1000" dirty="0">
                <a:latin typeface="Calibri" panose="020F0502020204030204" pitchFamily="34" charset="0"/>
                <a:ea typeface="ＭＳ Ｐゴシック" panose="020B0600070205080204" pitchFamily="34" charset="-128"/>
              </a:rPr>
              <a:t>2021</a:t>
            </a:r>
            <a:r>
              <a:rPr kumimoji="0" lang="ja-JP" altLang="en-US" sz="1000" dirty="0">
                <a:latin typeface="Calibri" panose="020F0502020204030204" pitchFamily="34" charset="0"/>
                <a:ea typeface="ＭＳ Ｐゴシック" panose="020B0600070205080204" pitchFamily="34" charset="-128"/>
              </a:rPr>
              <a:t>年</a:t>
            </a:r>
            <a:r>
              <a:rPr kumimoji="0" lang="en-US" altLang="ja-JP" sz="1000" dirty="0">
                <a:latin typeface="Calibri" panose="020F0502020204030204" pitchFamily="34" charset="0"/>
                <a:ea typeface="ＭＳ Ｐゴシック" panose="020B0600070205080204" pitchFamily="34" charset="-128"/>
              </a:rPr>
              <a:t>11</a:t>
            </a:r>
            <a:r>
              <a:rPr kumimoji="0" lang="ja-JP" altLang="en-US" sz="1000" dirty="0">
                <a:latin typeface="Calibri" panose="020F0502020204030204" pitchFamily="34" charset="0"/>
                <a:ea typeface="ＭＳ Ｐゴシック" panose="020B0600070205080204" pitchFamily="34" charset="-128"/>
              </a:rPr>
              <a:t>月　関連通知と整合性のため、治験届事項及び届出時期の一部修正</a:t>
            </a:r>
            <a:endParaRPr lang="ja-JP" altLang="en-US" sz="1000" dirty="0"/>
          </a:p>
          <a:p>
            <a:pPr eaLnBrk="1" hangingPunct="1">
              <a:spcBef>
                <a:spcPct val="0"/>
              </a:spcBef>
              <a:buClrTx/>
              <a:tabLst>
                <a:tab pos="0" algn="l"/>
                <a:tab pos="952976" algn="l"/>
                <a:tab pos="1907596" algn="l"/>
                <a:tab pos="2862215" algn="l"/>
                <a:tab pos="3815191" algn="l"/>
                <a:tab pos="4771454" algn="l"/>
                <a:tab pos="5726073" algn="l"/>
                <a:tab pos="6679050" algn="l"/>
                <a:tab pos="7633668" algn="l"/>
                <a:tab pos="8588288" algn="l"/>
                <a:tab pos="9542907" algn="l"/>
                <a:tab pos="10497527" algn="l"/>
              </a:tabLst>
            </a:pPr>
            <a:endParaRPr kumimoji="0" lang="en-US" altLang="ja-JP" sz="1000" dirty="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235375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7">
            <a:extLst>
              <a:ext uri="{FF2B5EF4-FFF2-40B4-BE49-F238E27FC236}">
                <a16:creationId xmlns="" xmlns:a16="http://schemas.microsoft.com/office/drawing/2014/main" id="{A095183B-C6D7-4FF3-9BB3-1EBC3702F8E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5F581F47-E5C6-4053-B15D-AF1747A1F38F}" type="slidenum">
              <a:rPr kumimoji="0" lang="en-US" altLang="ja-JP">
                <a:latin typeface="Calibri" panose="020F0502020204030204" pitchFamily="34" charset="0"/>
              </a:rPr>
              <a:pPr>
                <a:spcBef>
                  <a:spcPct val="0"/>
                </a:spcBef>
                <a:buClrTx/>
                <a:buFontTx/>
                <a:buNone/>
              </a:pPr>
              <a:t>9</a:t>
            </a:fld>
            <a:endParaRPr kumimoji="0" lang="en-US" altLang="ja-JP">
              <a:latin typeface="Calibri" panose="020F0502020204030204" pitchFamily="34" charset="0"/>
            </a:endParaRPr>
          </a:p>
        </p:txBody>
      </p:sp>
      <p:sp>
        <p:nvSpPr>
          <p:cNvPr id="26627" name="Rectangle 1">
            <a:extLst>
              <a:ext uri="{FF2B5EF4-FFF2-40B4-BE49-F238E27FC236}">
                <a16:creationId xmlns="" xmlns:a16="http://schemas.microsoft.com/office/drawing/2014/main" id="{465FDB6C-936C-47F3-A586-879C09CB211D}"/>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26628" name="Rectangle 2">
            <a:extLst>
              <a:ext uri="{FF2B5EF4-FFF2-40B4-BE49-F238E27FC236}">
                <a16:creationId xmlns="" xmlns:a16="http://schemas.microsoft.com/office/drawing/2014/main" id="{E1C44349-5DC6-4F96-A4CA-6D4B3E75C17C}"/>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194754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a:extLst>
              <a:ext uri="{FF2B5EF4-FFF2-40B4-BE49-F238E27FC236}">
                <a16:creationId xmlns="" xmlns:a16="http://schemas.microsoft.com/office/drawing/2014/main" id="{9ED1874F-CFAC-47BD-9AB5-7754A1837B3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B306D4E9-C2E9-4F18-AF1F-D7756039E2F7}" type="slidenum">
              <a:rPr kumimoji="0" lang="en-US" altLang="ja-JP">
                <a:latin typeface="Calibri" panose="020F0502020204030204" pitchFamily="34" charset="0"/>
              </a:rPr>
              <a:pPr>
                <a:spcBef>
                  <a:spcPct val="0"/>
                </a:spcBef>
                <a:buClrTx/>
                <a:buFontTx/>
                <a:buNone/>
              </a:pPr>
              <a:t>10</a:t>
            </a:fld>
            <a:endParaRPr kumimoji="0" lang="en-US" altLang="ja-JP">
              <a:latin typeface="Calibri" panose="020F0502020204030204" pitchFamily="34" charset="0"/>
            </a:endParaRPr>
          </a:p>
        </p:txBody>
      </p:sp>
      <p:sp>
        <p:nvSpPr>
          <p:cNvPr id="28675" name="Rectangle 1">
            <a:extLst>
              <a:ext uri="{FF2B5EF4-FFF2-40B4-BE49-F238E27FC236}">
                <a16:creationId xmlns="" xmlns:a16="http://schemas.microsoft.com/office/drawing/2014/main" id="{CD93F14B-F225-43EB-91DB-3A87C728902B}"/>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28676" name="Rectangle 2">
            <a:extLst>
              <a:ext uri="{FF2B5EF4-FFF2-40B4-BE49-F238E27FC236}">
                <a16:creationId xmlns="" xmlns:a16="http://schemas.microsoft.com/office/drawing/2014/main" id="{7A2C1DC0-AEB4-4277-867D-DB58C6A32CD5}"/>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spcBef>
                <a:spcPct val="0"/>
              </a:spcBef>
              <a:buClrTx/>
              <a:tabLst>
                <a:tab pos="0" algn="l"/>
                <a:tab pos="952976" algn="l"/>
                <a:tab pos="1907596" algn="l"/>
                <a:tab pos="2862215" algn="l"/>
                <a:tab pos="3815191" algn="l"/>
                <a:tab pos="4771454" algn="l"/>
                <a:tab pos="5726073" algn="l"/>
                <a:tab pos="6679050" algn="l"/>
                <a:tab pos="7633668" algn="l"/>
                <a:tab pos="8588288" algn="l"/>
                <a:tab pos="9542907" algn="l"/>
                <a:tab pos="10497527" algn="l"/>
              </a:tabLst>
            </a:pPr>
            <a:endParaRPr kumimoji="0" lang="en-US" altLang="ja-JP">
              <a:latin typeface="Calibri" panose="020F0502020204030204" pitchFamily="34" charset="0"/>
              <a:ea typeface="ＭＳ Ｐゴシック" panose="020B0600070205080204" pitchFamily="34" charset="-128"/>
            </a:endParaRPr>
          </a:p>
        </p:txBody>
      </p:sp>
      <p:sp>
        <p:nvSpPr>
          <p:cNvPr id="28677" name="Text Box 3">
            <a:extLst>
              <a:ext uri="{FF2B5EF4-FFF2-40B4-BE49-F238E27FC236}">
                <a16:creationId xmlns="" xmlns:a16="http://schemas.microsoft.com/office/drawing/2014/main" id="{E6FD7AB9-2CCA-4872-9DE5-6C93DE14B01C}"/>
              </a:ext>
            </a:extLst>
          </p:cNvPr>
          <p:cNvSpPr txBox="1">
            <a:spLocks noChangeArrowheads="1"/>
          </p:cNvSpPr>
          <p:nvPr/>
        </p:nvSpPr>
        <p:spPr bwMode="auto">
          <a:xfrm>
            <a:off x="4021503" y="9719694"/>
            <a:ext cx="3076143" cy="5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3943" tIns="48851" rIns="93943" bIns="48851"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A6EC0E71-BF0E-4A3B-A0DD-A290C2A83469}" type="slidenum">
              <a:rPr kumimoji="0" lang="en-US" altLang="ja-JP">
                <a:latin typeface="Calibri" panose="020F0502020204030204" pitchFamily="34" charset="0"/>
              </a:rPr>
              <a:pPr algn="r" eaLnBrk="1" hangingPunct="1">
                <a:spcBef>
                  <a:spcPct val="0"/>
                </a:spcBef>
                <a:buClrTx/>
                <a:buFontTx/>
                <a:buNone/>
              </a:pPr>
              <a:t>10</a:t>
            </a:fld>
            <a:endParaRPr kumimoji="0" lang="en-US" altLang="ja-JP">
              <a:latin typeface="Calibri" panose="020F0502020204030204" pitchFamily="34" charset="0"/>
            </a:endParaRPr>
          </a:p>
        </p:txBody>
      </p:sp>
    </p:spTree>
    <p:extLst>
      <p:ext uri="{BB962C8B-B14F-4D97-AF65-F5344CB8AC3E}">
        <p14:creationId xmlns:p14="http://schemas.microsoft.com/office/powerpoint/2010/main" val="3114818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スライド イメージ プレースホルダ 1">
            <a:extLst>
              <a:ext uri="{FF2B5EF4-FFF2-40B4-BE49-F238E27FC236}">
                <a16:creationId xmlns="" xmlns:a16="http://schemas.microsoft.com/office/drawing/2014/main" id="{3D0DD263-C57E-4D5A-9A4E-9AFA640DA66F}"/>
              </a:ext>
            </a:extLst>
          </p:cNvPr>
          <p:cNvSpPr>
            <a:spLocks noGrp="1" noRot="1" noChangeAspect="1" noTextEdit="1"/>
          </p:cNvSpPr>
          <p:nvPr>
            <p:ph type="sldImg"/>
          </p:nvPr>
        </p:nvSpPr>
        <p:spPr>
          <a:ln/>
        </p:spPr>
      </p:sp>
      <p:sp>
        <p:nvSpPr>
          <p:cNvPr id="30723" name="ノート プレースホルダ 2">
            <a:extLst>
              <a:ext uri="{FF2B5EF4-FFF2-40B4-BE49-F238E27FC236}">
                <a16:creationId xmlns="" xmlns:a16="http://schemas.microsoft.com/office/drawing/2014/main" id="{3AADEACD-C22E-46A7-9F73-A91B2A2ADA4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ja-JP" altLang="en-US">
              <a:latin typeface="Times New Roman" panose="02020603050405020304" pitchFamily="18" charset="0"/>
              <a:ea typeface="ＭＳ Ｐゴシック" panose="020B0600070205080204" pitchFamily="34" charset="-128"/>
            </a:endParaRPr>
          </a:p>
        </p:txBody>
      </p:sp>
      <p:sp>
        <p:nvSpPr>
          <p:cNvPr id="30724" name="スライド番号プレースホルダ 3">
            <a:extLst>
              <a:ext uri="{FF2B5EF4-FFF2-40B4-BE49-F238E27FC236}">
                <a16:creationId xmlns="" xmlns:a16="http://schemas.microsoft.com/office/drawing/2014/main" id="{4E79B157-A432-4104-8D6A-B257BBF5F82C}"/>
              </a:ext>
            </a:extLst>
          </p:cNvPr>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B2D3DAAA-9B43-4CD9-9DE0-D2FB38E39752}" type="slidenum">
              <a:rPr lang="ja-JP" altLang="en-US">
                <a:latin typeface="Calibri" panose="020F0502020204030204" pitchFamily="34" charset="0"/>
              </a:rPr>
              <a:pPr>
                <a:spcBef>
                  <a:spcPct val="0"/>
                </a:spcBef>
                <a:buClrTx/>
                <a:buFontTx/>
                <a:buNone/>
              </a:pPr>
              <a:t>11</a:t>
            </a:fld>
            <a:endParaRPr lang="ja-JP" altLang="en-US">
              <a:latin typeface="Calibri" panose="020F0502020204030204" pitchFamily="34" charset="0"/>
            </a:endParaRPr>
          </a:p>
        </p:txBody>
      </p:sp>
    </p:spTree>
    <p:extLst>
      <p:ext uri="{BB962C8B-B14F-4D97-AF65-F5344CB8AC3E}">
        <p14:creationId xmlns:p14="http://schemas.microsoft.com/office/powerpoint/2010/main" val="3234580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a:extLst>
              <a:ext uri="{FF2B5EF4-FFF2-40B4-BE49-F238E27FC236}">
                <a16:creationId xmlns="" xmlns:a16="http://schemas.microsoft.com/office/drawing/2014/main" id="{96B68C5E-A6D0-479D-9384-A9385462B9C1}"/>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F4EC0C6F-24C1-45E6-81CD-169FF8DB7268}" type="slidenum">
              <a:rPr kumimoji="0" lang="en-US" altLang="ja-JP">
                <a:latin typeface="Calibri" panose="020F0502020204030204" pitchFamily="34" charset="0"/>
              </a:rPr>
              <a:pPr>
                <a:spcBef>
                  <a:spcPct val="0"/>
                </a:spcBef>
                <a:buClrTx/>
                <a:buFontTx/>
                <a:buNone/>
              </a:pPr>
              <a:t>12</a:t>
            </a:fld>
            <a:endParaRPr kumimoji="0" lang="en-US" altLang="ja-JP">
              <a:latin typeface="Calibri" panose="020F0502020204030204" pitchFamily="34" charset="0"/>
            </a:endParaRPr>
          </a:p>
        </p:txBody>
      </p:sp>
      <p:sp>
        <p:nvSpPr>
          <p:cNvPr id="32771" name="Rectangle 1">
            <a:extLst>
              <a:ext uri="{FF2B5EF4-FFF2-40B4-BE49-F238E27FC236}">
                <a16:creationId xmlns="" xmlns:a16="http://schemas.microsoft.com/office/drawing/2014/main" id="{EE608005-D666-49FE-8E5C-4E3EFD8C4350}"/>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32772" name="Rectangle 2">
            <a:extLst>
              <a:ext uri="{FF2B5EF4-FFF2-40B4-BE49-F238E27FC236}">
                <a16:creationId xmlns="" xmlns:a16="http://schemas.microsoft.com/office/drawing/2014/main" id="{A850725C-6475-47F2-AD9A-0CB9B7BA113F}"/>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0930909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a:extLst>
              <a:ext uri="{FF2B5EF4-FFF2-40B4-BE49-F238E27FC236}">
                <a16:creationId xmlns="" xmlns:a16="http://schemas.microsoft.com/office/drawing/2014/main" id="{719B08EB-57A3-48A0-9313-35E6DFE7E42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3FF8F4E3-9FD8-4F25-B563-4B1809FFAC00}" type="slidenum">
              <a:rPr kumimoji="0" lang="en-US" altLang="ja-JP">
                <a:latin typeface="Calibri" panose="020F0502020204030204" pitchFamily="34" charset="0"/>
              </a:rPr>
              <a:pPr>
                <a:spcBef>
                  <a:spcPct val="0"/>
                </a:spcBef>
                <a:buClrTx/>
                <a:buFontTx/>
                <a:buNone/>
              </a:pPr>
              <a:t>13</a:t>
            </a:fld>
            <a:endParaRPr kumimoji="0" lang="en-US" altLang="ja-JP">
              <a:latin typeface="Calibri" panose="020F0502020204030204" pitchFamily="34" charset="0"/>
            </a:endParaRPr>
          </a:p>
        </p:txBody>
      </p:sp>
      <p:sp>
        <p:nvSpPr>
          <p:cNvPr id="34819" name="Rectangle 1">
            <a:extLst>
              <a:ext uri="{FF2B5EF4-FFF2-40B4-BE49-F238E27FC236}">
                <a16:creationId xmlns="" xmlns:a16="http://schemas.microsoft.com/office/drawing/2014/main" id="{736ACE36-8953-441A-97E7-A28F99F38763}"/>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34820" name="Rectangle 2">
            <a:extLst>
              <a:ext uri="{FF2B5EF4-FFF2-40B4-BE49-F238E27FC236}">
                <a16:creationId xmlns="" xmlns:a16="http://schemas.microsoft.com/office/drawing/2014/main" id="{7691E6BB-2E22-416B-8911-ACEB0938B20A}"/>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819296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a:extLst>
              <a:ext uri="{FF2B5EF4-FFF2-40B4-BE49-F238E27FC236}">
                <a16:creationId xmlns="" xmlns:a16="http://schemas.microsoft.com/office/drawing/2014/main" id="{8CFA2D39-CD82-47C7-929A-042693EB3240}"/>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6377A0B6-982E-420B-B91B-170CCE5E8187}" type="slidenum">
              <a:rPr kumimoji="0" lang="en-US" altLang="ja-JP">
                <a:latin typeface="Calibri" panose="020F0502020204030204" pitchFamily="34" charset="0"/>
              </a:rPr>
              <a:pPr>
                <a:spcBef>
                  <a:spcPct val="0"/>
                </a:spcBef>
                <a:buClrTx/>
                <a:buFontTx/>
                <a:buNone/>
              </a:pPr>
              <a:t>14</a:t>
            </a:fld>
            <a:endParaRPr kumimoji="0" lang="en-US" altLang="ja-JP">
              <a:latin typeface="Calibri" panose="020F0502020204030204" pitchFamily="34" charset="0"/>
            </a:endParaRPr>
          </a:p>
        </p:txBody>
      </p:sp>
      <p:sp>
        <p:nvSpPr>
          <p:cNvPr id="36867" name="Rectangle 1">
            <a:extLst>
              <a:ext uri="{FF2B5EF4-FFF2-40B4-BE49-F238E27FC236}">
                <a16:creationId xmlns="" xmlns:a16="http://schemas.microsoft.com/office/drawing/2014/main" id="{70EA5BEF-4061-4689-8D07-00D2EFE40308}"/>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36868" name="Rectangle 2">
            <a:extLst>
              <a:ext uri="{FF2B5EF4-FFF2-40B4-BE49-F238E27FC236}">
                <a16:creationId xmlns="" xmlns:a16="http://schemas.microsoft.com/office/drawing/2014/main" id="{23D9E057-5AC9-429E-89CA-4C71F9693AFE}"/>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2358891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7">
            <a:extLst>
              <a:ext uri="{FF2B5EF4-FFF2-40B4-BE49-F238E27FC236}">
                <a16:creationId xmlns="" xmlns:a16="http://schemas.microsoft.com/office/drawing/2014/main" id="{AF6D28D0-FE1E-4C78-81AF-532CA4E7669E}"/>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698A959D-FAD9-45BD-BBFA-814459F5B04A}" type="slidenum">
              <a:rPr kumimoji="0" lang="en-US" altLang="ja-JP">
                <a:latin typeface="Calibri" panose="020F0502020204030204" pitchFamily="34" charset="0"/>
              </a:rPr>
              <a:pPr>
                <a:spcBef>
                  <a:spcPct val="0"/>
                </a:spcBef>
                <a:buClrTx/>
                <a:buFontTx/>
                <a:buNone/>
              </a:pPr>
              <a:t>15</a:t>
            </a:fld>
            <a:endParaRPr kumimoji="0" lang="en-US" altLang="ja-JP">
              <a:latin typeface="Calibri" panose="020F0502020204030204" pitchFamily="34" charset="0"/>
            </a:endParaRPr>
          </a:p>
        </p:txBody>
      </p:sp>
      <p:sp>
        <p:nvSpPr>
          <p:cNvPr id="38915" name="Text Box 1">
            <a:extLst>
              <a:ext uri="{FF2B5EF4-FFF2-40B4-BE49-F238E27FC236}">
                <a16:creationId xmlns="" xmlns:a16="http://schemas.microsoft.com/office/drawing/2014/main" id="{4C94B950-7B89-4159-A9E0-3107AD13AE1E}"/>
              </a:ext>
            </a:extLst>
          </p:cNvPr>
          <p:cNvSpPr txBox="1">
            <a:spLocks noChangeArrowheads="1"/>
          </p:cNvSpPr>
          <p:nvPr/>
        </p:nvSpPr>
        <p:spPr bwMode="auto">
          <a:xfrm>
            <a:off x="4021503" y="9719694"/>
            <a:ext cx="3076143" cy="5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3943" tIns="48851" rIns="93943" bIns="48851"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21D98099-A9E4-40D6-AE0C-349216704F3A}" type="slidenum">
              <a:rPr kumimoji="0" lang="en-US" altLang="ja-JP">
                <a:latin typeface="Calibri" panose="020F0502020204030204" pitchFamily="34" charset="0"/>
              </a:rPr>
              <a:pPr algn="r" eaLnBrk="1" hangingPunct="1">
                <a:spcBef>
                  <a:spcPct val="0"/>
                </a:spcBef>
                <a:buClrTx/>
                <a:buFontTx/>
                <a:buNone/>
              </a:pPr>
              <a:t>15</a:t>
            </a:fld>
            <a:endParaRPr kumimoji="0" lang="en-US" altLang="ja-JP">
              <a:latin typeface="Calibri" panose="020F0502020204030204" pitchFamily="34" charset="0"/>
            </a:endParaRPr>
          </a:p>
        </p:txBody>
      </p:sp>
      <p:sp>
        <p:nvSpPr>
          <p:cNvPr id="38916" name="Rectangle 2">
            <a:extLst>
              <a:ext uri="{FF2B5EF4-FFF2-40B4-BE49-F238E27FC236}">
                <a16:creationId xmlns="" xmlns:a16="http://schemas.microsoft.com/office/drawing/2014/main" id="{90E88710-B304-4474-BE4C-70712B6589A5}"/>
              </a:ext>
            </a:extLst>
          </p:cNvPr>
          <p:cNvSpPr>
            <a:spLocks noGrp="1" noRot="1" noChangeAspect="1" noChangeArrowheads="1" noTextEdit="1"/>
          </p:cNvSpPr>
          <p:nvPr>
            <p:ph type="sldImg"/>
          </p:nvPr>
        </p:nvSpPr>
        <p:spPr>
          <a:xfrm>
            <a:off x="992188" y="766763"/>
            <a:ext cx="5119687" cy="3840162"/>
          </a:xfrm>
          <a:solidFill>
            <a:srgbClr val="FFFFFF"/>
          </a:solidFill>
          <a:ln/>
        </p:spPr>
      </p:sp>
      <p:sp>
        <p:nvSpPr>
          <p:cNvPr id="38917" name="Rectangle 3">
            <a:extLst>
              <a:ext uri="{FF2B5EF4-FFF2-40B4-BE49-F238E27FC236}">
                <a16:creationId xmlns="" xmlns:a16="http://schemas.microsoft.com/office/drawing/2014/main" id="{E03787C8-7F16-4E2C-83CF-AF7705BDA283}"/>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spcBef>
                <a:spcPct val="0"/>
              </a:spcBef>
              <a:buClrTx/>
              <a:tabLst>
                <a:tab pos="0" algn="l"/>
                <a:tab pos="952976" algn="l"/>
                <a:tab pos="1907596" algn="l"/>
                <a:tab pos="2862215" algn="l"/>
                <a:tab pos="3815191" algn="l"/>
                <a:tab pos="4771454" algn="l"/>
                <a:tab pos="5726073" algn="l"/>
                <a:tab pos="6679050" algn="l"/>
                <a:tab pos="7633668" algn="l"/>
                <a:tab pos="8588288" algn="l"/>
                <a:tab pos="9542907" algn="l"/>
                <a:tab pos="10497527" algn="l"/>
              </a:tabLst>
            </a:pPr>
            <a:endParaRPr kumimoji="0" lang="en-US" altLang="ja-JP" sz="1400">
              <a:latin typeface="Calibri" panose="020F0502020204030204" pitchFamily="34" charset="0"/>
              <a:ea typeface="ＭＳ Ｐゴシック" panose="020B0600070205080204" pitchFamily="34" charset="-128"/>
            </a:endParaRPr>
          </a:p>
        </p:txBody>
      </p:sp>
    </p:spTree>
    <p:extLst>
      <p:ext uri="{BB962C8B-B14F-4D97-AF65-F5344CB8AC3E}">
        <p14:creationId xmlns:p14="http://schemas.microsoft.com/office/powerpoint/2010/main" val="154923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7">
            <a:extLst>
              <a:ext uri="{FF2B5EF4-FFF2-40B4-BE49-F238E27FC236}">
                <a16:creationId xmlns="" xmlns:a16="http://schemas.microsoft.com/office/drawing/2014/main" id="{9D67B848-37C0-4326-8254-13E6C86CA9A3}"/>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C1963C17-B8D2-4E03-B70F-4EE7210477C0}" type="slidenum">
              <a:rPr kumimoji="0" lang="en-US" altLang="ja-JP">
                <a:latin typeface="Calibri" panose="020F0502020204030204" pitchFamily="34" charset="0"/>
              </a:rPr>
              <a:pPr>
                <a:spcBef>
                  <a:spcPct val="0"/>
                </a:spcBef>
                <a:buClrTx/>
                <a:buFontTx/>
                <a:buNone/>
              </a:pPr>
              <a:t>16</a:t>
            </a:fld>
            <a:endParaRPr kumimoji="0" lang="en-US" altLang="ja-JP">
              <a:latin typeface="Calibri" panose="020F0502020204030204" pitchFamily="34" charset="0"/>
            </a:endParaRPr>
          </a:p>
        </p:txBody>
      </p:sp>
      <p:sp>
        <p:nvSpPr>
          <p:cNvPr id="40963" name="Rectangle 1">
            <a:extLst>
              <a:ext uri="{FF2B5EF4-FFF2-40B4-BE49-F238E27FC236}">
                <a16:creationId xmlns="" xmlns:a16="http://schemas.microsoft.com/office/drawing/2014/main" id="{6B152890-5E8F-479D-BA62-E3EF0E28896C}"/>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40964" name="Text Box 2">
            <a:extLst>
              <a:ext uri="{FF2B5EF4-FFF2-40B4-BE49-F238E27FC236}">
                <a16:creationId xmlns="" xmlns:a16="http://schemas.microsoft.com/office/drawing/2014/main" id="{30D63564-6C27-4A27-88F3-F5A652F32693}"/>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1" hangingPunct="1">
              <a:spcBef>
                <a:spcPct val="0"/>
              </a:spcBef>
              <a:buClrTx/>
              <a:tabLst>
                <a:tab pos="0" algn="l"/>
                <a:tab pos="952976" algn="l"/>
                <a:tab pos="1907596" algn="l"/>
                <a:tab pos="2862215" algn="l"/>
                <a:tab pos="3815191" algn="l"/>
                <a:tab pos="4771454" algn="l"/>
                <a:tab pos="5726073" algn="l"/>
                <a:tab pos="6679050" algn="l"/>
                <a:tab pos="7633668" algn="l"/>
                <a:tab pos="8588288" algn="l"/>
                <a:tab pos="9542907" algn="l"/>
                <a:tab pos="10497527" algn="l"/>
              </a:tabLst>
            </a:pPr>
            <a:endParaRPr kumimoji="0" lang="ja-JP" altLang="en-US">
              <a:latin typeface="Calibri" panose="020F0502020204030204" pitchFamily="34" charset="0"/>
              <a:ea typeface="ＭＳ Ｐゴシック" panose="020B0600070205080204" pitchFamily="34" charset="-128"/>
            </a:endParaRPr>
          </a:p>
        </p:txBody>
      </p:sp>
      <p:sp>
        <p:nvSpPr>
          <p:cNvPr id="40965" name="Text Box 3">
            <a:extLst>
              <a:ext uri="{FF2B5EF4-FFF2-40B4-BE49-F238E27FC236}">
                <a16:creationId xmlns="" xmlns:a16="http://schemas.microsoft.com/office/drawing/2014/main" id="{DEB06084-3D8F-428D-AD83-C16493610936}"/>
              </a:ext>
            </a:extLst>
          </p:cNvPr>
          <p:cNvSpPr txBox="1">
            <a:spLocks noChangeArrowheads="1"/>
          </p:cNvSpPr>
          <p:nvPr/>
        </p:nvSpPr>
        <p:spPr bwMode="auto">
          <a:xfrm>
            <a:off x="4021503" y="9719694"/>
            <a:ext cx="3076143" cy="5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3943" tIns="48851" rIns="93943" bIns="48851"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8747A6E3-BA31-4195-BCB1-68820E094A4D}" type="slidenum">
              <a:rPr kumimoji="0" lang="en-US" altLang="ja-JP">
                <a:latin typeface="Calibri" panose="020F0502020204030204" pitchFamily="34" charset="0"/>
              </a:rPr>
              <a:pPr algn="r" eaLnBrk="1" hangingPunct="1">
                <a:spcBef>
                  <a:spcPct val="0"/>
                </a:spcBef>
                <a:buClrTx/>
                <a:buFontTx/>
                <a:buNone/>
              </a:pPr>
              <a:t>16</a:t>
            </a:fld>
            <a:endParaRPr kumimoji="0" lang="en-US" altLang="ja-JP">
              <a:latin typeface="Calibri" panose="020F0502020204030204" pitchFamily="34" charset="0"/>
            </a:endParaRPr>
          </a:p>
        </p:txBody>
      </p:sp>
    </p:spTree>
    <p:extLst>
      <p:ext uri="{BB962C8B-B14F-4D97-AF65-F5344CB8AC3E}">
        <p14:creationId xmlns:p14="http://schemas.microsoft.com/office/powerpoint/2010/main" val="13950241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7">
            <a:extLst>
              <a:ext uri="{FF2B5EF4-FFF2-40B4-BE49-F238E27FC236}">
                <a16:creationId xmlns="" xmlns:a16="http://schemas.microsoft.com/office/drawing/2014/main" id="{928F9479-E356-4B91-B2B3-59B18FA6C92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AAEBADB3-2427-4478-B410-34B009A8BE32}" type="slidenum">
              <a:rPr kumimoji="0" lang="en-US" altLang="ja-JP">
                <a:latin typeface="Calibri" panose="020F0502020204030204" pitchFamily="34" charset="0"/>
              </a:rPr>
              <a:pPr>
                <a:spcBef>
                  <a:spcPct val="0"/>
                </a:spcBef>
                <a:buClrTx/>
                <a:buFontTx/>
                <a:buNone/>
              </a:pPr>
              <a:t>17</a:t>
            </a:fld>
            <a:endParaRPr kumimoji="0" lang="en-US" altLang="ja-JP">
              <a:latin typeface="Calibri" panose="020F0502020204030204" pitchFamily="34" charset="0"/>
            </a:endParaRPr>
          </a:p>
        </p:txBody>
      </p:sp>
      <p:sp>
        <p:nvSpPr>
          <p:cNvPr id="43011" name="Text Box 1">
            <a:extLst>
              <a:ext uri="{FF2B5EF4-FFF2-40B4-BE49-F238E27FC236}">
                <a16:creationId xmlns="" xmlns:a16="http://schemas.microsoft.com/office/drawing/2014/main" id="{AECA9CC9-F5FA-4CBB-8FF2-DB5110145860}"/>
              </a:ext>
            </a:extLst>
          </p:cNvPr>
          <p:cNvSpPr txBox="1">
            <a:spLocks noChangeArrowheads="1"/>
          </p:cNvSpPr>
          <p:nvPr/>
        </p:nvSpPr>
        <p:spPr bwMode="auto">
          <a:xfrm>
            <a:off x="4021503" y="9719694"/>
            <a:ext cx="3076143" cy="5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3943" tIns="48851" rIns="93943" bIns="48851"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E99DA0B1-78D8-45BC-B0FE-8612FC990D6E}" type="slidenum">
              <a:rPr kumimoji="0" lang="en-US" altLang="ja-JP">
                <a:latin typeface="Calibri" panose="020F0502020204030204" pitchFamily="34" charset="0"/>
              </a:rPr>
              <a:pPr algn="r" eaLnBrk="1" hangingPunct="1">
                <a:spcBef>
                  <a:spcPct val="0"/>
                </a:spcBef>
                <a:buClrTx/>
                <a:buFontTx/>
                <a:buNone/>
              </a:pPr>
              <a:t>17</a:t>
            </a:fld>
            <a:endParaRPr kumimoji="0" lang="en-US" altLang="ja-JP">
              <a:latin typeface="Calibri" panose="020F0502020204030204" pitchFamily="34" charset="0"/>
            </a:endParaRPr>
          </a:p>
        </p:txBody>
      </p:sp>
      <p:sp>
        <p:nvSpPr>
          <p:cNvPr id="43012" name="Rectangle 2">
            <a:extLst>
              <a:ext uri="{FF2B5EF4-FFF2-40B4-BE49-F238E27FC236}">
                <a16:creationId xmlns="" xmlns:a16="http://schemas.microsoft.com/office/drawing/2014/main" id="{59A4A19E-8FE2-4054-8B91-70DE6D20C83E}"/>
              </a:ext>
            </a:extLst>
          </p:cNvPr>
          <p:cNvSpPr>
            <a:spLocks noGrp="1" noRot="1" noChangeAspect="1" noChangeArrowheads="1" noTextEdit="1"/>
          </p:cNvSpPr>
          <p:nvPr>
            <p:ph type="sldImg"/>
          </p:nvPr>
        </p:nvSpPr>
        <p:spPr>
          <a:xfrm>
            <a:off x="-1322388" y="768350"/>
            <a:ext cx="9744076" cy="7308850"/>
          </a:xfrm>
          <a:solidFill>
            <a:srgbClr val="FFFFFF"/>
          </a:solidFill>
          <a:ln/>
        </p:spPr>
      </p:sp>
    </p:spTree>
    <p:extLst>
      <p:ext uri="{BB962C8B-B14F-4D97-AF65-F5344CB8AC3E}">
        <p14:creationId xmlns:p14="http://schemas.microsoft.com/office/powerpoint/2010/main" val="2112158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7">
            <a:extLst>
              <a:ext uri="{FF2B5EF4-FFF2-40B4-BE49-F238E27FC236}">
                <a16:creationId xmlns="" xmlns:a16="http://schemas.microsoft.com/office/drawing/2014/main" id="{CB140E6A-1059-4610-A495-BC1EE3B6C6C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40FC0841-1BA6-460B-AE50-578933B4C7DC}" type="slidenum">
              <a:rPr kumimoji="0" lang="en-US" altLang="ja-JP">
                <a:latin typeface="Calibri" panose="020F0502020204030204" pitchFamily="34" charset="0"/>
              </a:rPr>
              <a:pPr>
                <a:spcBef>
                  <a:spcPct val="0"/>
                </a:spcBef>
                <a:buClrTx/>
                <a:buFontTx/>
                <a:buNone/>
              </a:pPr>
              <a:t>18</a:t>
            </a:fld>
            <a:endParaRPr kumimoji="0" lang="en-US" altLang="ja-JP">
              <a:latin typeface="Calibri" panose="020F0502020204030204" pitchFamily="34" charset="0"/>
            </a:endParaRPr>
          </a:p>
        </p:txBody>
      </p:sp>
      <p:sp>
        <p:nvSpPr>
          <p:cNvPr id="45059" name="Rectangle 1">
            <a:extLst>
              <a:ext uri="{FF2B5EF4-FFF2-40B4-BE49-F238E27FC236}">
                <a16:creationId xmlns="" xmlns:a16="http://schemas.microsoft.com/office/drawing/2014/main" id="{44FDFDFF-9541-4E10-81AE-FAA286730660}"/>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45060" name="Rectangle 2">
            <a:extLst>
              <a:ext uri="{FF2B5EF4-FFF2-40B4-BE49-F238E27FC236}">
                <a16:creationId xmlns="" xmlns:a16="http://schemas.microsoft.com/office/drawing/2014/main" id="{A6DFF5D0-253C-45B0-B239-2800EB89F561}"/>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681173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Rectangle 7">
            <a:extLst>
              <a:ext uri="{FF2B5EF4-FFF2-40B4-BE49-F238E27FC236}">
                <a16:creationId xmlns="" xmlns:a16="http://schemas.microsoft.com/office/drawing/2014/main" id="{0ED355D9-2C86-4382-AB2B-9FE1D733F4BF}"/>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A8AF39A1-881E-45EA-B510-DDE203DC7621}" type="slidenum">
              <a:rPr kumimoji="0" lang="en-US" altLang="ja-JP">
                <a:latin typeface="Calibri" panose="020F0502020204030204" pitchFamily="34" charset="0"/>
              </a:rPr>
              <a:pPr>
                <a:spcBef>
                  <a:spcPct val="0"/>
                </a:spcBef>
                <a:buClrTx/>
                <a:buFontTx/>
                <a:buNone/>
              </a:pPr>
              <a:t>1</a:t>
            </a:fld>
            <a:endParaRPr kumimoji="0" lang="en-US" altLang="ja-JP">
              <a:latin typeface="Calibri" panose="020F0502020204030204" pitchFamily="34" charset="0"/>
            </a:endParaRPr>
          </a:p>
        </p:txBody>
      </p:sp>
      <p:sp>
        <p:nvSpPr>
          <p:cNvPr id="12291" name="Rectangle 1">
            <a:extLst>
              <a:ext uri="{FF2B5EF4-FFF2-40B4-BE49-F238E27FC236}">
                <a16:creationId xmlns="" xmlns:a16="http://schemas.microsoft.com/office/drawing/2014/main" id="{00101400-6C2A-454A-AE85-F3525D08DFA3}"/>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12292" name="Rectangle 2">
            <a:extLst>
              <a:ext uri="{FF2B5EF4-FFF2-40B4-BE49-F238E27FC236}">
                <a16:creationId xmlns="" xmlns:a16="http://schemas.microsoft.com/office/drawing/2014/main" id="{71462AD7-468A-4F3D-A935-39E6BF6B7460}"/>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dirty="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42067981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a:extLst>
              <a:ext uri="{FF2B5EF4-FFF2-40B4-BE49-F238E27FC236}">
                <a16:creationId xmlns="" xmlns:a16="http://schemas.microsoft.com/office/drawing/2014/main" id="{46D38A64-EF30-4DFF-997B-4BE732BF3855}"/>
              </a:ext>
            </a:extLst>
          </p:cNvPr>
          <p:cNvSpPr>
            <a:spLocks noGrp="1" noRot="1" noChangeAspect="1" noTextEdit="1"/>
          </p:cNvSpPr>
          <p:nvPr>
            <p:ph type="sldImg"/>
          </p:nvPr>
        </p:nvSpPr>
        <p:spPr>
          <a:ln/>
        </p:spPr>
      </p:sp>
      <p:sp>
        <p:nvSpPr>
          <p:cNvPr id="51203" name="ノート プレースホルダー 2">
            <a:extLst>
              <a:ext uri="{FF2B5EF4-FFF2-40B4-BE49-F238E27FC236}">
                <a16:creationId xmlns="" xmlns:a16="http://schemas.microsoft.com/office/drawing/2014/main" id="{3EC28D77-0600-49D4-B6A6-6D77E10B90B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dirty="0">
              <a:latin typeface="Times New Roman" panose="02020603050405020304" pitchFamily="18" charset="0"/>
              <a:ea typeface="ＭＳ Ｐゴシック" panose="020B0600070205080204" pitchFamily="34" charset="-128"/>
            </a:endParaRPr>
          </a:p>
        </p:txBody>
      </p:sp>
      <p:sp>
        <p:nvSpPr>
          <p:cNvPr id="51204" name="スライド番号プレースホルダー 3">
            <a:extLst>
              <a:ext uri="{FF2B5EF4-FFF2-40B4-BE49-F238E27FC236}">
                <a16:creationId xmlns="" xmlns:a16="http://schemas.microsoft.com/office/drawing/2014/main" id="{226A2663-FA0A-457A-95D1-85C5ADE4FCB1}"/>
              </a:ext>
            </a:extLst>
          </p:cNvPr>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1pPr>
            <a:lvl2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2pPr>
            <a:lvl3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3pPr>
            <a:lvl4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4pPr>
            <a:lvl5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5pPr>
            <a:lvl6pPr marL="2602611" indent="-236601" defTabSz="464987" eaLnBrk="0" fontAlgn="base" hangingPunct="0">
              <a:spcBef>
                <a:spcPct val="0"/>
              </a:spcBef>
              <a:spcAft>
                <a:spcPct val="0"/>
              </a:spcAft>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6pPr>
            <a:lvl7pPr marL="3075813" indent="-236601" defTabSz="464987" eaLnBrk="0" fontAlgn="base" hangingPunct="0">
              <a:spcBef>
                <a:spcPct val="0"/>
              </a:spcBef>
              <a:spcAft>
                <a:spcPct val="0"/>
              </a:spcAft>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7pPr>
            <a:lvl8pPr marL="3549015" indent="-236601" defTabSz="464987" eaLnBrk="0" fontAlgn="base" hangingPunct="0">
              <a:spcBef>
                <a:spcPct val="0"/>
              </a:spcBef>
              <a:spcAft>
                <a:spcPct val="0"/>
              </a:spcAft>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8pPr>
            <a:lvl9pPr marL="4022217" indent="-236601" defTabSz="464987" eaLnBrk="0" fontAlgn="base" hangingPunct="0">
              <a:spcBef>
                <a:spcPct val="0"/>
              </a:spcBef>
              <a:spcAft>
                <a:spcPct val="0"/>
              </a:spcAft>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9pPr>
          </a:lstStyle>
          <a:p>
            <a:pPr defTabSz="464987">
              <a:defRPr/>
            </a:pPr>
            <a:fld id="{CB2F9909-E310-4B6F-8265-613F059C4A10}" type="slidenum">
              <a:rPr lang="en-US" altLang="ja-JP">
                <a:solidFill>
                  <a:srgbClr val="000000"/>
                </a:solidFill>
              </a:rPr>
              <a:pPr defTabSz="464987">
                <a:defRPr/>
              </a:pPr>
              <a:t>23</a:t>
            </a:fld>
            <a:endParaRPr lang="en-US" altLang="ja-JP">
              <a:solidFill>
                <a:srgbClr val="000000"/>
              </a:solidFill>
            </a:endParaRPr>
          </a:p>
        </p:txBody>
      </p:sp>
    </p:spTree>
    <p:extLst>
      <p:ext uri="{BB962C8B-B14F-4D97-AF65-F5344CB8AC3E}">
        <p14:creationId xmlns:p14="http://schemas.microsoft.com/office/powerpoint/2010/main" val="38037903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idx="10"/>
          </p:nvPr>
        </p:nvSpPr>
        <p:spPr/>
        <p:txBody>
          <a:bodyPr/>
          <a:lstStyle/>
          <a:p>
            <a:fld id="{7D127E13-DCAC-4C37-AD4B-601A45A2C0BE}" type="slidenum">
              <a:rPr lang="en-US" altLang="ja-JP" smtClean="0"/>
              <a:pPr/>
              <a:t>24</a:t>
            </a:fld>
            <a:endParaRPr lang="en-US" altLang="ja-JP"/>
          </a:p>
        </p:txBody>
      </p:sp>
    </p:spTree>
    <p:extLst>
      <p:ext uri="{BB962C8B-B14F-4D97-AF65-F5344CB8AC3E}">
        <p14:creationId xmlns:p14="http://schemas.microsoft.com/office/powerpoint/2010/main" val="9735459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p:nvPr>
        </p:nvSpPr>
        <p:spPr/>
        <p:txBody>
          <a:bodyPr/>
          <a:lstStyle/>
          <a:p>
            <a:fld id="{7D127E13-DCAC-4C37-AD4B-601A45A2C0BE}" type="slidenum">
              <a:rPr lang="en-US" altLang="ja-JP" smtClean="0"/>
              <a:pPr/>
              <a:t>25</a:t>
            </a:fld>
            <a:endParaRPr lang="en-US" altLang="ja-JP"/>
          </a:p>
        </p:txBody>
      </p:sp>
    </p:spTree>
    <p:extLst>
      <p:ext uri="{BB962C8B-B14F-4D97-AF65-F5344CB8AC3E}">
        <p14:creationId xmlns:p14="http://schemas.microsoft.com/office/powerpoint/2010/main" val="27388472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スライド イメージ プレースホルダー 1">
            <a:extLst>
              <a:ext uri="{FF2B5EF4-FFF2-40B4-BE49-F238E27FC236}">
                <a16:creationId xmlns="" xmlns:a16="http://schemas.microsoft.com/office/drawing/2014/main" id="{DC62A30B-D031-4490-A6A8-5FAAF0119745}"/>
              </a:ext>
            </a:extLst>
          </p:cNvPr>
          <p:cNvSpPr>
            <a:spLocks noGrp="1" noRot="1" noChangeAspect="1" noTextEdit="1"/>
          </p:cNvSpPr>
          <p:nvPr>
            <p:ph type="sldImg"/>
          </p:nvPr>
        </p:nvSpPr>
        <p:spPr>
          <a:ln/>
        </p:spPr>
      </p:sp>
      <p:sp>
        <p:nvSpPr>
          <p:cNvPr id="59395" name="ノート プレースホルダー 2">
            <a:extLst>
              <a:ext uri="{FF2B5EF4-FFF2-40B4-BE49-F238E27FC236}">
                <a16:creationId xmlns="" xmlns:a16="http://schemas.microsoft.com/office/drawing/2014/main" id="{E46D162D-62C1-4E38-AB40-3D47D53912C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Times New Roman" panose="02020603050405020304" pitchFamily="18" charset="0"/>
              <a:ea typeface="ＭＳ Ｐゴシック" panose="020B0600070205080204" pitchFamily="34" charset="-128"/>
            </a:endParaRPr>
          </a:p>
        </p:txBody>
      </p:sp>
      <p:sp>
        <p:nvSpPr>
          <p:cNvPr id="59396" name="スライド番号プレースホルダー 3">
            <a:extLst>
              <a:ext uri="{FF2B5EF4-FFF2-40B4-BE49-F238E27FC236}">
                <a16:creationId xmlns="" xmlns:a16="http://schemas.microsoft.com/office/drawing/2014/main" id="{1BD37E37-C2D7-4DE5-AA92-73342D9F26D4}"/>
              </a:ext>
            </a:extLst>
          </p:cNvPr>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1pPr>
            <a:lvl2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2pPr>
            <a:lvl3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3pPr>
            <a:lvl4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4pPr>
            <a:lvl5pPr>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5pPr>
            <a:lvl6pPr marL="2602611" indent="-236601" defTabSz="464987" eaLnBrk="0" fontAlgn="base" hangingPunct="0">
              <a:spcBef>
                <a:spcPct val="0"/>
              </a:spcBef>
              <a:spcAft>
                <a:spcPct val="0"/>
              </a:spcAft>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6pPr>
            <a:lvl7pPr marL="3075813" indent="-236601" defTabSz="464987" eaLnBrk="0" fontAlgn="base" hangingPunct="0">
              <a:spcBef>
                <a:spcPct val="0"/>
              </a:spcBef>
              <a:spcAft>
                <a:spcPct val="0"/>
              </a:spcAft>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7pPr>
            <a:lvl8pPr marL="3549015" indent="-236601" defTabSz="464987" eaLnBrk="0" fontAlgn="base" hangingPunct="0">
              <a:spcBef>
                <a:spcPct val="0"/>
              </a:spcBef>
              <a:spcAft>
                <a:spcPct val="0"/>
              </a:spcAft>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8pPr>
            <a:lvl9pPr marL="4022217" indent="-236601" defTabSz="464987" eaLnBrk="0" fontAlgn="base" hangingPunct="0">
              <a:spcBef>
                <a:spcPct val="0"/>
              </a:spcBef>
              <a:spcAft>
                <a:spcPct val="0"/>
              </a:spcAft>
              <a:tabLst>
                <a:tab pos="0" algn="l"/>
                <a:tab pos="952976" algn="l"/>
                <a:tab pos="1907596" algn="l"/>
                <a:tab pos="2862215" algn="l"/>
                <a:tab pos="3816835" algn="l"/>
                <a:tab pos="4771454" algn="l"/>
                <a:tab pos="5726073" algn="l"/>
                <a:tab pos="6680692" algn="l"/>
                <a:tab pos="7635312" algn="l"/>
                <a:tab pos="8589931" algn="l"/>
                <a:tab pos="9544551" algn="l"/>
                <a:tab pos="10497527" algn="l"/>
              </a:tabLst>
              <a:defRPr>
                <a:solidFill>
                  <a:schemeClr val="bg1"/>
                </a:solidFill>
                <a:latin typeface="Calibri" panose="020F0502020204030204" pitchFamily="34" charset="0"/>
                <a:ea typeface="ＭＳ Ｐゴシック" panose="020B0600070205080204" pitchFamily="34" charset="-128"/>
              </a:defRPr>
            </a:lvl9pPr>
          </a:lstStyle>
          <a:p>
            <a:fld id="{CB60897A-4B1E-45D3-811B-899B263619B0}" type="slidenum">
              <a:rPr lang="en-US" altLang="ja-JP">
                <a:solidFill>
                  <a:srgbClr val="000000"/>
                </a:solidFill>
              </a:rPr>
              <a:pPr/>
              <a:t>31</a:t>
            </a:fld>
            <a:endParaRPr lang="en-US" altLang="ja-JP">
              <a:solidFill>
                <a:srgbClr val="000000"/>
              </a:solidFill>
            </a:endParaRPr>
          </a:p>
        </p:txBody>
      </p:sp>
    </p:spTree>
    <p:extLst>
      <p:ext uri="{BB962C8B-B14F-4D97-AF65-F5344CB8AC3E}">
        <p14:creationId xmlns:p14="http://schemas.microsoft.com/office/powerpoint/2010/main" val="2595550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7">
            <a:extLst>
              <a:ext uri="{FF2B5EF4-FFF2-40B4-BE49-F238E27FC236}">
                <a16:creationId xmlns="" xmlns:a16="http://schemas.microsoft.com/office/drawing/2014/main" id="{242D3336-E301-4788-86C9-A3E032A0C76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80B9FB5A-5383-404A-9A15-97BB161238BA}" type="slidenum">
              <a:rPr kumimoji="0" lang="en-US" altLang="ja-JP">
                <a:latin typeface="Calibri" panose="020F0502020204030204" pitchFamily="34" charset="0"/>
              </a:rPr>
              <a:pPr>
                <a:spcBef>
                  <a:spcPct val="0"/>
                </a:spcBef>
                <a:buClrTx/>
                <a:buFontTx/>
                <a:buNone/>
              </a:pPr>
              <a:t>2</a:t>
            </a:fld>
            <a:endParaRPr kumimoji="0" lang="en-US" altLang="ja-JP">
              <a:latin typeface="Calibri" panose="020F0502020204030204" pitchFamily="34" charset="0"/>
            </a:endParaRPr>
          </a:p>
        </p:txBody>
      </p:sp>
      <p:sp>
        <p:nvSpPr>
          <p:cNvPr id="14339" name="Rectangle 1">
            <a:extLst>
              <a:ext uri="{FF2B5EF4-FFF2-40B4-BE49-F238E27FC236}">
                <a16:creationId xmlns="" xmlns:a16="http://schemas.microsoft.com/office/drawing/2014/main" id="{4F707451-4364-4536-966E-886D82611782}"/>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14340" name="Rectangle 2">
            <a:extLst>
              <a:ext uri="{FF2B5EF4-FFF2-40B4-BE49-F238E27FC236}">
                <a16:creationId xmlns="" xmlns:a16="http://schemas.microsoft.com/office/drawing/2014/main" id="{0AADA539-97C7-4ECC-A644-6801B7C17A15}"/>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328640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7">
            <a:extLst>
              <a:ext uri="{FF2B5EF4-FFF2-40B4-BE49-F238E27FC236}">
                <a16:creationId xmlns="" xmlns:a16="http://schemas.microsoft.com/office/drawing/2014/main" id="{BB2F0D21-492F-49A1-9D40-65DAA5DDD7A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823157F4-0588-4A8C-BC78-53DF6D061113}" type="slidenum">
              <a:rPr kumimoji="0" lang="en-US" altLang="ja-JP">
                <a:latin typeface="Calibri" panose="020F0502020204030204" pitchFamily="34" charset="0"/>
              </a:rPr>
              <a:pPr>
                <a:spcBef>
                  <a:spcPct val="0"/>
                </a:spcBef>
                <a:buClrTx/>
                <a:buFontTx/>
                <a:buNone/>
              </a:pPr>
              <a:t>3</a:t>
            </a:fld>
            <a:endParaRPr kumimoji="0" lang="en-US" altLang="ja-JP">
              <a:latin typeface="Calibri" panose="020F0502020204030204" pitchFamily="34" charset="0"/>
            </a:endParaRPr>
          </a:p>
        </p:txBody>
      </p:sp>
      <p:sp>
        <p:nvSpPr>
          <p:cNvPr id="16387" name="Text Box 1">
            <a:extLst>
              <a:ext uri="{FF2B5EF4-FFF2-40B4-BE49-F238E27FC236}">
                <a16:creationId xmlns="" xmlns:a16="http://schemas.microsoft.com/office/drawing/2014/main" id="{7E044B08-9CA3-4438-8599-A85FFF3DC4DB}"/>
              </a:ext>
            </a:extLst>
          </p:cNvPr>
          <p:cNvSpPr txBox="1">
            <a:spLocks noChangeArrowheads="1"/>
          </p:cNvSpPr>
          <p:nvPr/>
        </p:nvSpPr>
        <p:spPr bwMode="auto">
          <a:xfrm>
            <a:off x="4021503" y="9719694"/>
            <a:ext cx="3076143" cy="5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3943" tIns="48851" rIns="93943" bIns="48851"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EE52B71F-15B6-4165-8F8A-A631FEFD4811}" type="slidenum">
              <a:rPr kumimoji="0" lang="en-US" altLang="ja-JP">
                <a:latin typeface="Calibri" panose="020F0502020204030204" pitchFamily="34" charset="0"/>
              </a:rPr>
              <a:pPr algn="r" eaLnBrk="1" hangingPunct="1">
                <a:spcBef>
                  <a:spcPct val="0"/>
                </a:spcBef>
                <a:buClrTx/>
                <a:buFontTx/>
                <a:buNone/>
              </a:pPr>
              <a:t>3</a:t>
            </a:fld>
            <a:endParaRPr kumimoji="0" lang="en-US" altLang="ja-JP">
              <a:latin typeface="Calibri" panose="020F0502020204030204" pitchFamily="34" charset="0"/>
            </a:endParaRPr>
          </a:p>
        </p:txBody>
      </p:sp>
      <p:sp>
        <p:nvSpPr>
          <p:cNvPr id="16388" name="Rectangle 2">
            <a:extLst>
              <a:ext uri="{FF2B5EF4-FFF2-40B4-BE49-F238E27FC236}">
                <a16:creationId xmlns="" xmlns:a16="http://schemas.microsoft.com/office/drawing/2014/main" id="{5B262D8D-438C-413F-A203-D05852C7B49D}"/>
              </a:ext>
            </a:extLst>
          </p:cNvPr>
          <p:cNvSpPr>
            <a:spLocks noGrp="1" noRot="1" noChangeAspect="1" noChangeArrowheads="1" noTextEdit="1"/>
          </p:cNvSpPr>
          <p:nvPr>
            <p:ph type="sldImg"/>
          </p:nvPr>
        </p:nvSpPr>
        <p:spPr>
          <a:xfrm>
            <a:off x="-1325563" y="606425"/>
            <a:ext cx="9750426" cy="7312025"/>
          </a:xfrm>
          <a:solidFill>
            <a:srgbClr val="FFFFFF"/>
          </a:solidFill>
          <a:ln/>
        </p:spPr>
      </p:sp>
      <p:sp>
        <p:nvSpPr>
          <p:cNvPr id="16389" name="Rectangle 3">
            <a:extLst>
              <a:ext uri="{FF2B5EF4-FFF2-40B4-BE49-F238E27FC236}">
                <a16:creationId xmlns="" xmlns:a16="http://schemas.microsoft.com/office/drawing/2014/main" id="{501938C0-FE35-4629-98EA-7DA0F2139DF7}"/>
              </a:ext>
            </a:extLst>
          </p:cNvPr>
          <p:cNvSpPr>
            <a:spLocks noGrp="1" noChangeArrowheads="1"/>
          </p:cNvSpPr>
          <p:nvPr>
            <p:ph type="body" idx="1"/>
          </p:nvPr>
        </p:nvSpPr>
        <p:spPr>
          <a:xfrm>
            <a:off x="710262" y="8256673"/>
            <a:ext cx="5678778" cy="120801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spcBef>
                <a:spcPct val="0"/>
              </a:spcBef>
              <a:buClrTx/>
              <a:tabLst>
                <a:tab pos="0" algn="l"/>
                <a:tab pos="952976" algn="l"/>
                <a:tab pos="1907596" algn="l"/>
                <a:tab pos="2862215" algn="l"/>
                <a:tab pos="3815191" algn="l"/>
                <a:tab pos="4771454" algn="l"/>
                <a:tab pos="5726073" algn="l"/>
                <a:tab pos="6679050" algn="l"/>
                <a:tab pos="7633668" algn="l"/>
                <a:tab pos="8588288" algn="l"/>
                <a:tab pos="9542907" algn="l"/>
                <a:tab pos="10497527" algn="l"/>
              </a:tabLst>
            </a:pPr>
            <a:endParaRPr kumimoji="0" lang="en-US" altLang="ja-JP">
              <a:latin typeface="Calibri" panose="020F0502020204030204" pitchFamily="34" charset="0"/>
              <a:ea typeface="ＭＳ Ｐ明朝" panose="02020600040205080304" pitchFamily="18" charset="-128"/>
            </a:endParaRPr>
          </a:p>
        </p:txBody>
      </p:sp>
    </p:spTree>
    <p:extLst>
      <p:ext uri="{BB962C8B-B14F-4D97-AF65-F5344CB8AC3E}">
        <p14:creationId xmlns:p14="http://schemas.microsoft.com/office/powerpoint/2010/main" val="778210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7">
            <a:extLst>
              <a:ext uri="{FF2B5EF4-FFF2-40B4-BE49-F238E27FC236}">
                <a16:creationId xmlns="" xmlns:a16="http://schemas.microsoft.com/office/drawing/2014/main" id="{4300ACFC-1BB2-4956-9A1F-ECFB6FE6A292}"/>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19F2F2DF-3374-4102-B1FB-152C2FA827F5}" type="slidenum">
              <a:rPr kumimoji="0" lang="en-US" altLang="ja-JP">
                <a:latin typeface="Calibri" panose="020F0502020204030204" pitchFamily="34" charset="0"/>
              </a:rPr>
              <a:pPr>
                <a:spcBef>
                  <a:spcPct val="0"/>
                </a:spcBef>
                <a:buClrTx/>
                <a:buFontTx/>
                <a:buNone/>
              </a:pPr>
              <a:t>4</a:t>
            </a:fld>
            <a:endParaRPr kumimoji="0" lang="en-US" altLang="ja-JP">
              <a:latin typeface="Calibri" panose="020F0502020204030204" pitchFamily="34" charset="0"/>
            </a:endParaRPr>
          </a:p>
        </p:txBody>
      </p:sp>
      <p:sp>
        <p:nvSpPr>
          <p:cNvPr id="18435" name="Rectangle 1">
            <a:extLst>
              <a:ext uri="{FF2B5EF4-FFF2-40B4-BE49-F238E27FC236}">
                <a16:creationId xmlns="" xmlns:a16="http://schemas.microsoft.com/office/drawing/2014/main" id="{645BB3F0-2901-4D7B-BCF7-F2F6E703A87A}"/>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18436" name="Rectangle 2">
            <a:extLst>
              <a:ext uri="{FF2B5EF4-FFF2-40B4-BE49-F238E27FC236}">
                <a16:creationId xmlns="" xmlns:a16="http://schemas.microsoft.com/office/drawing/2014/main" id="{81E1A7FB-7910-4CD2-8E23-CCBA51FE0FF9}"/>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248485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7">
            <a:extLst>
              <a:ext uri="{FF2B5EF4-FFF2-40B4-BE49-F238E27FC236}">
                <a16:creationId xmlns="" xmlns:a16="http://schemas.microsoft.com/office/drawing/2014/main" id="{DEA55366-A7D4-4962-B02C-801799911E78}"/>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DFC45036-414D-4E3A-BDE3-C82B1CD2DD85}" type="slidenum">
              <a:rPr kumimoji="0" lang="en-US" altLang="ja-JP">
                <a:latin typeface="Calibri" panose="020F0502020204030204" pitchFamily="34" charset="0"/>
              </a:rPr>
              <a:pPr>
                <a:spcBef>
                  <a:spcPct val="0"/>
                </a:spcBef>
                <a:buClrTx/>
                <a:buFontTx/>
                <a:buNone/>
              </a:pPr>
              <a:t>5</a:t>
            </a:fld>
            <a:endParaRPr kumimoji="0" lang="en-US" altLang="ja-JP">
              <a:latin typeface="Calibri" panose="020F0502020204030204" pitchFamily="34" charset="0"/>
            </a:endParaRPr>
          </a:p>
        </p:txBody>
      </p:sp>
      <p:sp>
        <p:nvSpPr>
          <p:cNvPr id="20483" name="Rectangle 1">
            <a:extLst>
              <a:ext uri="{FF2B5EF4-FFF2-40B4-BE49-F238E27FC236}">
                <a16:creationId xmlns="" xmlns:a16="http://schemas.microsoft.com/office/drawing/2014/main" id="{1144D585-9421-47F1-BE01-A4E952E32593}"/>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20484" name="Rectangle 2">
            <a:extLst>
              <a:ext uri="{FF2B5EF4-FFF2-40B4-BE49-F238E27FC236}">
                <a16:creationId xmlns="" xmlns:a16="http://schemas.microsoft.com/office/drawing/2014/main" id="{55604633-0ED0-4B52-938F-1B7C46A86EA7}"/>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41704179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idx="10"/>
          </p:nvPr>
        </p:nvSpPr>
        <p:spPr/>
        <p:txBody>
          <a:bodyPr/>
          <a:lstStyle/>
          <a:p>
            <a:fld id="{7D127E13-DCAC-4C37-AD4B-601A45A2C0BE}" type="slidenum">
              <a:rPr lang="en-US" altLang="ja-JP" smtClean="0"/>
              <a:pPr/>
              <a:t>6</a:t>
            </a:fld>
            <a:endParaRPr lang="en-US" altLang="ja-JP"/>
          </a:p>
        </p:txBody>
      </p:sp>
    </p:spTree>
    <p:extLst>
      <p:ext uri="{BB962C8B-B14F-4D97-AF65-F5344CB8AC3E}">
        <p14:creationId xmlns:p14="http://schemas.microsoft.com/office/powerpoint/2010/main" val="3934330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7">
            <a:extLst>
              <a:ext uri="{FF2B5EF4-FFF2-40B4-BE49-F238E27FC236}">
                <a16:creationId xmlns="" xmlns:a16="http://schemas.microsoft.com/office/drawing/2014/main" id="{EEC0A395-1006-4063-80F0-CDD6D5A3189B}"/>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1238AC9E-7EA5-4911-8400-AF80A31B2878}" type="slidenum">
              <a:rPr kumimoji="0" lang="en-US" altLang="ja-JP">
                <a:latin typeface="Calibri" panose="020F0502020204030204" pitchFamily="34" charset="0"/>
              </a:rPr>
              <a:pPr>
                <a:spcBef>
                  <a:spcPct val="0"/>
                </a:spcBef>
                <a:buClrTx/>
                <a:buFontTx/>
                <a:buNone/>
              </a:pPr>
              <a:t>7</a:t>
            </a:fld>
            <a:endParaRPr kumimoji="0" lang="en-US" altLang="ja-JP">
              <a:latin typeface="Calibri" panose="020F0502020204030204" pitchFamily="34" charset="0"/>
            </a:endParaRPr>
          </a:p>
        </p:txBody>
      </p:sp>
      <p:sp>
        <p:nvSpPr>
          <p:cNvPr id="22531" name="Rectangle 1">
            <a:extLst>
              <a:ext uri="{FF2B5EF4-FFF2-40B4-BE49-F238E27FC236}">
                <a16:creationId xmlns="" xmlns:a16="http://schemas.microsoft.com/office/drawing/2014/main" id="{2F967470-A73E-433B-B05A-68EF91C381BE}"/>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22532" name="Rectangle 2">
            <a:extLst>
              <a:ext uri="{FF2B5EF4-FFF2-40B4-BE49-F238E27FC236}">
                <a16:creationId xmlns="" xmlns:a16="http://schemas.microsoft.com/office/drawing/2014/main" id="{44B92FFF-C1F8-4FC9-91DF-FB29E23A66EB}"/>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spcBef>
                <a:spcPct val="0"/>
              </a:spcBef>
              <a:buClrTx/>
              <a:tabLst>
                <a:tab pos="0" algn="l"/>
                <a:tab pos="952976" algn="l"/>
                <a:tab pos="1907596" algn="l"/>
                <a:tab pos="2862215" algn="l"/>
                <a:tab pos="3815191" algn="l"/>
                <a:tab pos="4771454" algn="l"/>
                <a:tab pos="5726073" algn="l"/>
                <a:tab pos="6679050" algn="l"/>
                <a:tab pos="7633668" algn="l"/>
                <a:tab pos="8588288" algn="l"/>
                <a:tab pos="9542907" algn="l"/>
                <a:tab pos="10497527" algn="l"/>
              </a:tabLst>
            </a:pPr>
            <a:endParaRPr kumimoji="0" lang="en-US" altLang="ja-JP" dirty="0">
              <a:latin typeface="Calibri" panose="020F0502020204030204" pitchFamily="34" charset="0"/>
              <a:ea typeface="ＭＳ Ｐゴシック" panose="020B0600070205080204" pitchFamily="34" charset="-128"/>
            </a:endParaRPr>
          </a:p>
        </p:txBody>
      </p:sp>
      <p:sp>
        <p:nvSpPr>
          <p:cNvPr id="22533" name="Text Box 3">
            <a:extLst>
              <a:ext uri="{FF2B5EF4-FFF2-40B4-BE49-F238E27FC236}">
                <a16:creationId xmlns="" xmlns:a16="http://schemas.microsoft.com/office/drawing/2014/main" id="{F20FF014-9149-41D6-8483-23346BE8BFFC}"/>
              </a:ext>
            </a:extLst>
          </p:cNvPr>
          <p:cNvSpPr txBox="1">
            <a:spLocks noChangeArrowheads="1"/>
          </p:cNvSpPr>
          <p:nvPr/>
        </p:nvSpPr>
        <p:spPr bwMode="auto">
          <a:xfrm>
            <a:off x="4021503" y="9719694"/>
            <a:ext cx="3076143" cy="51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3943" tIns="48851" rIns="93943" bIns="48851" anchor="b"/>
          <a:lstStyle>
            <a:lvl1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5146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6pPr>
            <a:lvl7pPr marL="29718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4290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8pPr>
            <a:lvl9pPr marL="3886200" indent="-228600" defTabSz="449263" eaLnBrk="0" fontAlgn="base" hangingPunct="0">
              <a:spcBef>
                <a:spcPct val="300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lgn="r" eaLnBrk="1" hangingPunct="1">
              <a:spcBef>
                <a:spcPct val="0"/>
              </a:spcBef>
              <a:buClrTx/>
              <a:buFontTx/>
              <a:buNone/>
            </a:pPr>
            <a:fld id="{C7EB2391-B77D-4589-BBB1-38C8295651D6}" type="slidenum">
              <a:rPr kumimoji="0" lang="en-US" altLang="ja-JP">
                <a:latin typeface="Calibri" panose="020F0502020204030204" pitchFamily="34" charset="0"/>
              </a:rPr>
              <a:pPr algn="r" eaLnBrk="1" hangingPunct="1">
                <a:spcBef>
                  <a:spcPct val="0"/>
                </a:spcBef>
                <a:buClrTx/>
                <a:buFontTx/>
                <a:buNone/>
              </a:pPr>
              <a:t>7</a:t>
            </a:fld>
            <a:endParaRPr kumimoji="0" lang="en-US" altLang="ja-JP">
              <a:latin typeface="Calibri" panose="020F0502020204030204" pitchFamily="34" charset="0"/>
            </a:endParaRPr>
          </a:p>
        </p:txBody>
      </p:sp>
    </p:spTree>
    <p:extLst>
      <p:ext uri="{BB962C8B-B14F-4D97-AF65-F5344CB8AC3E}">
        <p14:creationId xmlns:p14="http://schemas.microsoft.com/office/powerpoint/2010/main" val="3961194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7">
            <a:extLst>
              <a:ext uri="{FF2B5EF4-FFF2-40B4-BE49-F238E27FC236}">
                <a16:creationId xmlns="" xmlns:a16="http://schemas.microsoft.com/office/drawing/2014/main" id="{3084FCB5-B322-4A85-9419-91BF380FCD04}"/>
              </a:ext>
            </a:extLst>
          </p:cNvPr>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1pPr>
            <a:lvl2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2pPr>
            <a:lvl3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3pPr>
            <a:lvl4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4pPr>
            <a:lvl5pPr>
              <a:spcBef>
                <a:spcPct val="30000"/>
              </a:spcBef>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5pPr>
            <a:lvl6pPr marL="2602611"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6pPr>
            <a:lvl7pPr marL="3075813"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7pPr>
            <a:lvl8pPr marL="3549015"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8pPr>
            <a:lvl9pPr marL="4022217" indent="-236601" defTabSz="464987" eaLnBrk="0" fontAlgn="base" hangingPunct="0">
              <a:spcBef>
                <a:spcPct val="30000"/>
              </a:spcBef>
              <a:spcAft>
                <a:spcPct val="0"/>
              </a:spcAft>
              <a:buClr>
                <a:srgbClr val="000000"/>
              </a:buClr>
              <a:buSzPct val="100000"/>
              <a:buFont typeface="Times New Roman" panose="02020603050405020304" pitchFamily="18" charset="0"/>
              <a:tabLst>
                <a:tab pos="0" algn="l"/>
                <a:tab pos="952976" algn="l"/>
                <a:tab pos="1907596" algn="l"/>
                <a:tab pos="2862215" algn="l"/>
                <a:tab pos="3815191" algn="l"/>
                <a:tab pos="4771454" algn="l"/>
                <a:tab pos="5726073" algn="l"/>
                <a:tab pos="6679050" algn="l"/>
                <a:tab pos="7633668" algn="l"/>
                <a:tab pos="8588288" algn="l"/>
                <a:tab pos="9542907" algn="l"/>
                <a:tab pos="10497527" algn="l"/>
              </a:tabLst>
              <a:defRPr kumimoji="1" sz="1200">
                <a:solidFill>
                  <a:srgbClr val="000000"/>
                </a:solidFill>
                <a:latin typeface="Times New Roman" panose="02020603050405020304" pitchFamily="18" charset="0"/>
                <a:ea typeface="ＭＳ Ｐゴシック" panose="020B0600070205080204" pitchFamily="34" charset="-128"/>
              </a:defRPr>
            </a:lvl9pPr>
          </a:lstStyle>
          <a:p>
            <a:pPr>
              <a:spcBef>
                <a:spcPct val="0"/>
              </a:spcBef>
              <a:buClrTx/>
              <a:buFontTx/>
              <a:buNone/>
            </a:pPr>
            <a:fld id="{96AC5CE6-3A10-4DF4-91E2-B3F307EB6263}" type="slidenum">
              <a:rPr kumimoji="0" lang="en-US" altLang="ja-JP">
                <a:latin typeface="Calibri" panose="020F0502020204030204" pitchFamily="34" charset="0"/>
              </a:rPr>
              <a:pPr>
                <a:spcBef>
                  <a:spcPct val="0"/>
                </a:spcBef>
                <a:buClrTx/>
                <a:buFontTx/>
                <a:buNone/>
              </a:pPr>
              <a:t>8</a:t>
            </a:fld>
            <a:endParaRPr kumimoji="0" lang="en-US" altLang="ja-JP">
              <a:latin typeface="Calibri" panose="020F0502020204030204" pitchFamily="34" charset="0"/>
            </a:endParaRPr>
          </a:p>
        </p:txBody>
      </p:sp>
      <p:sp>
        <p:nvSpPr>
          <p:cNvPr id="24579" name="Rectangle 1">
            <a:extLst>
              <a:ext uri="{FF2B5EF4-FFF2-40B4-BE49-F238E27FC236}">
                <a16:creationId xmlns="" xmlns:a16="http://schemas.microsoft.com/office/drawing/2014/main" id="{D1378FD8-1AD3-4D6B-9376-F1E9BA37DC91}"/>
              </a:ext>
            </a:extLst>
          </p:cNvPr>
          <p:cNvSpPr>
            <a:spLocks noGrp="1" noRot="1" noChangeAspect="1" noChangeArrowheads="1" noTextEdit="1"/>
          </p:cNvSpPr>
          <p:nvPr>
            <p:ph type="sldImg"/>
          </p:nvPr>
        </p:nvSpPr>
        <p:spPr>
          <a:xfrm>
            <a:off x="990600" y="766763"/>
            <a:ext cx="5118100" cy="3838575"/>
          </a:xfrm>
          <a:solidFill>
            <a:srgbClr val="FFFFFF"/>
          </a:solidFill>
          <a:ln/>
        </p:spPr>
      </p:sp>
      <p:sp>
        <p:nvSpPr>
          <p:cNvPr id="24580" name="Rectangle 2">
            <a:extLst>
              <a:ext uri="{FF2B5EF4-FFF2-40B4-BE49-F238E27FC236}">
                <a16:creationId xmlns="" xmlns:a16="http://schemas.microsoft.com/office/drawing/2014/main" id="{EBCCD055-DC46-4834-9226-27630A2C143A}"/>
              </a:ext>
            </a:extLst>
          </p:cNvPr>
          <p:cNvSpPr>
            <a:spLocks noGrp="1" noChangeArrowheads="1"/>
          </p:cNvSpPr>
          <p:nvPr>
            <p:ph type="body" idx="1"/>
          </p:nvPr>
        </p:nvSpPr>
        <p:spPr>
          <a:xfrm>
            <a:off x="710262" y="4859848"/>
            <a:ext cx="5678778" cy="4606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kumimoji="0" lang="ja-JP"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670820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dirty="0"/>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Tree>
    <p:extLst>
      <p:ext uri="{BB962C8B-B14F-4D97-AF65-F5344CB8AC3E}">
        <p14:creationId xmlns:p14="http://schemas.microsoft.com/office/powerpoint/2010/main" val="1144560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4" name="タイトル 1">
            <a:extLst>
              <a:ext uri="{FF2B5EF4-FFF2-40B4-BE49-F238E27FC236}">
                <a16:creationId xmlns="" xmlns:a16="http://schemas.microsoft.com/office/drawing/2014/main" id="{0F739A3C-D856-4629-8833-4F119EFE3FB6}"/>
              </a:ext>
            </a:extLst>
          </p:cNvPr>
          <p:cNvSpPr txBox="1">
            <a:spLocks/>
          </p:cNvSpPr>
          <p:nvPr userDrawn="1"/>
        </p:nvSpPr>
        <p:spPr bwMode="auto">
          <a:xfrm>
            <a:off x="0" y="0"/>
            <a:ext cx="9144000" cy="1125538"/>
          </a:xfrm>
          <a:prstGeom prst="rect">
            <a:avLst/>
          </a:prstGeom>
          <a:gradFill flip="none" rotWithShape="1">
            <a:gsLst>
              <a:gs pos="0">
                <a:srgbClr val="007FD6"/>
              </a:gs>
              <a:gs pos="8000">
                <a:srgbClr val="0099FF">
                  <a:shade val="67500"/>
                  <a:satMod val="115000"/>
                </a:srgbClr>
              </a:gs>
              <a:gs pos="49000">
                <a:srgbClr val="0099FC"/>
              </a:gs>
            </a:gsLst>
            <a:lin ang="5400000" scaled="1"/>
            <a:tileRect/>
          </a:gradFill>
          <a:ln>
            <a:noFill/>
          </a:ln>
        </p:spPr>
        <p:txBody>
          <a:bodyPr lIns="0" tIns="0" rIns="0" bIns="0" anchor="ctr"/>
          <a:lstStyle>
            <a:lvl1pPr algn="ctr" defTabSz="449263" rtl="0" eaLnBrk="0" fontAlgn="base" hangingPunct="0">
              <a:spcBef>
                <a:spcPct val="0"/>
              </a:spcBef>
              <a:spcAft>
                <a:spcPct val="0"/>
              </a:spcAft>
              <a:buClr>
                <a:srgbClr val="000000"/>
              </a:buClr>
              <a:buSzPct val="100000"/>
              <a:buFont typeface="Times New Roman" pitchFamily="16" charset="0"/>
              <a:defRPr kumimoji="1" lang="ja-JP" altLang="en-GB" sz="4400" b="1" kern="1200" dirty="0">
                <a:solidFill>
                  <a:schemeClr val="bg1"/>
                </a:solidFill>
                <a:latin typeface="+mj-lt"/>
                <a:ea typeface="+mj-ea"/>
                <a:cs typeface="メイリオ" pitchFamily="50" charset="-128"/>
              </a:defRPr>
            </a:lvl1pPr>
            <a:lvl2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2pPr>
            <a:lvl3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3pPr>
            <a:lvl4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4pPr>
            <a:lvl5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9pPr>
          </a:lstStyle>
          <a:p>
            <a:pPr>
              <a:defRPr/>
            </a:pPr>
            <a:endParaRPr altLang="en-US">
              <a:solidFill>
                <a:srgbClr val="FFFFFF"/>
              </a:solidFill>
            </a:endParaRPr>
          </a:p>
        </p:txBody>
      </p:sp>
      <p:pic>
        <p:nvPicPr>
          <p:cNvPr id="5" name="図 7">
            <a:extLst>
              <a:ext uri="{FF2B5EF4-FFF2-40B4-BE49-F238E27FC236}">
                <a16:creationId xmlns="" xmlns:a16="http://schemas.microsoft.com/office/drawing/2014/main" id="{8F75B1BA-0A33-49B9-963B-361A4C40A7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title"/>
          </p:nvPr>
        </p:nvSpPr>
        <p:spPr>
          <a:xfrm>
            <a:off x="0" y="0"/>
            <a:ext cx="9144000" cy="1124744"/>
          </a:xfrm>
          <a:noFill/>
          <a:ln>
            <a:noFill/>
          </a:ln>
        </p:spPr>
        <p:txBody>
          <a:bodyPr/>
          <a:lstStyle>
            <a:lvl1pPr>
              <a:lnSpc>
                <a:spcPct val="125000"/>
              </a:lnSpc>
              <a:defRPr b="1">
                <a:solidFill>
                  <a:schemeClr val="bg1"/>
                </a:solidFill>
                <a:latin typeface="メイリオ" pitchFamily="50" charset="-128"/>
                <a:ea typeface="メイリオ" pitchFamily="50" charset="-128"/>
                <a:cs typeface="メイリオ" pitchFamily="50" charset="-128"/>
              </a:defRPr>
            </a:lvl1pPr>
          </a:lstStyle>
          <a:p>
            <a:r>
              <a:rPr lang="ja-JP" altLang="en-US" dirty="0"/>
              <a:t>マスタ タイトルの書式設定</a:t>
            </a:r>
          </a:p>
        </p:txBody>
      </p:sp>
      <p:sp>
        <p:nvSpPr>
          <p:cNvPr id="3" name="コンテンツ プレースホルダ 2"/>
          <p:cNvSpPr>
            <a:spLocks noGrp="1"/>
          </p:cNvSpPr>
          <p:nvPr>
            <p:ph idx="1"/>
          </p:nvPr>
        </p:nvSpPr>
        <p:spPr/>
        <p:txBody>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Tree>
    <p:extLst>
      <p:ext uri="{BB962C8B-B14F-4D97-AF65-F5344CB8AC3E}">
        <p14:creationId xmlns:p14="http://schemas.microsoft.com/office/powerpoint/2010/main" val="4126076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4" name="タイトル 1">
            <a:extLst>
              <a:ext uri="{FF2B5EF4-FFF2-40B4-BE49-F238E27FC236}">
                <a16:creationId xmlns="" xmlns:a16="http://schemas.microsoft.com/office/drawing/2014/main" id="{CBF10B66-1D81-462D-8781-389F43041E9D}"/>
              </a:ext>
            </a:extLst>
          </p:cNvPr>
          <p:cNvSpPr txBox="1">
            <a:spLocks/>
          </p:cNvSpPr>
          <p:nvPr userDrawn="1"/>
        </p:nvSpPr>
        <p:spPr bwMode="auto">
          <a:xfrm>
            <a:off x="0" y="0"/>
            <a:ext cx="9144000" cy="1125538"/>
          </a:xfrm>
          <a:prstGeom prst="rect">
            <a:avLst/>
          </a:prstGeom>
          <a:gradFill flip="none" rotWithShape="1">
            <a:gsLst>
              <a:gs pos="0">
                <a:srgbClr val="007FD6"/>
              </a:gs>
              <a:gs pos="8000">
                <a:srgbClr val="0099FF">
                  <a:shade val="67500"/>
                  <a:satMod val="115000"/>
                </a:srgbClr>
              </a:gs>
              <a:gs pos="49000">
                <a:srgbClr val="0099FC"/>
              </a:gs>
            </a:gsLst>
            <a:lin ang="5400000" scaled="1"/>
            <a:tileRect/>
          </a:gradFill>
          <a:ln>
            <a:noFill/>
          </a:ln>
        </p:spPr>
        <p:txBody>
          <a:bodyPr lIns="0" tIns="0" rIns="0" bIns="0" anchor="ctr"/>
          <a:lstStyle>
            <a:lvl1pPr algn="ctr" defTabSz="449263" rtl="0" eaLnBrk="0" fontAlgn="base" hangingPunct="0">
              <a:spcBef>
                <a:spcPct val="0"/>
              </a:spcBef>
              <a:spcAft>
                <a:spcPct val="0"/>
              </a:spcAft>
              <a:buClr>
                <a:srgbClr val="000000"/>
              </a:buClr>
              <a:buSzPct val="100000"/>
              <a:buFont typeface="Times New Roman" pitchFamily="16" charset="0"/>
              <a:defRPr kumimoji="1" lang="ja-JP" altLang="en-GB" sz="4400" b="1" kern="1200" dirty="0">
                <a:solidFill>
                  <a:schemeClr val="bg1"/>
                </a:solidFill>
                <a:latin typeface="+mj-lt"/>
                <a:ea typeface="+mj-ea"/>
                <a:cs typeface="メイリオ" pitchFamily="50" charset="-128"/>
              </a:defRPr>
            </a:lvl1pPr>
            <a:lvl2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2pPr>
            <a:lvl3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3pPr>
            <a:lvl4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4pPr>
            <a:lvl5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9pPr>
          </a:lstStyle>
          <a:p>
            <a:pPr>
              <a:defRPr/>
            </a:pPr>
            <a:endParaRPr altLang="en-US">
              <a:solidFill>
                <a:srgbClr val="FFFFFF"/>
              </a:solidFill>
            </a:endParaRPr>
          </a:p>
        </p:txBody>
      </p:sp>
      <p:sp>
        <p:nvSpPr>
          <p:cNvPr id="2" name="タイトル 1"/>
          <p:cNvSpPr>
            <a:spLocks noGrp="1"/>
          </p:cNvSpPr>
          <p:nvPr>
            <p:ph type="title"/>
          </p:nvPr>
        </p:nvSpPr>
        <p:spPr>
          <a:xfrm>
            <a:off x="0" y="0"/>
            <a:ext cx="9144000" cy="1124744"/>
          </a:xfrm>
          <a:noFill/>
          <a:ln>
            <a:noFill/>
          </a:ln>
        </p:spPr>
        <p:txBody>
          <a:bodyPr/>
          <a:lstStyle>
            <a:lvl1pPr>
              <a:lnSpc>
                <a:spcPct val="125000"/>
              </a:lnSpc>
              <a:defRPr b="1">
                <a:solidFill>
                  <a:schemeClr val="bg1"/>
                </a:solidFill>
                <a:latin typeface="メイリオ" pitchFamily="50" charset="-128"/>
                <a:ea typeface="メイリオ" pitchFamily="50" charset="-128"/>
                <a:cs typeface="メイリオ" pitchFamily="50" charset="-128"/>
              </a:defRPr>
            </a:lvl1pPr>
          </a:lstStyle>
          <a:p>
            <a:r>
              <a:rPr lang="ja-JP" altLang="en-US" dirty="0"/>
              <a:t>マスタ タイトルの書式設定</a:t>
            </a:r>
          </a:p>
        </p:txBody>
      </p:sp>
      <p:sp>
        <p:nvSpPr>
          <p:cNvPr id="3" name="コンテンツ プレースホルダ 2"/>
          <p:cNvSpPr>
            <a:spLocks noGrp="1"/>
          </p:cNvSpPr>
          <p:nvPr>
            <p:ph idx="1"/>
          </p:nvPr>
        </p:nvSpPr>
        <p:spPr/>
        <p:txBody>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Tree>
    <p:extLst>
      <p:ext uri="{BB962C8B-B14F-4D97-AF65-F5344CB8AC3E}">
        <p14:creationId xmlns:p14="http://schemas.microsoft.com/office/powerpoint/2010/main" val="294950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3633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dirty="0"/>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Tree>
    <p:extLst>
      <p:ext uri="{BB962C8B-B14F-4D97-AF65-F5344CB8AC3E}">
        <p14:creationId xmlns:p14="http://schemas.microsoft.com/office/powerpoint/2010/main" val="568425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4" name="タイトル 1">
            <a:extLst>
              <a:ext uri="{FF2B5EF4-FFF2-40B4-BE49-F238E27FC236}">
                <a16:creationId xmlns="" xmlns:a16="http://schemas.microsoft.com/office/drawing/2014/main" id="{A6888072-AC0B-4C15-842D-38D076CE25A0}"/>
              </a:ext>
            </a:extLst>
          </p:cNvPr>
          <p:cNvSpPr txBox="1">
            <a:spLocks/>
          </p:cNvSpPr>
          <p:nvPr userDrawn="1"/>
        </p:nvSpPr>
        <p:spPr bwMode="auto">
          <a:xfrm>
            <a:off x="0" y="0"/>
            <a:ext cx="9144000" cy="1125538"/>
          </a:xfrm>
          <a:prstGeom prst="rect">
            <a:avLst/>
          </a:prstGeom>
          <a:gradFill flip="none" rotWithShape="1">
            <a:gsLst>
              <a:gs pos="0">
                <a:srgbClr val="007FD6"/>
              </a:gs>
              <a:gs pos="8000">
                <a:srgbClr val="0099FF">
                  <a:shade val="67500"/>
                  <a:satMod val="115000"/>
                </a:srgbClr>
              </a:gs>
              <a:gs pos="49000">
                <a:srgbClr val="0099FC"/>
              </a:gs>
            </a:gsLst>
            <a:lin ang="5400000" scaled="1"/>
            <a:tileRect/>
          </a:gradFill>
          <a:ln>
            <a:noFill/>
          </a:ln>
        </p:spPr>
        <p:txBody>
          <a:bodyPr lIns="0" tIns="0" rIns="0" bIns="0" anchor="ctr"/>
          <a:lstStyle>
            <a:lvl1pPr algn="ctr" defTabSz="449263" rtl="0" eaLnBrk="0" fontAlgn="base" hangingPunct="0">
              <a:spcBef>
                <a:spcPct val="0"/>
              </a:spcBef>
              <a:spcAft>
                <a:spcPct val="0"/>
              </a:spcAft>
              <a:buClr>
                <a:srgbClr val="000000"/>
              </a:buClr>
              <a:buSzPct val="100000"/>
              <a:buFont typeface="Times New Roman" pitchFamily="16" charset="0"/>
              <a:defRPr kumimoji="1" lang="ja-JP" altLang="en-GB" sz="4400" b="1" kern="1200" dirty="0">
                <a:solidFill>
                  <a:schemeClr val="bg1"/>
                </a:solidFill>
                <a:latin typeface="+mj-lt"/>
                <a:ea typeface="+mj-ea"/>
                <a:cs typeface="メイリオ" pitchFamily="50" charset="-128"/>
              </a:defRPr>
            </a:lvl1pPr>
            <a:lvl2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2pPr>
            <a:lvl3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3pPr>
            <a:lvl4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4pPr>
            <a:lvl5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9pPr>
          </a:lstStyle>
          <a:p>
            <a:pPr>
              <a:defRPr/>
            </a:pPr>
            <a:endParaRPr altLang="en-US">
              <a:solidFill>
                <a:srgbClr val="FFFFFF"/>
              </a:solidFill>
            </a:endParaRPr>
          </a:p>
        </p:txBody>
      </p:sp>
      <p:pic>
        <p:nvPicPr>
          <p:cNvPr id="5" name="図 7">
            <a:extLst>
              <a:ext uri="{FF2B5EF4-FFF2-40B4-BE49-F238E27FC236}">
                <a16:creationId xmlns="" xmlns:a16="http://schemas.microsoft.com/office/drawing/2014/main" id="{BF319459-4706-4939-80A6-60DE9181B35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title"/>
          </p:nvPr>
        </p:nvSpPr>
        <p:spPr>
          <a:xfrm>
            <a:off x="0" y="0"/>
            <a:ext cx="9144000" cy="1124744"/>
          </a:xfrm>
          <a:noFill/>
          <a:ln>
            <a:noFill/>
          </a:ln>
        </p:spPr>
        <p:txBody>
          <a:bodyPr/>
          <a:lstStyle>
            <a:lvl1pPr>
              <a:lnSpc>
                <a:spcPct val="125000"/>
              </a:lnSpc>
              <a:defRPr b="1">
                <a:solidFill>
                  <a:schemeClr val="bg1"/>
                </a:solidFill>
                <a:latin typeface="メイリオ" pitchFamily="50" charset="-128"/>
                <a:ea typeface="メイリオ" pitchFamily="50" charset="-128"/>
                <a:cs typeface="メイリオ" pitchFamily="50" charset="-128"/>
              </a:defRPr>
            </a:lvl1pPr>
          </a:lstStyle>
          <a:p>
            <a:r>
              <a:rPr lang="ja-JP" altLang="en-US" dirty="0"/>
              <a:t>マスタ タイトルの書式設定</a:t>
            </a:r>
          </a:p>
        </p:txBody>
      </p:sp>
      <p:sp>
        <p:nvSpPr>
          <p:cNvPr id="3" name="コンテンツ プレースホルダ 2"/>
          <p:cNvSpPr>
            <a:spLocks noGrp="1"/>
          </p:cNvSpPr>
          <p:nvPr>
            <p:ph idx="1"/>
          </p:nvPr>
        </p:nvSpPr>
        <p:spPr/>
        <p:txBody>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Tree>
    <p:extLst>
      <p:ext uri="{BB962C8B-B14F-4D97-AF65-F5344CB8AC3E}">
        <p14:creationId xmlns:p14="http://schemas.microsoft.com/office/powerpoint/2010/main" val="3109776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4" name="タイトル 1">
            <a:extLst>
              <a:ext uri="{FF2B5EF4-FFF2-40B4-BE49-F238E27FC236}">
                <a16:creationId xmlns="" xmlns:a16="http://schemas.microsoft.com/office/drawing/2014/main" id="{CE64E04A-92D3-4478-9610-E2BC04E9C5E2}"/>
              </a:ext>
            </a:extLst>
          </p:cNvPr>
          <p:cNvSpPr txBox="1">
            <a:spLocks/>
          </p:cNvSpPr>
          <p:nvPr userDrawn="1"/>
        </p:nvSpPr>
        <p:spPr bwMode="auto">
          <a:xfrm>
            <a:off x="0" y="0"/>
            <a:ext cx="9144000" cy="1125538"/>
          </a:xfrm>
          <a:prstGeom prst="rect">
            <a:avLst/>
          </a:prstGeom>
          <a:gradFill flip="none" rotWithShape="1">
            <a:gsLst>
              <a:gs pos="0">
                <a:srgbClr val="007FD6"/>
              </a:gs>
              <a:gs pos="8000">
                <a:srgbClr val="0099FF">
                  <a:shade val="67500"/>
                  <a:satMod val="115000"/>
                </a:srgbClr>
              </a:gs>
              <a:gs pos="49000">
                <a:srgbClr val="0099FC"/>
              </a:gs>
            </a:gsLst>
            <a:lin ang="5400000" scaled="1"/>
            <a:tileRect/>
          </a:gradFill>
          <a:ln>
            <a:noFill/>
          </a:ln>
        </p:spPr>
        <p:txBody>
          <a:bodyPr lIns="0" tIns="0" rIns="0" bIns="0" anchor="ctr"/>
          <a:lstStyle>
            <a:lvl1pPr algn="ctr" defTabSz="449263" rtl="0" eaLnBrk="0" fontAlgn="base" hangingPunct="0">
              <a:spcBef>
                <a:spcPct val="0"/>
              </a:spcBef>
              <a:spcAft>
                <a:spcPct val="0"/>
              </a:spcAft>
              <a:buClr>
                <a:srgbClr val="000000"/>
              </a:buClr>
              <a:buSzPct val="100000"/>
              <a:buFont typeface="Times New Roman" pitchFamily="16" charset="0"/>
              <a:defRPr kumimoji="1" lang="ja-JP" altLang="en-GB" sz="4400" b="1" kern="1200" dirty="0">
                <a:solidFill>
                  <a:schemeClr val="bg1"/>
                </a:solidFill>
                <a:latin typeface="+mj-lt"/>
                <a:ea typeface="+mj-ea"/>
                <a:cs typeface="メイリオ" pitchFamily="50" charset="-128"/>
              </a:defRPr>
            </a:lvl1pPr>
            <a:lvl2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2pPr>
            <a:lvl3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3pPr>
            <a:lvl4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4pPr>
            <a:lvl5pPr algn="ctr" defTabSz="449263" rtl="0" eaLnBrk="0" fontAlgn="base" hangingPunct="0">
              <a:spcBef>
                <a:spcPct val="0"/>
              </a:spcBef>
              <a:spcAft>
                <a:spcPct val="0"/>
              </a:spcAft>
              <a:buClr>
                <a:srgbClr val="000000"/>
              </a:buClr>
              <a:buSzPct val="100000"/>
              <a:buFont typeface="Times New Roman" pitchFamily="16" charset="0"/>
              <a:defRPr kumimoji="1" sz="4400" b="1">
                <a:solidFill>
                  <a:schemeClr val="bg1"/>
                </a:solidFill>
                <a:latin typeface="Arial Black" pitchFamily="34" charset="0"/>
                <a:ea typeface="メイリオ" pitchFamily="50" charset="-128"/>
                <a:cs typeface="メイリオ" pitchFamily="50" charset="-128"/>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9pPr>
          </a:lstStyle>
          <a:p>
            <a:pPr>
              <a:defRPr/>
            </a:pPr>
            <a:endParaRPr altLang="en-US">
              <a:solidFill>
                <a:srgbClr val="FFFFFF"/>
              </a:solidFill>
            </a:endParaRPr>
          </a:p>
        </p:txBody>
      </p:sp>
      <p:sp>
        <p:nvSpPr>
          <p:cNvPr id="2" name="タイトル 1"/>
          <p:cNvSpPr>
            <a:spLocks noGrp="1"/>
          </p:cNvSpPr>
          <p:nvPr>
            <p:ph type="title"/>
          </p:nvPr>
        </p:nvSpPr>
        <p:spPr>
          <a:xfrm>
            <a:off x="0" y="0"/>
            <a:ext cx="9144000" cy="1124744"/>
          </a:xfrm>
          <a:noFill/>
          <a:ln>
            <a:noFill/>
          </a:ln>
        </p:spPr>
        <p:txBody>
          <a:bodyPr/>
          <a:lstStyle>
            <a:lvl1pPr>
              <a:lnSpc>
                <a:spcPct val="125000"/>
              </a:lnSpc>
              <a:defRPr b="1">
                <a:solidFill>
                  <a:schemeClr val="bg1"/>
                </a:solidFill>
                <a:latin typeface="メイリオ" pitchFamily="50" charset="-128"/>
                <a:ea typeface="メイリオ" pitchFamily="50" charset="-128"/>
                <a:cs typeface="メイリオ" pitchFamily="50" charset="-128"/>
              </a:defRPr>
            </a:lvl1pPr>
          </a:lstStyle>
          <a:p>
            <a:r>
              <a:rPr lang="ja-JP" altLang="en-US" dirty="0"/>
              <a:t>マスタ タイトルの書式設定</a:t>
            </a:r>
          </a:p>
        </p:txBody>
      </p:sp>
      <p:sp>
        <p:nvSpPr>
          <p:cNvPr id="3" name="コンテンツ プレースホルダ 2"/>
          <p:cNvSpPr>
            <a:spLocks noGrp="1"/>
          </p:cNvSpPr>
          <p:nvPr>
            <p:ph idx="1"/>
          </p:nvPr>
        </p:nvSpPr>
        <p:spPr/>
        <p:txBody>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Tree>
    <p:extLst>
      <p:ext uri="{BB962C8B-B14F-4D97-AF65-F5344CB8AC3E}">
        <p14:creationId xmlns:p14="http://schemas.microsoft.com/office/powerpoint/2010/main" val="737950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03505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 xmlns:a16="http://schemas.microsoft.com/office/drawing/2014/main" id="{D60A77F1-04DB-4678-A051-B93DE5D2100C}"/>
              </a:ext>
            </a:extLst>
          </p:cNvPr>
          <p:cNvSpPr>
            <a:spLocks noGrp="1" noChangeArrowheads="1"/>
          </p:cNvSpPr>
          <p:nvPr>
            <p:ph type="title"/>
          </p:nvPr>
        </p:nvSpPr>
        <p:spPr bwMode="auto">
          <a:xfrm>
            <a:off x="0" y="0"/>
            <a:ext cx="9144000" cy="1562100"/>
          </a:xfrm>
          <a:prstGeom prst="rect">
            <a:avLst/>
          </a:prstGeom>
          <a:gradFill rotWithShape="1">
            <a:gsLst>
              <a:gs pos="0">
                <a:srgbClr val="0F4F58"/>
              </a:gs>
              <a:gs pos="50000">
                <a:srgbClr val="1B7580"/>
              </a:gs>
              <a:gs pos="100000">
                <a:srgbClr val="228C9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ja-JP" altLang="en-GB"/>
              <a:t>タイトルテキストの書式を編集するにはクリックします。</a:t>
            </a:r>
          </a:p>
        </p:txBody>
      </p:sp>
      <p:sp>
        <p:nvSpPr>
          <p:cNvPr id="1027" name="Rectangle 2">
            <a:extLst>
              <a:ext uri="{FF2B5EF4-FFF2-40B4-BE49-F238E27FC236}">
                <a16:creationId xmlns="" xmlns:a16="http://schemas.microsoft.com/office/drawing/2014/main" id="{998F980A-4FE8-425A-947A-B5054535C9EE}"/>
              </a:ext>
            </a:extLst>
          </p:cNvPr>
          <p:cNvSpPr>
            <a:spLocks noGrp="1" noChangeArrowheads="1"/>
          </p:cNvSpPr>
          <p:nvPr>
            <p:ph type="body" idx="1"/>
          </p:nvPr>
        </p:nvSpPr>
        <p:spPr bwMode="auto">
          <a:xfrm>
            <a:off x="457200" y="1600200"/>
            <a:ext cx="82042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ja-JP" altLang="en-GB"/>
              <a:t>アウトラインテキストの書式を編集するにはクリックします。</a:t>
            </a:r>
          </a:p>
          <a:p>
            <a:pPr lvl="1"/>
            <a:r>
              <a:rPr lang="en-GB" altLang="ja-JP"/>
              <a:t>2</a:t>
            </a:r>
            <a:r>
              <a:rPr lang="ja-JP" altLang="en-GB"/>
              <a:t>レベル目のアウトライン</a:t>
            </a:r>
          </a:p>
          <a:p>
            <a:pPr lvl="2"/>
            <a:r>
              <a:rPr lang="en-GB" altLang="ja-JP"/>
              <a:t>3</a:t>
            </a:r>
            <a:r>
              <a:rPr lang="ja-JP" altLang="en-GB"/>
              <a:t>レベル目のアウトライン</a:t>
            </a:r>
          </a:p>
          <a:p>
            <a:pPr lvl="3"/>
            <a:r>
              <a:rPr lang="en-GB" altLang="ja-JP"/>
              <a:t>4</a:t>
            </a:r>
            <a:r>
              <a:rPr lang="ja-JP" altLang="en-GB"/>
              <a:t>レベル目のアウトライン</a:t>
            </a:r>
          </a:p>
          <a:p>
            <a:pPr lvl="4"/>
            <a:r>
              <a:rPr lang="en-GB" altLang="ja-JP"/>
              <a:t>5</a:t>
            </a:r>
            <a:r>
              <a:rPr lang="ja-JP" altLang="en-GB"/>
              <a:t>レベル目のアウトライン</a:t>
            </a:r>
          </a:p>
          <a:p>
            <a:pPr lvl="4"/>
            <a:r>
              <a:rPr lang="en-GB" altLang="ja-JP"/>
              <a:t>6</a:t>
            </a:r>
            <a:r>
              <a:rPr lang="ja-JP" altLang="en-GB"/>
              <a:t>レベル目のアウトライン</a:t>
            </a:r>
          </a:p>
          <a:p>
            <a:pPr lvl="4"/>
            <a:r>
              <a:rPr lang="en-GB" altLang="ja-JP"/>
              <a:t>7</a:t>
            </a:r>
            <a:r>
              <a:rPr lang="ja-JP" altLang="en-GB"/>
              <a:t>レベル目のアウトライン</a:t>
            </a:r>
          </a:p>
          <a:p>
            <a:pPr lvl="4"/>
            <a:r>
              <a:rPr lang="en-GB" altLang="ja-JP"/>
              <a:t>8</a:t>
            </a:r>
            <a:r>
              <a:rPr lang="ja-JP" altLang="en-GB"/>
              <a:t>レベル目のアウトライン</a:t>
            </a:r>
          </a:p>
          <a:p>
            <a:pPr lvl="4"/>
            <a:r>
              <a:rPr lang="en-GB" altLang="ja-JP"/>
              <a:t>9</a:t>
            </a:r>
            <a:r>
              <a:rPr lang="ja-JP" altLang="en-GB"/>
              <a:t>レベル目のアウトライン</a:t>
            </a:r>
          </a:p>
        </p:txBody>
      </p:sp>
      <p:sp>
        <p:nvSpPr>
          <p:cNvPr id="1028" name="Text Box 4">
            <a:extLst>
              <a:ext uri="{FF2B5EF4-FFF2-40B4-BE49-F238E27FC236}">
                <a16:creationId xmlns="" xmlns:a16="http://schemas.microsoft.com/office/drawing/2014/main" id="{8B05BD48-984E-4570-9AB3-59F9BBC8BBC2}"/>
              </a:ext>
            </a:extLst>
          </p:cNvPr>
          <p:cNvSpPr txBox="1">
            <a:spLocks noChangeArrowheads="1"/>
          </p:cNvSpPr>
          <p:nvPr/>
        </p:nvSpPr>
        <p:spPr bwMode="auto">
          <a:xfrm>
            <a:off x="3124200" y="6354763"/>
            <a:ext cx="2895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1029" name="Text Box 15">
            <a:extLst>
              <a:ext uri="{FF2B5EF4-FFF2-40B4-BE49-F238E27FC236}">
                <a16:creationId xmlns="" xmlns:a16="http://schemas.microsoft.com/office/drawing/2014/main" id="{184C46FB-2C61-455B-A341-1BD4950BA0A4}"/>
              </a:ext>
            </a:extLst>
          </p:cNvPr>
          <p:cNvSpPr txBox="1">
            <a:spLocks noChangeArrowheads="1"/>
          </p:cNvSpPr>
          <p:nvPr userDrawn="1"/>
        </p:nvSpPr>
        <p:spPr bwMode="auto">
          <a:xfrm>
            <a:off x="7077075" y="6381750"/>
            <a:ext cx="10175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eaLnBrk="1" hangingPunct="1">
              <a:buClr>
                <a:srgbClr val="000000"/>
              </a:buClr>
              <a:buSzPct val="100000"/>
              <a:buFont typeface="Times New Roman" panose="02020603050405020304" pitchFamily="18" charset="0"/>
              <a:buNone/>
            </a:pPr>
            <a:fld id="{EFC2F29A-19B8-4E25-8ACA-684AC62E54E6}" type="slidenum">
              <a:rPr kumimoji="1" lang="ja-JP" altLang="en-US" sz="1200" b="1">
                <a:solidFill>
                  <a:srgbClr val="333333"/>
                </a:solidFill>
                <a:latin typeface="ＭＳ Ｐゴシック" panose="020B0600070205080204" pitchFamily="34" charset="-128"/>
              </a:rPr>
              <a:pPr algn="r" eaLnBrk="1" hangingPunct="1">
                <a:buClr>
                  <a:srgbClr val="000000"/>
                </a:buClr>
                <a:buSzPct val="100000"/>
                <a:buFont typeface="Times New Roman" panose="02020603050405020304" pitchFamily="18" charset="0"/>
                <a:buNone/>
              </a:pPr>
              <a:t>‹#›</a:t>
            </a:fld>
            <a:endParaRPr kumimoji="1" lang="en-US" altLang="ja-JP" sz="1200" b="1">
              <a:solidFill>
                <a:srgbClr val="333333"/>
              </a:solidFill>
              <a:latin typeface="ＭＳ Ｐゴシック" panose="020B0600070205080204" pitchFamily="34" charset="-128"/>
            </a:endParaRPr>
          </a:p>
        </p:txBody>
      </p:sp>
    </p:spTree>
  </p:cSld>
  <p:clrMap bg1="lt1" tx1="dk1" bg2="lt2" tx2="dk2" accent1="accent1" accent2="accent2" accent3="accent3" accent4="accent4" accent5="accent5" accent6="accent6" hlink="hlink" folHlink="folHlink"/>
  <p:sldLayoutIdLst>
    <p:sldLayoutId id="2147484060" r:id="rId1"/>
    <p:sldLayoutId id="2147484064" r:id="rId2"/>
    <p:sldLayoutId id="2147484065" r:id="rId3"/>
    <p:sldLayoutId id="2147484061" r:id="rId4"/>
  </p:sldLayoutIdLst>
  <p:hf hdr="0" ftr="0" dt="0"/>
  <p:txStyles>
    <p:titleStyle>
      <a:lvl1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mj-lt"/>
          <a:ea typeface="+mj-ea"/>
          <a:cs typeface="メイリオ" pitchFamily="50" charset="-128"/>
        </a:defRPr>
      </a:lvl1pPr>
      <a:lvl2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2pPr>
      <a:lvl3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3pPr>
      <a:lvl4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4pPr>
      <a:lvl5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kumimoji="1" sz="3200">
          <a:solidFill>
            <a:srgbClr val="000000"/>
          </a:solidFill>
          <a:latin typeface="+mn-lt"/>
          <a:ea typeface="+mn-ea"/>
          <a:cs typeface="ＭＳ Ｐゴシック" charset="0"/>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kumimoji="1"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kumimoji="1"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mn-lt"/>
          <a:ea typeface="+mn-ea"/>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a:extLst>
              <a:ext uri="{FF2B5EF4-FFF2-40B4-BE49-F238E27FC236}">
                <a16:creationId xmlns="" xmlns:a16="http://schemas.microsoft.com/office/drawing/2014/main" id="{AEA616D3-8F1D-4A11-AF61-2E1AF5093091}"/>
              </a:ext>
            </a:extLst>
          </p:cNvPr>
          <p:cNvSpPr>
            <a:spLocks noGrp="1" noChangeArrowheads="1"/>
          </p:cNvSpPr>
          <p:nvPr>
            <p:ph type="title"/>
          </p:nvPr>
        </p:nvSpPr>
        <p:spPr bwMode="auto">
          <a:xfrm>
            <a:off x="0" y="0"/>
            <a:ext cx="9144000" cy="1562100"/>
          </a:xfrm>
          <a:prstGeom prst="rect">
            <a:avLst/>
          </a:prstGeom>
          <a:gradFill rotWithShape="1">
            <a:gsLst>
              <a:gs pos="0">
                <a:srgbClr val="0F4F58"/>
              </a:gs>
              <a:gs pos="50000">
                <a:srgbClr val="1B7580"/>
              </a:gs>
              <a:gs pos="100000">
                <a:srgbClr val="228C9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pPr lvl="0"/>
            <a:r>
              <a:rPr lang="ja-JP" altLang="en-GB"/>
              <a:t>タイトルテキストの書式を編集するにはクリックします。</a:t>
            </a:r>
          </a:p>
        </p:txBody>
      </p:sp>
      <p:sp>
        <p:nvSpPr>
          <p:cNvPr id="2051" name="Rectangle 2">
            <a:extLst>
              <a:ext uri="{FF2B5EF4-FFF2-40B4-BE49-F238E27FC236}">
                <a16:creationId xmlns="" xmlns:a16="http://schemas.microsoft.com/office/drawing/2014/main" id="{C2752B8B-1390-4554-95BC-8A69661AB912}"/>
              </a:ext>
            </a:extLst>
          </p:cNvPr>
          <p:cNvSpPr>
            <a:spLocks noGrp="1" noChangeArrowheads="1"/>
          </p:cNvSpPr>
          <p:nvPr>
            <p:ph type="body" idx="1"/>
          </p:nvPr>
        </p:nvSpPr>
        <p:spPr bwMode="auto">
          <a:xfrm>
            <a:off x="457200" y="1600200"/>
            <a:ext cx="82042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ja-JP" altLang="en-GB"/>
              <a:t>アウトラインテキストの書式を編集するにはクリックします。</a:t>
            </a:r>
          </a:p>
          <a:p>
            <a:pPr lvl="1"/>
            <a:r>
              <a:rPr lang="en-GB" altLang="ja-JP"/>
              <a:t>2</a:t>
            </a:r>
            <a:r>
              <a:rPr lang="ja-JP" altLang="en-GB"/>
              <a:t>レベル目のアウトライン</a:t>
            </a:r>
          </a:p>
          <a:p>
            <a:pPr lvl="2"/>
            <a:r>
              <a:rPr lang="en-GB" altLang="ja-JP"/>
              <a:t>3</a:t>
            </a:r>
            <a:r>
              <a:rPr lang="ja-JP" altLang="en-GB"/>
              <a:t>レベル目のアウトライン</a:t>
            </a:r>
          </a:p>
          <a:p>
            <a:pPr lvl="3"/>
            <a:r>
              <a:rPr lang="en-GB" altLang="ja-JP"/>
              <a:t>4</a:t>
            </a:r>
            <a:r>
              <a:rPr lang="ja-JP" altLang="en-GB"/>
              <a:t>レベル目のアウトライン</a:t>
            </a:r>
          </a:p>
          <a:p>
            <a:pPr lvl="4"/>
            <a:r>
              <a:rPr lang="en-GB" altLang="ja-JP"/>
              <a:t>5</a:t>
            </a:r>
            <a:r>
              <a:rPr lang="ja-JP" altLang="en-GB"/>
              <a:t>レベル目のアウトライン</a:t>
            </a:r>
          </a:p>
          <a:p>
            <a:pPr lvl="4"/>
            <a:r>
              <a:rPr lang="en-GB" altLang="ja-JP"/>
              <a:t>6</a:t>
            </a:r>
            <a:r>
              <a:rPr lang="ja-JP" altLang="en-GB"/>
              <a:t>レベル目のアウトライン</a:t>
            </a:r>
          </a:p>
          <a:p>
            <a:pPr lvl="4"/>
            <a:r>
              <a:rPr lang="en-GB" altLang="ja-JP"/>
              <a:t>7</a:t>
            </a:r>
            <a:r>
              <a:rPr lang="ja-JP" altLang="en-GB"/>
              <a:t>レベル目のアウトライン</a:t>
            </a:r>
          </a:p>
          <a:p>
            <a:pPr lvl="4"/>
            <a:r>
              <a:rPr lang="en-GB" altLang="ja-JP"/>
              <a:t>8</a:t>
            </a:r>
            <a:r>
              <a:rPr lang="ja-JP" altLang="en-GB"/>
              <a:t>レベル目のアウトライン</a:t>
            </a:r>
          </a:p>
          <a:p>
            <a:pPr lvl="4"/>
            <a:r>
              <a:rPr lang="en-GB" altLang="ja-JP"/>
              <a:t>9</a:t>
            </a:r>
            <a:r>
              <a:rPr lang="ja-JP" altLang="en-GB"/>
              <a:t>レベル目のアウトライン</a:t>
            </a:r>
          </a:p>
        </p:txBody>
      </p:sp>
      <p:sp>
        <p:nvSpPr>
          <p:cNvPr id="2052" name="Text Box 4">
            <a:extLst>
              <a:ext uri="{FF2B5EF4-FFF2-40B4-BE49-F238E27FC236}">
                <a16:creationId xmlns="" xmlns:a16="http://schemas.microsoft.com/office/drawing/2014/main" id="{F76B219B-B573-4A02-BF6A-BD0B7FD69484}"/>
              </a:ext>
            </a:extLst>
          </p:cNvPr>
          <p:cNvSpPr txBox="1">
            <a:spLocks noChangeArrowheads="1"/>
          </p:cNvSpPr>
          <p:nvPr/>
        </p:nvSpPr>
        <p:spPr bwMode="auto">
          <a:xfrm>
            <a:off x="3124200" y="6354763"/>
            <a:ext cx="2895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solidFill>
                <a:srgbClr val="FFFFFF"/>
              </a:solidFill>
            </a:endParaRPr>
          </a:p>
        </p:txBody>
      </p:sp>
      <p:sp>
        <p:nvSpPr>
          <p:cNvPr id="2053" name="Text Box 15">
            <a:extLst>
              <a:ext uri="{FF2B5EF4-FFF2-40B4-BE49-F238E27FC236}">
                <a16:creationId xmlns="" xmlns:a16="http://schemas.microsoft.com/office/drawing/2014/main" id="{BE60CA39-EE46-41A3-9DBF-4F37D4C88C97}"/>
              </a:ext>
            </a:extLst>
          </p:cNvPr>
          <p:cNvSpPr txBox="1">
            <a:spLocks noChangeArrowheads="1"/>
          </p:cNvSpPr>
          <p:nvPr userDrawn="1"/>
        </p:nvSpPr>
        <p:spPr bwMode="auto">
          <a:xfrm>
            <a:off x="7077075" y="6381750"/>
            <a:ext cx="10175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eaLnBrk="1" hangingPunct="1">
              <a:buClr>
                <a:srgbClr val="000000"/>
              </a:buClr>
              <a:buSzPct val="100000"/>
              <a:buFont typeface="Times New Roman" panose="02020603050405020304" pitchFamily="18" charset="0"/>
              <a:buNone/>
            </a:pPr>
            <a:fld id="{4D6B2152-DF0A-427A-97B4-E4AF9C0920EB}" type="slidenum">
              <a:rPr kumimoji="1" lang="ja-JP" altLang="en-US" sz="1200" b="1">
                <a:solidFill>
                  <a:srgbClr val="333333"/>
                </a:solidFill>
                <a:latin typeface="ＭＳ Ｐゴシック" panose="020B0600070205080204" pitchFamily="34" charset="-128"/>
              </a:rPr>
              <a:pPr algn="r" eaLnBrk="1" hangingPunct="1">
                <a:buClr>
                  <a:srgbClr val="000000"/>
                </a:buClr>
                <a:buSzPct val="100000"/>
                <a:buFont typeface="Times New Roman" panose="02020603050405020304" pitchFamily="18" charset="0"/>
                <a:buNone/>
              </a:pPr>
              <a:t>‹#›</a:t>
            </a:fld>
            <a:endParaRPr kumimoji="1" lang="en-US" altLang="ja-JP" sz="1200" b="1">
              <a:solidFill>
                <a:srgbClr val="333333"/>
              </a:solidFill>
              <a:latin typeface="ＭＳ Ｐゴシック" panose="020B0600070205080204" pitchFamily="34" charset="-128"/>
            </a:endParaRPr>
          </a:p>
        </p:txBody>
      </p:sp>
    </p:spTree>
  </p:cSld>
  <p:clrMap bg1="lt1" tx1="dk1" bg2="lt2" tx2="dk2" accent1="accent1" accent2="accent2" accent3="accent3" accent4="accent4" accent5="accent5" accent6="accent6" hlink="hlink" folHlink="folHlink"/>
  <p:sldLayoutIdLst>
    <p:sldLayoutId id="2147484062" r:id="rId1"/>
    <p:sldLayoutId id="2147484066" r:id="rId2"/>
    <p:sldLayoutId id="2147484067" r:id="rId3"/>
    <p:sldLayoutId id="2147484063" r:id="rId4"/>
  </p:sldLayoutIdLst>
  <p:hf hdr="0" ftr="0" dt="0"/>
  <p:txStyles>
    <p:titleStyle>
      <a:lvl1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mj-lt"/>
          <a:ea typeface="+mj-ea"/>
          <a:cs typeface="メイリオ" pitchFamily="50" charset="-128"/>
        </a:defRPr>
      </a:lvl1pPr>
      <a:lvl2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2pPr>
      <a:lvl3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3pPr>
      <a:lvl4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4pPr>
      <a:lvl5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anose="02020603050405020304" pitchFamily="18" charset="0"/>
        <a:defRPr kumimoji="1" sz="3200">
          <a:solidFill>
            <a:srgbClr val="000000"/>
          </a:solidFill>
          <a:latin typeface="+mn-lt"/>
          <a:ea typeface="+mn-ea"/>
          <a:cs typeface="ＭＳ Ｐゴシック" charset="0"/>
        </a:defRPr>
      </a:lvl1pPr>
      <a:lvl2pPr marL="742950" indent="-285750" algn="l" defTabSz="449263" rtl="0" eaLnBrk="0" fontAlgn="base" hangingPunct="0">
        <a:spcBef>
          <a:spcPts val="700"/>
        </a:spcBef>
        <a:spcAft>
          <a:spcPct val="0"/>
        </a:spcAft>
        <a:buClr>
          <a:srgbClr val="000000"/>
        </a:buClr>
        <a:buSzPct val="100000"/>
        <a:buFont typeface="Times New Roman" panose="02020603050405020304" pitchFamily="18" charset="0"/>
        <a:defRPr kumimoji="1" sz="2800">
          <a:solidFill>
            <a:srgbClr val="000000"/>
          </a:solidFill>
          <a:latin typeface="+mn-lt"/>
          <a:ea typeface="+mn-ea"/>
        </a:defRPr>
      </a:lvl2pPr>
      <a:lvl3pPr marL="1143000" indent="-228600" algn="l" defTabSz="449263" rtl="0" eaLnBrk="0" fontAlgn="base" hangingPunct="0">
        <a:spcBef>
          <a:spcPts val="600"/>
        </a:spcBef>
        <a:spcAft>
          <a:spcPct val="0"/>
        </a:spcAft>
        <a:buClr>
          <a:srgbClr val="000000"/>
        </a:buClr>
        <a:buSzPct val="100000"/>
        <a:buFont typeface="Times New Roman" panose="02020603050405020304" pitchFamily="18" charset="0"/>
        <a:defRPr kumimoji="1" sz="2400">
          <a:solidFill>
            <a:srgbClr val="000000"/>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mn-lt"/>
          <a:ea typeface="+mn-ea"/>
        </a:defRPr>
      </a:lvl4pPr>
      <a:lvl5pPr marL="2057400" indent="-228600" algn="l" defTabSz="449263" rtl="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mn-lt"/>
          <a:ea typeface="+mn-ea"/>
        </a:defRPr>
      </a:lvl5pPr>
      <a:lvl6pPr marL="25146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defRPr>
      </a:lvl6pPr>
      <a:lvl7pPr marL="29718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defRPr>
      </a:lvl7pPr>
      <a:lvl8pPr marL="34290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defRPr>
      </a:lvl8pPr>
      <a:lvl9pPr marL="3886200" indent="-228600" algn="l" defTabSz="449263" rtl="0" fontAlgn="base">
        <a:spcBef>
          <a:spcPts val="500"/>
        </a:spcBef>
        <a:spcAft>
          <a:spcPct val="0"/>
        </a:spcAft>
        <a:buClr>
          <a:srgbClr val="000000"/>
        </a:buClr>
        <a:buSzPct val="100000"/>
        <a:buFont typeface="Times New Roman" pitchFamily="16" charset="0"/>
        <a:defRPr sz="2000">
          <a:solidFill>
            <a:srgbClr val="000000"/>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5.emf"/><Relationship Id="rId7"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emf"/><Relationship Id="rId5" Type="http://schemas.openxmlformats.org/officeDocument/2006/relationships/image" Target="../media/image7.emf"/><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8" Type="http://schemas.openxmlformats.org/officeDocument/2006/relationships/image" Target="../media/image5.emf"/><Relationship Id="rId13" Type="http://schemas.openxmlformats.org/officeDocument/2006/relationships/image" Target="../media/image14.png"/><Relationship Id="rId3" Type="http://schemas.openxmlformats.org/officeDocument/2006/relationships/image" Target="../media/image6.emf"/><Relationship Id="rId7" Type="http://schemas.openxmlformats.org/officeDocument/2006/relationships/image" Target="../media/image7.emf"/><Relationship Id="rId12"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8.emf"/><Relationship Id="rId11" Type="http://schemas.openxmlformats.org/officeDocument/2006/relationships/image" Target="../media/image12.emf"/><Relationship Id="rId5" Type="http://schemas.openxmlformats.org/officeDocument/2006/relationships/image" Target="../media/image9.emf"/><Relationship Id="rId10" Type="http://schemas.openxmlformats.org/officeDocument/2006/relationships/image" Target="../media/image11.emf"/><Relationship Id="rId4" Type="http://schemas.openxmlformats.org/officeDocument/2006/relationships/image" Target="../media/image1.emf"/><Relationship Id="rId9" Type="http://schemas.openxmlformats.org/officeDocument/2006/relationships/image" Target="../media/image10.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emf"/></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1.emf"/><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18.emf"/><Relationship Id="rId7" Type="http://schemas.openxmlformats.org/officeDocument/2006/relationships/image" Target="../media/image6.emf"/><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5.emf"/><Relationship Id="rId5" Type="http://schemas.openxmlformats.org/officeDocument/2006/relationships/image" Target="../media/image20.wmf"/><Relationship Id="rId4" Type="http://schemas.openxmlformats.org/officeDocument/2006/relationships/image" Target="../media/image19.wmf"/><Relationship Id="rId9"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9.emf"/><Relationship Id="rId2" Type="http://schemas.openxmlformats.org/officeDocument/2006/relationships/image" Target="../media/image6.emf"/><Relationship Id="rId1" Type="http://schemas.openxmlformats.org/officeDocument/2006/relationships/slideLayout" Target="../slideLayouts/slideLayout3.xml"/><Relationship Id="rId6" Type="http://schemas.openxmlformats.org/officeDocument/2006/relationships/image" Target="../media/image8.emf"/><Relationship Id="rId5" Type="http://schemas.openxmlformats.org/officeDocument/2006/relationships/image" Target="../media/image1.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3.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1.emf"/></Relationships>
</file>

<file path=ppt/slides/_rels/slide4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a:extLst>
              <a:ext uri="{FF2B5EF4-FFF2-40B4-BE49-F238E27FC236}">
                <a16:creationId xmlns="" xmlns:a16="http://schemas.microsoft.com/office/drawing/2014/main" id="{3D2D0645-9626-48BF-83C3-1B93616FB807}"/>
              </a:ext>
            </a:extLst>
          </p:cNvPr>
          <p:cNvSpPr txBox="1">
            <a:spLocks/>
          </p:cNvSpPr>
          <p:nvPr/>
        </p:nvSpPr>
        <p:spPr bwMode="auto">
          <a:xfrm>
            <a:off x="0" y="836613"/>
            <a:ext cx="9144000" cy="1573212"/>
          </a:xfrm>
          <a:prstGeom prst="rect">
            <a:avLst/>
          </a:prstGeom>
          <a:gradFill flip="none" rotWithShape="1">
            <a:gsLst>
              <a:gs pos="0">
                <a:srgbClr val="007FD6"/>
              </a:gs>
              <a:gs pos="8000">
                <a:srgbClr val="0099FF">
                  <a:shade val="67500"/>
                  <a:satMod val="115000"/>
                </a:srgbClr>
              </a:gs>
              <a:gs pos="49000">
                <a:srgbClr val="0099FC"/>
              </a:gs>
            </a:gsLst>
            <a:lin ang="5400000" scaled="1"/>
            <a:tileRect/>
          </a:gradFill>
          <a:ln>
            <a:noFill/>
          </a:ln>
        </p:spPr>
        <p:txBody>
          <a:bodyPr lIns="90000" tIns="46800" rIns="90000" bIns="46800" anchor="ctr"/>
          <a:lstStyle>
            <a:lvl1pPr algn="ctr" defTabSz="449263" rtl="0" eaLnBrk="0" fontAlgn="base" hangingPunct="0">
              <a:lnSpc>
                <a:spcPct val="125000"/>
              </a:lnSpc>
              <a:spcBef>
                <a:spcPct val="0"/>
              </a:spcBef>
              <a:spcAft>
                <a:spcPct val="0"/>
              </a:spcAft>
              <a:buClr>
                <a:srgbClr val="000000"/>
              </a:buClr>
              <a:buSzPct val="100000"/>
              <a:buFont typeface="Times New Roman" pitchFamily="16" charset="0"/>
              <a:defRPr sz="4400" b="1">
                <a:solidFill>
                  <a:schemeClr val="bg1"/>
                </a:solidFill>
                <a:latin typeface="+mj-lt"/>
                <a:ea typeface="+mj-ea"/>
                <a:cs typeface="メイリオ" pitchFamily="50" charset="-128"/>
              </a:defRPr>
            </a:lvl1pPr>
            <a:lvl2pPr algn="ctr" defTabSz="449263" rtl="0" eaLnBrk="0" fontAlgn="base" hangingPunct="0">
              <a:lnSpc>
                <a:spcPct val="125000"/>
              </a:lnSpc>
              <a:spcBef>
                <a:spcPct val="0"/>
              </a:spcBef>
              <a:spcAft>
                <a:spcPct val="0"/>
              </a:spcAft>
              <a:buClr>
                <a:srgbClr val="000000"/>
              </a:buClr>
              <a:buSzPct val="100000"/>
              <a:buFont typeface="Times New Roman" pitchFamily="16" charset="0"/>
              <a:defRPr sz="4400" b="1">
                <a:solidFill>
                  <a:schemeClr val="bg1"/>
                </a:solidFill>
                <a:latin typeface="Arial Black" pitchFamily="34" charset="0"/>
                <a:ea typeface="メイリオ" pitchFamily="50" charset="-128"/>
                <a:cs typeface="メイリオ" pitchFamily="50" charset="-128"/>
              </a:defRPr>
            </a:lvl2pPr>
            <a:lvl3pPr algn="ctr" defTabSz="449263" rtl="0" eaLnBrk="0" fontAlgn="base" hangingPunct="0">
              <a:lnSpc>
                <a:spcPct val="125000"/>
              </a:lnSpc>
              <a:spcBef>
                <a:spcPct val="0"/>
              </a:spcBef>
              <a:spcAft>
                <a:spcPct val="0"/>
              </a:spcAft>
              <a:buClr>
                <a:srgbClr val="000000"/>
              </a:buClr>
              <a:buSzPct val="100000"/>
              <a:buFont typeface="Times New Roman" pitchFamily="16" charset="0"/>
              <a:defRPr sz="4400" b="1">
                <a:solidFill>
                  <a:schemeClr val="bg1"/>
                </a:solidFill>
                <a:latin typeface="Arial Black" pitchFamily="34" charset="0"/>
                <a:ea typeface="メイリオ" pitchFamily="50" charset="-128"/>
                <a:cs typeface="メイリオ" pitchFamily="50" charset="-128"/>
              </a:defRPr>
            </a:lvl3pPr>
            <a:lvl4pPr algn="ctr" defTabSz="449263" rtl="0" eaLnBrk="0" fontAlgn="base" hangingPunct="0">
              <a:lnSpc>
                <a:spcPct val="125000"/>
              </a:lnSpc>
              <a:spcBef>
                <a:spcPct val="0"/>
              </a:spcBef>
              <a:spcAft>
                <a:spcPct val="0"/>
              </a:spcAft>
              <a:buClr>
                <a:srgbClr val="000000"/>
              </a:buClr>
              <a:buSzPct val="100000"/>
              <a:buFont typeface="Times New Roman" pitchFamily="16" charset="0"/>
              <a:defRPr sz="4400" b="1">
                <a:solidFill>
                  <a:schemeClr val="bg1"/>
                </a:solidFill>
                <a:latin typeface="Arial Black" pitchFamily="34" charset="0"/>
                <a:ea typeface="メイリオ" pitchFamily="50" charset="-128"/>
                <a:cs typeface="メイリオ" pitchFamily="50" charset="-128"/>
              </a:defRPr>
            </a:lvl4pPr>
            <a:lvl5pPr algn="ctr" defTabSz="449263" rtl="0" eaLnBrk="0" fontAlgn="base" hangingPunct="0">
              <a:lnSpc>
                <a:spcPct val="125000"/>
              </a:lnSpc>
              <a:spcBef>
                <a:spcPct val="0"/>
              </a:spcBef>
              <a:spcAft>
                <a:spcPct val="0"/>
              </a:spcAft>
              <a:buClr>
                <a:srgbClr val="000000"/>
              </a:buClr>
              <a:buSzPct val="100000"/>
              <a:buFont typeface="Times New Roman" pitchFamily="16" charset="0"/>
              <a:defRPr sz="4400" b="1">
                <a:solidFill>
                  <a:schemeClr val="bg1"/>
                </a:solidFill>
                <a:latin typeface="Arial Black" pitchFamily="34" charset="0"/>
                <a:ea typeface="メイリオ" pitchFamily="50" charset="-128"/>
                <a:cs typeface="メイリオ" pitchFamily="50" charset="-128"/>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9pPr>
          </a:lstStyle>
          <a:p>
            <a:pPr>
              <a:defRPr/>
            </a:pPr>
            <a:endParaRPr kumimoji="1" lang="ja-JP" altLang="en-US" kern="0" dirty="0">
              <a:solidFill>
                <a:srgbClr val="FFFFFF"/>
              </a:solidFill>
            </a:endParaRPr>
          </a:p>
        </p:txBody>
      </p:sp>
      <p:pic>
        <p:nvPicPr>
          <p:cNvPr id="9219" name="図 2">
            <a:extLst>
              <a:ext uri="{FF2B5EF4-FFF2-40B4-BE49-F238E27FC236}">
                <a16:creationId xmlns="" xmlns:a16="http://schemas.microsoft.com/office/drawing/2014/main" id="{404357CD-B9B4-45D1-8A3B-22E55C100AA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0700" y="1173163"/>
            <a:ext cx="5564188"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0" name="グループ化 8">
            <a:extLst>
              <a:ext uri="{FF2B5EF4-FFF2-40B4-BE49-F238E27FC236}">
                <a16:creationId xmlns="" xmlns:a16="http://schemas.microsoft.com/office/drawing/2014/main" id="{37CD6063-5CA5-4084-91F6-6BDF0CD86063}"/>
              </a:ext>
            </a:extLst>
          </p:cNvPr>
          <p:cNvGrpSpPr>
            <a:grpSpLocks/>
          </p:cNvGrpSpPr>
          <p:nvPr/>
        </p:nvGrpSpPr>
        <p:grpSpPr bwMode="auto">
          <a:xfrm>
            <a:off x="1100138" y="2651125"/>
            <a:ext cx="7310437" cy="3055938"/>
            <a:chOff x="930223" y="2681478"/>
            <a:chExt cx="7310759" cy="3058574"/>
          </a:xfrm>
        </p:grpSpPr>
        <p:grpSp>
          <p:nvGrpSpPr>
            <p:cNvPr id="9224" name="グループ化 4">
              <a:extLst>
                <a:ext uri="{FF2B5EF4-FFF2-40B4-BE49-F238E27FC236}">
                  <a16:creationId xmlns="" xmlns:a16="http://schemas.microsoft.com/office/drawing/2014/main" id="{00CFCEA9-F080-4658-99B9-FF1D4589A3D7}"/>
                </a:ext>
              </a:extLst>
            </p:cNvPr>
            <p:cNvGrpSpPr>
              <a:grpSpLocks/>
            </p:cNvGrpSpPr>
            <p:nvPr/>
          </p:nvGrpSpPr>
          <p:grpSpPr bwMode="auto">
            <a:xfrm>
              <a:off x="930223" y="2864169"/>
              <a:ext cx="7310759" cy="2875883"/>
              <a:chOff x="1402859" y="3368225"/>
              <a:chExt cx="7310759" cy="2875883"/>
            </a:xfrm>
          </p:grpSpPr>
          <p:sp>
            <p:nvSpPr>
              <p:cNvPr id="19" name="正方形/長方形 5">
                <a:extLst>
                  <a:ext uri="{FF2B5EF4-FFF2-40B4-BE49-F238E27FC236}">
                    <a16:creationId xmlns="" xmlns:a16="http://schemas.microsoft.com/office/drawing/2014/main" id="{50A32DD4-9EE1-471A-9164-89351BBBE528}"/>
                  </a:ext>
                </a:extLst>
              </p:cNvPr>
              <p:cNvSpPr>
                <a:spLocks noChangeArrowheads="1"/>
              </p:cNvSpPr>
              <p:nvPr/>
            </p:nvSpPr>
            <p:spPr bwMode="auto">
              <a:xfrm>
                <a:off x="1490175" y="4550373"/>
                <a:ext cx="7223443" cy="1693735"/>
              </a:xfrm>
              <a:prstGeom prst="rect">
                <a:avLst/>
              </a:prstGeom>
              <a:noFill/>
              <a:ln>
                <a:noFill/>
              </a:ln>
            </p:spPr>
            <p:txBody>
              <a:bodyPr lIns="0" tIns="0" rIns="0" bIns="0">
                <a:spAutoFit/>
              </a:bodyPr>
              <a:lstStyle/>
              <a:p>
                <a:pPr defTabSz="914400" eaLnBrk="1" fontAlgn="auto" hangingPunct="1">
                  <a:spcBef>
                    <a:spcPts val="0"/>
                  </a:spcBef>
                  <a:spcAft>
                    <a:spcPts val="0"/>
                  </a:spcAft>
                  <a:defRPr/>
                </a:pPr>
                <a:r>
                  <a:rPr lang="ja-JP" altLang="en-US"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rPr>
                  <a:t>本コンテンツは、</a:t>
                </a:r>
                <a:r>
                  <a:rPr lang="ja-JP" altLang="en-US" sz="1400" b="1" u="sng"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rPr>
                  <a:t>医薬品の医師主導治験</a:t>
                </a:r>
                <a:r>
                  <a:rPr lang="ja-JP" altLang="en-US"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rPr>
                  <a:t>を主体に作成しています。</a:t>
                </a:r>
                <a:endParaRPr lang="en-US" altLang="ja-JP"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fontAlgn="auto" hangingPunct="1">
                  <a:spcBef>
                    <a:spcPts val="0"/>
                  </a:spcBef>
                  <a:spcAft>
                    <a:spcPts val="0"/>
                  </a:spcAft>
                  <a:defRPr/>
                </a:pPr>
                <a:r>
                  <a:rPr lang="ja-JP" altLang="en-US"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rPr>
                  <a:t>医療機器や再生医療等製品の医師主導治験を実施される場合は、製品に応じた</a:t>
                </a:r>
                <a:r>
                  <a:rPr lang="en-US" altLang="ja-JP"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rPr>
                  <a:t>GCP</a:t>
                </a:r>
                <a:r>
                  <a:rPr lang="ja-JP" altLang="en-US"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rPr>
                  <a:t>省令や通知等を確認してください。</a:t>
                </a:r>
                <a:endParaRPr lang="en-US" altLang="ja-JP"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fontAlgn="auto" hangingPunct="1">
                  <a:spcBef>
                    <a:spcPts val="0"/>
                  </a:spcBef>
                  <a:spcAft>
                    <a:spcPts val="0"/>
                  </a:spcAft>
                  <a:defRPr/>
                </a:pPr>
                <a:r>
                  <a:rPr lang="ja-JP" altLang="en-US"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rPr>
                  <a:t>また、本資料における「治験薬等」 「治験使用薬等」は、必要に応じて、「治験機器」「治験使用機器」「治験製品」「治験使用製品」に読み替えてください。</a:t>
                </a:r>
                <a:endParaRPr lang="en-US" altLang="ja-JP"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fontAlgn="auto" hangingPunct="1">
                  <a:spcBef>
                    <a:spcPts val="0"/>
                  </a:spcBef>
                  <a:spcAft>
                    <a:spcPts val="0"/>
                  </a:spcAft>
                  <a:defRPr/>
                </a:pPr>
                <a:r>
                  <a:rPr lang="ja-JP" altLang="en-US"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rPr>
                  <a:t>なお、人道的見地から実施される治験（拡大治験）は対象外としておりますので、</a:t>
                </a:r>
                <a:endParaRPr lang="en-US" altLang="ja-JP"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fontAlgn="auto" hangingPunct="1">
                  <a:spcBef>
                    <a:spcPts val="0"/>
                  </a:spcBef>
                  <a:spcAft>
                    <a:spcPts val="0"/>
                  </a:spcAft>
                  <a:defRPr/>
                </a:pPr>
                <a:r>
                  <a:rPr lang="ja-JP" altLang="en-US"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rPr>
                  <a:t>ご留意ください。</a:t>
                </a:r>
                <a:endParaRPr lang="en-US" altLang="ja-JP" sz="1400" b="1"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400" eaLnBrk="1" fontAlgn="auto" hangingPunct="1">
                  <a:spcBef>
                    <a:spcPts val="0"/>
                  </a:spcBef>
                  <a:spcAft>
                    <a:spcPts val="0"/>
                  </a:spcAft>
                  <a:defRPr/>
                </a:pPr>
                <a:endParaRPr lang="ja-JP" altLang="en-US" sz="1200" b="1" u="sng" kern="0" dirty="0">
                  <a:solidFill>
                    <a:srgbClr val="0099FF"/>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Text Box 1">
                <a:extLst>
                  <a:ext uri="{FF2B5EF4-FFF2-40B4-BE49-F238E27FC236}">
                    <a16:creationId xmlns="" xmlns:a16="http://schemas.microsoft.com/office/drawing/2014/main" id="{1C2E4D1E-C988-4571-936C-FB0D4500F68F}"/>
                  </a:ext>
                </a:extLst>
              </p:cNvPr>
              <p:cNvSpPr txBox="1">
                <a:spLocks noChangeArrowheads="1"/>
              </p:cNvSpPr>
              <p:nvPr/>
            </p:nvSpPr>
            <p:spPr bwMode="auto">
              <a:xfrm>
                <a:off x="1402859" y="3368254"/>
                <a:ext cx="6401082" cy="1032765"/>
              </a:xfrm>
              <a:prstGeom prst="rect">
                <a:avLst/>
              </a:prstGeom>
              <a:noFill/>
              <a:ln>
                <a:noFill/>
              </a:ln>
            </p:spPr>
            <p:txBody>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2"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2"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2"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2"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2"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2"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2"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2"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2" charset="0"/>
                    <a:ea typeface="ＭＳ Ｐゴシック" charset="-128"/>
                  </a:defRPr>
                </a:lvl9pPr>
              </a:lstStyle>
              <a:p>
                <a:pPr defTabSz="914400" eaLnBrk="1" fontAlgn="auto" hangingPunct="1">
                  <a:spcBef>
                    <a:spcPts val="800"/>
                  </a:spcBef>
                  <a:spcAft>
                    <a:spcPts val="0"/>
                  </a:spcAft>
                  <a:defRPr/>
                </a:pPr>
                <a:r>
                  <a:rPr lang="ja-JP" altLang="en-US" sz="3200" b="1" kern="0" dirty="0">
                    <a:solidFill>
                      <a:srgbClr val="0099FF"/>
                    </a:solidFill>
                    <a:latin typeface="メイリオ" pitchFamily="50" charset="-128"/>
                    <a:ea typeface="メイリオ" pitchFamily="50" charset="-128"/>
                    <a:cs typeface="メイリオ" pitchFamily="50" charset="-128"/>
                  </a:rPr>
                  <a:t>はじめて医師主導治験に関わる</a:t>
                </a:r>
                <a:r>
                  <a:rPr lang="en-US" sz="3200" b="1" kern="0" dirty="0">
                    <a:solidFill>
                      <a:srgbClr val="0099FF"/>
                    </a:solidFill>
                    <a:latin typeface="メイリオ" pitchFamily="50" charset="-128"/>
                    <a:ea typeface="メイリオ" pitchFamily="50" charset="-128"/>
                    <a:cs typeface="メイリオ" pitchFamily="50" charset="-128"/>
                  </a:rPr>
                  <a:t/>
                </a:r>
                <a:br>
                  <a:rPr lang="en-US" sz="3200" b="1" kern="0" dirty="0">
                    <a:solidFill>
                      <a:srgbClr val="0099FF"/>
                    </a:solidFill>
                    <a:latin typeface="メイリオ" pitchFamily="50" charset="-128"/>
                    <a:ea typeface="メイリオ" pitchFamily="50" charset="-128"/>
                    <a:cs typeface="メイリオ" pitchFamily="50" charset="-128"/>
                  </a:rPr>
                </a:br>
                <a:r>
                  <a:rPr lang="ja-JP" altLang="en-US" sz="3200" b="1" kern="0" dirty="0">
                    <a:solidFill>
                      <a:srgbClr val="0099FF"/>
                    </a:solidFill>
                    <a:latin typeface="メイリオ" pitchFamily="50" charset="-128"/>
                    <a:ea typeface="メイリオ" pitchFamily="50" charset="-128"/>
                    <a:cs typeface="メイリオ" pitchFamily="50" charset="-128"/>
                  </a:rPr>
                  <a:t>すべてのスタッフの方へ</a:t>
                </a:r>
              </a:p>
            </p:txBody>
          </p:sp>
        </p:grpSp>
        <p:pic>
          <p:nvPicPr>
            <p:cNvPr id="9225" name="図 1">
              <a:extLst>
                <a:ext uri="{FF2B5EF4-FFF2-40B4-BE49-F238E27FC236}">
                  <a16:creationId xmlns="" xmlns:a16="http://schemas.microsoft.com/office/drawing/2014/main" id="{29DC9E18-B7CA-4A94-A9DC-318BEA5737E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41498" y="2681478"/>
              <a:ext cx="1499482" cy="1182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 name="正方形/長方形 6">
            <a:extLst>
              <a:ext uri="{FF2B5EF4-FFF2-40B4-BE49-F238E27FC236}">
                <a16:creationId xmlns="" xmlns:a16="http://schemas.microsoft.com/office/drawing/2014/main" id="{23ABD060-149B-42F6-9E0D-8BF7FF6D0B4C}"/>
              </a:ext>
            </a:extLst>
          </p:cNvPr>
          <p:cNvSpPr>
            <a:spLocks noChangeArrowheads="1"/>
          </p:cNvSpPr>
          <p:nvPr/>
        </p:nvSpPr>
        <p:spPr bwMode="auto">
          <a:xfrm>
            <a:off x="412106" y="5919663"/>
            <a:ext cx="8319788" cy="461665"/>
          </a:xfrm>
          <a:prstGeom prst="rect">
            <a:avLst/>
          </a:prstGeom>
          <a:noFill/>
          <a:ln>
            <a:noFill/>
          </a:ln>
        </p:spPr>
        <p:txBody>
          <a:bodyPr wrap="square">
            <a:spAutoFit/>
          </a:bodyPr>
          <a:lstStyle/>
          <a:p>
            <a:pPr defTabSz="914400" eaLnBrk="1" fontAlgn="auto" hangingPunct="1">
              <a:spcBef>
                <a:spcPts val="0"/>
              </a:spcBef>
              <a:spcAft>
                <a:spcPts val="0"/>
              </a:spcAft>
              <a:defRPr/>
            </a:pPr>
            <a:r>
              <a:rPr lang="ja-JP" altLang="en-US"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作成：平成</a:t>
            </a:r>
            <a:r>
              <a:rPr lang="en-US" altLang="ja-JP"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23</a:t>
            </a:r>
            <a:r>
              <a:rPr lang="ja-JP" altLang="en-US"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年度　医師主導治験における治験調整事務局の標準化・効率化に関する研究「笠井班」（</a:t>
            </a:r>
            <a:r>
              <a:rPr lang="en-US" altLang="ja-JP" sz="1200" kern="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201</a:t>
            </a:r>
            <a:r>
              <a:rPr lang="ja-JP" altLang="en-US" sz="1200" kern="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月）</a:t>
            </a:r>
          </a:p>
          <a:p>
            <a:pPr defTabSz="914400" eaLnBrk="1" fontAlgn="auto" hangingPunct="1">
              <a:spcBef>
                <a:spcPts val="0"/>
              </a:spcBef>
              <a:spcAft>
                <a:spcPts val="0"/>
              </a:spcAft>
              <a:defRPr/>
            </a:pPr>
            <a:r>
              <a:rPr lang="ja-JP" altLang="en-US" sz="1200" kern="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最終更新</a:t>
            </a:r>
            <a:r>
              <a:rPr lang="ja-JP" altLang="en-US"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：日本医師会　</a:t>
            </a:r>
            <a:r>
              <a:rPr lang="en-US" altLang="ja-JP" sz="1200" kern="0"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StM</a:t>
            </a:r>
            <a:r>
              <a:rPr lang="ja-JP" altLang="en-US"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ツール</a:t>
            </a:r>
            <a:r>
              <a:rPr lang="en-US" altLang="ja-JP"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WG 2021</a:t>
            </a:r>
            <a:r>
              <a:rPr lang="ja-JP" altLang="en-US"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1200" kern="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200" kern="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1200" kern="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2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正方形/長方形 6">
            <a:extLst>
              <a:ext uri="{FF2B5EF4-FFF2-40B4-BE49-F238E27FC236}">
                <a16:creationId xmlns="" xmlns:a16="http://schemas.microsoft.com/office/drawing/2014/main" id="{B40D1070-B382-4FA5-8EBD-8E9B367F2E4B}"/>
              </a:ext>
            </a:extLst>
          </p:cNvPr>
          <p:cNvSpPr>
            <a:spLocks noChangeArrowheads="1"/>
          </p:cNvSpPr>
          <p:nvPr/>
        </p:nvSpPr>
        <p:spPr bwMode="auto">
          <a:xfrm>
            <a:off x="5940425" y="115888"/>
            <a:ext cx="3124200" cy="307975"/>
          </a:xfrm>
          <a:prstGeom prst="rect">
            <a:avLst/>
          </a:prstGeom>
          <a:noFill/>
          <a:ln>
            <a:noFill/>
          </a:ln>
        </p:spPr>
        <p:txBody>
          <a:bodyPr>
            <a:spAutoFit/>
          </a:bodyPr>
          <a:lstStyle/>
          <a:p>
            <a:pPr algn="r" defTabSz="914400" eaLnBrk="1" fontAlgn="auto" hangingPunct="1">
              <a:spcBef>
                <a:spcPts val="0"/>
              </a:spcBef>
              <a:spcAft>
                <a:spcPts val="0"/>
              </a:spcAft>
              <a:defRPr/>
            </a:pPr>
            <a:r>
              <a:rPr lang="ja-JP" altLang="en-US" sz="14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最終更新日 ： </a:t>
            </a:r>
            <a:r>
              <a:rPr lang="en-US" altLang="ja-JP" sz="14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14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年 </a:t>
            </a:r>
            <a:r>
              <a:rPr lang="en-US" altLang="ja-JP" sz="1400" kern="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1400" kern="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400" kern="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4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日</a:t>
            </a:r>
            <a:endParaRPr lang="en-US" altLang="ja-JP" sz="1400"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角丸四角形 20">
            <a:extLst>
              <a:ext uri="{FF2B5EF4-FFF2-40B4-BE49-F238E27FC236}">
                <a16:creationId xmlns="" xmlns:a16="http://schemas.microsoft.com/office/drawing/2014/main" id="{2410CE53-4028-4047-91A1-8262A3F07FBA}"/>
              </a:ext>
            </a:extLst>
          </p:cNvPr>
          <p:cNvSpPr>
            <a:spLocks noChangeArrowheads="1"/>
          </p:cNvSpPr>
          <p:nvPr/>
        </p:nvSpPr>
        <p:spPr bwMode="auto">
          <a:xfrm>
            <a:off x="4578350" y="1557338"/>
            <a:ext cx="4097338" cy="4608512"/>
          </a:xfrm>
          <a:prstGeom prst="roundRect">
            <a:avLst>
              <a:gd name="adj" fmla="val 7292"/>
            </a:avLst>
          </a:prstGeom>
          <a:solidFill>
            <a:srgbClr val="AAD1F4"/>
          </a:solidFill>
          <a:ln>
            <a:noFill/>
          </a:ln>
          <a:extLst>
            <a:ext uri="{91240B29-F687-4F45-9708-019B960494DF}">
              <a14:hiddenLine xmlns:a14="http://schemas.microsoft.com/office/drawing/2010/main" w="255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25603" name="角丸四角形 1">
            <a:extLst>
              <a:ext uri="{FF2B5EF4-FFF2-40B4-BE49-F238E27FC236}">
                <a16:creationId xmlns="" xmlns:a16="http://schemas.microsoft.com/office/drawing/2014/main" id="{0240249C-F3F3-4A36-8B4C-15DF4628E1B2}"/>
              </a:ext>
            </a:extLst>
          </p:cNvPr>
          <p:cNvSpPr>
            <a:spLocks noChangeArrowheads="1"/>
          </p:cNvSpPr>
          <p:nvPr/>
        </p:nvSpPr>
        <p:spPr bwMode="auto">
          <a:xfrm>
            <a:off x="468313" y="1557338"/>
            <a:ext cx="3743325" cy="4608512"/>
          </a:xfrm>
          <a:prstGeom prst="roundRect">
            <a:avLst>
              <a:gd name="adj" fmla="val 7292"/>
            </a:avLst>
          </a:prstGeom>
          <a:solidFill>
            <a:srgbClr val="F7A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ja-JP" altLang="en-US"/>
          </a:p>
        </p:txBody>
      </p:sp>
      <p:sp>
        <p:nvSpPr>
          <p:cNvPr id="25604" name="タイトル 1">
            <a:extLst>
              <a:ext uri="{FF2B5EF4-FFF2-40B4-BE49-F238E27FC236}">
                <a16:creationId xmlns="" xmlns:a16="http://schemas.microsoft.com/office/drawing/2014/main" id="{E6E4B95F-60C1-4136-8A8E-39637241FF98}"/>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nchor="b"/>
          <a:lstStyle/>
          <a:p>
            <a:pPr>
              <a:lnSpc>
                <a:spcPct val="100000"/>
              </a:lnSpc>
            </a:pPr>
            <a:r>
              <a:rPr kumimoji="1" lang="ja-JP" altLang="en-US" sz="4000">
                <a:latin typeface="メイリオ" panose="020B0604030504040204" pitchFamily="34" charset="-128"/>
                <a:ea typeface="メイリオ" panose="020B0604030504040204" pitchFamily="34" charset="-128"/>
              </a:rPr>
              <a:t>治験責任医師の役割</a:t>
            </a:r>
            <a:r>
              <a:rPr kumimoji="1" lang="ja-JP" altLang="en-US">
                <a:latin typeface="メイリオ" panose="020B0604030504040204" pitchFamily="34" charset="-128"/>
                <a:ea typeface="メイリオ" panose="020B0604030504040204" pitchFamily="34" charset="-128"/>
              </a:rPr>
              <a:t/>
            </a:r>
            <a:br>
              <a:rPr kumimoji="1" lang="ja-JP" altLang="en-US">
                <a:latin typeface="メイリオ" panose="020B0604030504040204" pitchFamily="34" charset="-128"/>
                <a:ea typeface="メイリオ" panose="020B0604030504040204" pitchFamily="34" charset="-128"/>
              </a:rPr>
            </a:br>
            <a:r>
              <a:rPr kumimoji="1" lang="ja-JP" altLang="en-US" sz="2000">
                <a:latin typeface="メイリオ" panose="020B0604030504040204" pitchFamily="34" charset="-128"/>
                <a:ea typeface="メイリオ" panose="020B0604030504040204" pitchFamily="34" charset="-128"/>
              </a:rPr>
              <a:t>～企業治験～</a:t>
            </a:r>
            <a:endParaRPr kumimoji="1" lang="ja-JP" altLang="en-US">
              <a:latin typeface="メイリオ" panose="020B0604030504040204" pitchFamily="34" charset="-128"/>
              <a:ea typeface="メイリオ" panose="020B0604030504040204" pitchFamily="34" charset="-128"/>
            </a:endParaRPr>
          </a:p>
        </p:txBody>
      </p:sp>
      <p:sp>
        <p:nvSpPr>
          <p:cNvPr id="11276" name="Text Box 12">
            <a:extLst>
              <a:ext uri="{FF2B5EF4-FFF2-40B4-BE49-F238E27FC236}">
                <a16:creationId xmlns="" xmlns:a16="http://schemas.microsoft.com/office/drawing/2014/main" id="{2B62AB50-0C29-446E-B51E-9955993F80D5}"/>
              </a:ext>
            </a:extLst>
          </p:cNvPr>
          <p:cNvSpPr txBox="1">
            <a:spLocks noChangeArrowheads="1"/>
          </p:cNvSpPr>
          <p:nvPr/>
        </p:nvSpPr>
        <p:spPr bwMode="auto">
          <a:xfrm>
            <a:off x="4933950" y="2009775"/>
            <a:ext cx="1335088" cy="511175"/>
          </a:xfrm>
          <a:prstGeom prst="rect">
            <a:avLst/>
          </a:prstGeom>
          <a:solidFill>
            <a:srgbClr val="AAD1F4"/>
          </a:solidFill>
          <a:ln w="19050">
            <a:solidFill>
              <a:schemeClr val="bg1"/>
            </a:solidFill>
            <a:round/>
            <a:headEnd/>
            <a:tailEnd/>
          </a:ln>
        </p:spPr>
        <p:txBody>
          <a:bodyPr wrap="none"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lnSpc>
                <a:spcPct val="150000"/>
              </a:lnSpc>
              <a:buSzPct val="100000"/>
              <a:defRPr/>
            </a:pPr>
            <a:r>
              <a:rPr lang="ja-JP" b="1" dirty="0">
                <a:solidFill>
                  <a:srgbClr val="FFFFFF"/>
                </a:solidFill>
                <a:latin typeface="+mj-ea"/>
                <a:ea typeface="+mj-ea"/>
              </a:rPr>
              <a:t>治験の実施</a:t>
            </a:r>
          </a:p>
        </p:txBody>
      </p:sp>
      <p:sp>
        <p:nvSpPr>
          <p:cNvPr id="11279" name="Text Box 15">
            <a:extLst>
              <a:ext uri="{FF2B5EF4-FFF2-40B4-BE49-F238E27FC236}">
                <a16:creationId xmlns="" xmlns:a16="http://schemas.microsoft.com/office/drawing/2014/main" id="{0014F035-5CDF-43A8-8A1C-1F381911BD8B}"/>
              </a:ext>
            </a:extLst>
          </p:cNvPr>
          <p:cNvSpPr txBox="1">
            <a:spLocks noChangeArrowheads="1"/>
          </p:cNvSpPr>
          <p:nvPr/>
        </p:nvSpPr>
        <p:spPr bwMode="auto">
          <a:xfrm>
            <a:off x="996950" y="2016125"/>
            <a:ext cx="2720975" cy="1077913"/>
          </a:xfrm>
          <a:prstGeom prst="rect">
            <a:avLst/>
          </a:prstGeom>
          <a:noFill/>
          <a:ln w="19050">
            <a:solidFill>
              <a:schemeClr val="bg1"/>
            </a:solidFill>
            <a:round/>
            <a:headEnd/>
            <a:tailEnd/>
          </a:ln>
        </p:spPr>
        <p:txBody>
          <a:bodyPr wrap="none"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20000"/>
              </a:lnSpc>
              <a:buSzPct val="100000"/>
              <a:defRPr/>
            </a:pPr>
            <a:r>
              <a:rPr lang="ja-JP" b="1" dirty="0">
                <a:solidFill>
                  <a:srgbClr val="FFFFFF"/>
                </a:solidFill>
                <a:latin typeface="+mj-ea"/>
                <a:ea typeface="+mj-ea"/>
              </a:rPr>
              <a:t>治験の準備、管理</a:t>
            </a:r>
          </a:p>
          <a:p>
            <a:pPr algn="ctr" eaLnBrk="1" hangingPunct="1">
              <a:lnSpc>
                <a:spcPct val="120000"/>
              </a:lnSpc>
              <a:buSzPct val="100000"/>
              <a:defRPr/>
            </a:pPr>
            <a:r>
              <a:rPr lang="ja-JP" b="1" dirty="0">
                <a:solidFill>
                  <a:srgbClr val="000000"/>
                </a:solidFill>
                <a:latin typeface="+mj-ea"/>
                <a:ea typeface="+mj-ea"/>
              </a:rPr>
              <a:t>治験のデータをまとめ、</a:t>
            </a:r>
          </a:p>
          <a:p>
            <a:pPr algn="ctr" eaLnBrk="1" hangingPunct="1">
              <a:lnSpc>
                <a:spcPct val="120000"/>
              </a:lnSpc>
              <a:buSzPct val="100000"/>
              <a:defRPr/>
            </a:pPr>
            <a:r>
              <a:rPr lang="ja-JP" b="1" dirty="0">
                <a:solidFill>
                  <a:srgbClr val="000000"/>
                </a:solidFill>
                <a:latin typeface="+mj-ea"/>
                <a:ea typeface="+mj-ea"/>
              </a:rPr>
              <a:t>当局へ承認申請</a:t>
            </a:r>
          </a:p>
        </p:txBody>
      </p:sp>
      <p:pic>
        <p:nvPicPr>
          <p:cNvPr id="25607" name="図 3">
            <a:extLst>
              <a:ext uri="{FF2B5EF4-FFF2-40B4-BE49-F238E27FC236}">
                <a16:creationId xmlns="" xmlns:a16="http://schemas.microsoft.com/office/drawing/2014/main" id="{90097241-CB32-4464-8A81-3BA432F458A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3563" y="3141663"/>
            <a:ext cx="1158875"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5" name="Text Box 11">
            <a:extLst>
              <a:ext uri="{FF2B5EF4-FFF2-40B4-BE49-F238E27FC236}">
                <a16:creationId xmlns="" xmlns:a16="http://schemas.microsoft.com/office/drawing/2014/main" id="{0AD9D310-BA5B-45EC-A8D8-CEBF3C2AFDC9}"/>
              </a:ext>
            </a:extLst>
          </p:cNvPr>
          <p:cNvSpPr txBox="1">
            <a:spLocks noChangeArrowheads="1"/>
          </p:cNvSpPr>
          <p:nvPr/>
        </p:nvSpPr>
        <p:spPr bwMode="auto">
          <a:xfrm>
            <a:off x="5843588" y="1303338"/>
            <a:ext cx="1566862" cy="509587"/>
          </a:xfrm>
          <a:prstGeom prst="rect">
            <a:avLst/>
          </a:prstGeom>
          <a:solidFill>
            <a:srgbClr val="00B0F0"/>
          </a:solidFill>
          <a:ln w="19050">
            <a:solidFill>
              <a:schemeClr val="bg1"/>
            </a:solidFill>
            <a:round/>
            <a:headEnd/>
            <a:tailEnd/>
          </a:ln>
        </p:spPr>
        <p:txBody>
          <a:bodyPr wrap="none"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lnSpc>
                <a:spcPct val="150000"/>
              </a:lnSpc>
              <a:buSzPct val="100000"/>
              <a:buFont typeface="Times New Roman" panose="02020603050405020304" pitchFamily="18" charset="0"/>
              <a:buNone/>
              <a:defRPr/>
            </a:pPr>
            <a:r>
              <a:rPr lang="ja-JP" b="1" dirty="0">
                <a:solidFill>
                  <a:srgbClr val="FFFFFF"/>
                </a:solidFill>
                <a:latin typeface="+mj-ea"/>
                <a:ea typeface="+mj-ea"/>
              </a:rPr>
              <a:t>実施医療機関</a:t>
            </a:r>
          </a:p>
        </p:txBody>
      </p:sp>
      <p:pic>
        <p:nvPicPr>
          <p:cNvPr id="25609" name="図 4">
            <a:extLst>
              <a:ext uri="{FF2B5EF4-FFF2-40B4-BE49-F238E27FC236}">
                <a16:creationId xmlns="" xmlns:a16="http://schemas.microsoft.com/office/drawing/2014/main" id="{3322C349-E6F8-4213-891B-133CFBA38C2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67475" y="1897063"/>
            <a:ext cx="2000250"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0" name="図 6">
            <a:extLst>
              <a:ext uri="{FF2B5EF4-FFF2-40B4-BE49-F238E27FC236}">
                <a16:creationId xmlns="" xmlns:a16="http://schemas.microsoft.com/office/drawing/2014/main" id="{0F6B3BED-ADAE-477F-A183-BC4054397B47}"/>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98613" y="4027488"/>
            <a:ext cx="1096962"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10">
            <a:extLst>
              <a:ext uri="{FF2B5EF4-FFF2-40B4-BE49-F238E27FC236}">
                <a16:creationId xmlns="" xmlns:a16="http://schemas.microsoft.com/office/drawing/2014/main" id="{56807B84-3F47-443B-9EAF-5B7A7E2F1137}"/>
              </a:ext>
            </a:extLst>
          </p:cNvPr>
          <p:cNvSpPr txBox="1"/>
          <p:nvPr/>
        </p:nvSpPr>
        <p:spPr>
          <a:xfrm>
            <a:off x="1693863" y="1311275"/>
            <a:ext cx="1397000" cy="487363"/>
          </a:xfrm>
          <a:prstGeom prst="rect">
            <a:avLst/>
          </a:prstGeom>
          <a:solidFill>
            <a:srgbClr val="E34581"/>
          </a:solidFill>
        </p:spPr>
        <p:txBody>
          <a:bodyPr wrap="none" lIns="216000" tIns="36000" rIns="252000" bIns="36000" anchor="ctr">
            <a:spAutoFit/>
          </a:bodyPr>
          <a:lstStyle/>
          <a:p>
            <a:pPr algn="ctr" eaLnBrk="1" hangingPunct="1">
              <a:lnSpc>
                <a:spcPct val="150000"/>
              </a:lnSpc>
              <a:buClr>
                <a:srgbClr val="000000"/>
              </a:buClr>
              <a:buSzPct val="100000"/>
              <a:buFont typeface="Times New Roman" panose="02020603050405020304" pitchFamily="18" charset="0"/>
              <a:buNone/>
              <a:defRPr/>
            </a:pPr>
            <a:r>
              <a:rPr kumimoji="1" lang="ja-JP" altLang="en-US" b="1" dirty="0">
                <a:latin typeface="+mj-ea"/>
                <a:ea typeface="+mj-ea"/>
              </a:rPr>
              <a:t>開発企業</a:t>
            </a:r>
          </a:p>
        </p:txBody>
      </p:sp>
      <p:sp>
        <p:nvSpPr>
          <p:cNvPr id="11283" name="Text Box 19">
            <a:extLst>
              <a:ext uri="{FF2B5EF4-FFF2-40B4-BE49-F238E27FC236}">
                <a16:creationId xmlns="" xmlns:a16="http://schemas.microsoft.com/office/drawing/2014/main" id="{05ABF1A1-4313-4FF1-A7EE-CB264C8A3CF8}"/>
              </a:ext>
            </a:extLst>
          </p:cNvPr>
          <p:cNvSpPr txBox="1">
            <a:spLocks noChangeArrowheads="1"/>
          </p:cNvSpPr>
          <p:nvPr/>
        </p:nvSpPr>
        <p:spPr bwMode="auto">
          <a:xfrm>
            <a:off x="1920875" y="3244850"/>
            <a:ext cx="1874838" cy="833438"/>
          </a:xfrm>
          <a:prstGeom prst="rect">
            <a:avLst/>
          </a:prstGeom>
          <a:noFill/>
          <a:ln>
            <a:noFill/>
          </a:ln>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buSzPct val="100000"/>
              <a:defRPr/>
            </a:pPr>
            <a:r>
              <a:rPr lang="ja-JP" altLang="en-US" sz="1200" b="1" dirty="0">
                <a:solidFill>
                  <a:srgbClr val="000000"/>
                </a:solidFill>
                <a:latin typeface="+mj-ea"/>
                <a:ea typeface="+mj-ea"/>
              </a:rPr>
              <a:t>モニタリング</a:t>
            </a:r>
            <a:endParaRPr lang="en-US" altLang="ja-JP" sz="1200" b="1" dirty="0">
              <a:solidFill>
                <a:srgbClr val="000000"/>
              </a:solidFill>
              <a:latin typeface="+mj-ea"/>
              <a:ea typeface="+mj-ea"/>
            </a:endParaRPr>
          </a:p>
          <a:p>
            <a:pPr eaLnBrk="1" hangingPunct="1">
              <a:buSzPct val="100000"/>
              <a:defRPr/>
            </a:pPr>
            <a:r>
              <a:rPr lang="ja-JP" sz="1200" b="1" dirty="0">
                <a:solidFill>
                  <a:srgbClr val="000000"/>
                </a:solidFill>
                <a:latin typeface="+mj-ea"/>
                <a:ea typeface="+mj-ea"/>
              </a:rPr>
              <a:t>データマネジメント</a:t>
            </a:r>
          </a:p>
          <a:p>
            <a:pPr eaLnBrk="1" hangingPunct="1">
              <a:buSzPct val="100000"/>
              <a:defRPr/>
            </a:pPr>
            <a:r>
              <a:rPr lang="ja-JP" sz="1200" b="1" dirty="0">
                <a:solidFill>
                  <a:srgbClr val="000000"/>
                </a:solidFill>
                <a:latin typeface="+mj-ea"/>
                <a:ea typeface="+mj-ea"/>
              </a:rPr>
              <a:t>統計解析</a:t>
            </a:r>
          </a:p>
          <a:p>
            <a:pPr eaLnBrk="1" hangingPunct="1">
              <a:buSzPct val="100000"/>
              <a:defRPr/>
            </a:pPr>
            <a:r>
              <a:rPr lang="ja-JP" sz="1200" b="1" dirty="0">
                <a:solidFill>
                  <a:srgbClr val="000000"/>
                </a:solidFill>
                <a:latin typeface="+mj-ea"/>
                <a:ea typeface="+mj-ea"/>
              </a:rPr>
              <a:t>メディカルライティング</a:t>
            </a:r>
          </a:p>
        </p:txBody>
      </p:sp>
      <p:grpSp>
        <p:nvGrpSpPr>
          <p:cNvPr id="25613" name="グループ化 12">
            <a:extLst>
              <a:ext uri="{FF2B5EF4-FFF2-40B4-BE49-F238E27FC236}">
                <a16:creationId xmlns="" xmlns:a16="http://schemas.microsoft.com/office/drawing/2014/main" id="{C90D269E-0D8A-4BDC-9D23-53B347389524}"/>
              </a:ext>
            </a:extLst>
          </p:cNvPr>
          <p:cNvGrpSpPr>
            <a:grpSpLocks/>
          </p:cNvGrpSpPr>
          <p:nvPr/>
        </p:nvGrpSpPr>
        <p:grpSpPr bwMode="auto">
          <a:xfrm>
            <a:off x="3951288" y="2901950"/>
            <a:ext cx="2117725" cy="817563"/>
            <a:chOff x="3950931" y="3312280"/>
            <a:chExt cx="2118755" cy="816451"/>
          </a:xfrm>
        </p:grpSpPr>
        <p:sp>
          <p:nvSpPr>
            <p:cNvPr id="25624" name="右矢印 7">
              <a:extLst>
                <a:ext uri="{FF2B5EF4-FFF2-40B4-BE49-F238E27FC236}">
                  <a16:creationId xmlns="" xmlns:a16="http://schemas.microsoft.com/office/drawing/2014/main" id="{94FC30B4-240C-4D11-B855-D9F361B48CBC}"/>
                </a:ext>
              </a:extLst>
            </p:cNvPr>
            <p:cNvSpPr>
              <a:spLocks noChangeArrowheads="1"/>
            </p:cNvSpPr>
            <p:nvPr/>
          </p:nvSpPr>
          <p:spPr bwMode="auto">
            <a:xfrm>
              <a:off x="4211960" y="3312280"/>
              <a:ext cx="1857726" cy="816451"/>
            </a:xfrm>
            <a:prstGeom prst="rightArrow">
              <a:avLst>
                <a:gd name="adj1" fmla="val 70056"/>
                <a:gd name="adj2" fmla="val 131002"/>
              </a:avLst>
            </a:prstGeom>
            <a:solidFill>
              <a:srgbClr val="F7A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ja-JP" altLang="en-US"/>
            </a:p>
          </p:txBody>
        </p:sp>
        <p:sp>
          <p:nvSpPr>
            <p:cNvPr id="12" name="正方形/長方形 11">
              <a:extLst>
                <a:ext uri="{FF2B5EF4-FFF2-40B4-BE49-F238E27FC236}">
                  <a16:creationId xmlns="" xmlns:a16="http://schemas.microsoft.com/office/drawing/2014/main" id="{9AE6FD6F-90D0-41BC-84F4-F6838D13EFFF}"/>
                </a:ext>
              </a:extLst>
            </p:cNvPr>
            <p:cNvSpPr/>
            <p:nvPr/>
          </p:nvSpPr>
          <p:spPr>
            <a:xfrm>
              <a:off x="3950931" y="3464473"/>
              <a:ext cx="1858278" cy="523162"/>
            </a:xfrm>
            <a:prstGeom prst="rect">
              <a:avLst/>
            </a:prstGeom>
          </p:spPr>
          <p:txBody>
            <a:bodyPr>
              <a:spAutoFit/>
            </a:bodyPr>
            <a:lstStyle/>
            <a:p>
              <a:pPr algn="ctr" eaLnBrk="1" hangingPunct="1">
                <a:buSzPct val="100000"/>
                <a:defRPr/>
              </a:pPr>
              <a:r>
                <a:rPr lang="ja-JP" altLang="ja-JP" sz="1400" b="1" dirty="0">
                  <a:solidFill>
                    <a:srgbClr val="FFFFFF"/>
                  </a:solidFill>
                  <a:latin typeface="+mj-ea"/>
                  <a:ea typeface="+mj-ea"/>
                </a:rPr>
                <a:t>情報提供、</a:t>
              </a:r>
            </a:p>
            <a:p>
              <a:pPr algn="ctr" eaLnBrk="1" hangingPunct="1">
                <a:buSzPct val="100000"/>
                <a:defRPr/>
              </a:pPr>
              <a:r>
                <a:rPr lang="ja-JP" altLang="ja-JP" sz="1400" b="1" dirty="0">
                  <a:solidFill>
                    <a:srgbClr val="FFFFFF"/>
                  </a:solidFill>
                  <a:latin typeface="+mj-ea"/>
                  <a:ea typeface="+mj-ea"/>
                </a:rPr>
                <a:t>品質のチェック等</a:t>
              </a:r>
            </a:p>
          </p:txBody>
        </p:sp>
      </p:grpSp>
      <p:sp>
        <p:nvSpPr>
          <p:cNvPr id="3" name="Text Box 16">
            <a:extLst>
              <a:ext uri="{FF2B5EF4-FFF2-40B4-BE49-F238E27FC236}">
                <a16:creationId xmlns="" xmlns:a16="http://schemas.microsoft.com/office/drawing/2014/main" id="{E04E1A3D-AB68-4EA7-ACF6-B7C15FD62465}"/>
              </a:ext>
            </a:extLst>
          </p:cNvPr>
          <p:cNvSpPr txBox="1">
            <a:spLocks noChangeArrowheads="1"/>
          </p:cNvSpPr>
          <p:nvPr/>
        </p:nvSpPr>
        <p:spPr bwMode="auto">
          <a:xfrm>
            <a:off x="1298575" y="5718175"/>
            <a:ext cx="1639888" cy="350838"/>
          </a:xfrm>
          <a:prstGeom prst="rect">
            <a:avLst/>
          </a:prstGeom>
          <a:solidFill>
            <a:schemeClr val="tx1">
              <a:lumMod val="85000"/>
              <a:lumOff val="15000"/>
            </a:schemeClr>
          </a:solidFill>
          <a:ln>
            <a:noFill/>
          </a:ln>
        </p:spPr>
        <p:txBody>
          <a:bodyPr wrap="none" lIns="72000" tIns="36000" rIns="90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r" eaLnBrk="1" hangingPunct="1">
              <a:lnSpc>
                <a:spcPct val="150000"/>
              </a:lnSpc>
              <a:buSzPct val="100000"/>
              <a:defRPr/>
            </a:pPr>
            <a:r>
              <a:rPr lang="ja-JP" sz="1200" b="1" dirty="0">
                <a:solidFill>
                  <a:srgbClr val="E34581"/>
                </a:solidFill>
                <a:latin typeface="+mj-ea"/>
                <a:ea typeface="+mj-ea"/>
              </a:rPr>
              <a:t>モニター</a:t>
            </a:r>
            <a:r>
              <a:rPr lang="en-US" altLang="ja-JP" sz="1200" b="1" dirty="0">
                <a:solidFill>
                  <a:srgbClr val="E34581"/>
                </a:solidFill>
                <a:latin typeface="+mj-ea"/>
                <a:ea typeface="+mj-ea"/>
              </a:rPr>
              <a:t>/</a:t>
            </a:r>
            <a:r>
              <a:rPr lang="ja-JP" sz="1200" b="1" dirty="0">
                <a:solidFill>
                  <a:srgbClr val="E34581"/>
                </a:solidFill>
                <a:latin typeface="+mj-ea"/>
                <a:ea typeface="+mj-ea"/>
              </a:rPr>
              <a:t>監査担当者</a:t>
            </a:r>
          </a:p>
        </p:txBody>
      </p:sp>
      <p:pic>
        <p:nvPicPr>
          <p:cNvPr id="25615" name="図 7">
            <a:extLst>
              <a:ext uri="{FF2B5EF4-FFF2-40B4-BE49-F238E27FC236}">
                <a16:creationId xmlns="" xmlns:a16="http://schemas.microsoft.com/office/drawing/2014/main" id="{4FC4F4ED-DD9B-45F6-A1A3-D3366E42A155}"/>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16" name="グループ化 22">
            <a:extLst>
              <a:ext uri="{FF2B5EF4-FFF2-40B4-BE49-F238E27FC236}">
                <a16:creationId xmlns="" xmlns:a16="http://schemas.microsoft.com/office/drawing/2014/main" id="{54F7C864-0279-4045-8CA9-548EAC515908}"/>
              </a:ext>
            </a:extLst>
          </p:cNvPr>
          <p:cNvGrpSpPr>
            <a:grpSpLocks/>
          </p:cNvGrpSpPr>
          <p:nvPr/>
        </p:nvGrpSpPr>
        <p:grpSpPr bwMode="auto">
          <a:xfrm>
            <a:off x="6543675" y="4152900"/>
            <a:ext cx="1733550" cy="1920875"/>
            <a:chOff x="6723063" y="2428874"/>
            <a:chExt cx="1732529" cy="1920876"/>
          </a:xfrm>
        </p:grpSpPr>
        <p:sp>
          <p:nvSpPr>
            <p:cNvPr id="24" name="Text Box 16">
              <a:extLst>
                <a:ext uri="{FF2B5EF4-FFF2-40B4-BE49-F238E27FC236}">
                  <a16:creationId xmlns="" xmlns:a16="http://schemas.microsoft.com/office/drawing/2014/main" id="{281F7762-5EDE-45C3-810F-81528736A59B}"/>
                </a:ext>
              </a:extLst>
            </p:cNvPr>
            <p:cNvSpPr txBox="1">
              <a:spLocks noChangeArrowheads="1"/>
            </p:cNvSpPr>
            <p:nvPr/>
          </p:nvSpPr>
          <p:spPr bwMode="auto">
            <a:xfrm>
              <a:off x="7075280" y="4000500"/>
              <a:ext cx="1351753" cy="349250"/>
            </a:xfrm>
            <a:prstGeom prst="rect">
              <a:avLst/>
            </a:prstGeom>
            <a:solidFill>
              <a:schemeClr val="tx1">
                <a:lumMod val="85000"/>
                <a:lumOff val="15000"/>
              </a:schemeClr>
            </a:solidFill>
            <a:ln>
              <a:noFill/>
            </a:ln>
          </p:spPr>
          <p:txBody>
            <a:bodyPr wrap="none" lIns="72000" tIns="36000" rIns="90000" bIns="36000" anchor="ctr">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9pPr>
            </a:lstStyle>
            <a:p>
              <a:pPr algn="r" eaLnBrk="1" hangingPunct="1">
                <a:lnSpc>
                  <a:spcPct val="150000"/>
                </a:lnSpc>
                <a:buSzPct val="100000"/>
                <a:defRPr/>
              </a:pPr>
              <a:r>
                <a:rPr kumimoji="0" lang="ja-JP" altLang="en-US" sz="1200" b="1">
                  <a:solidFill>
                    <a:srgbClr val="BADEF4"/>
                  </a:solidFill>
                  <a:latin typeface="メイリオ" pitchFamily="50" charset="-128"/>
                  <a:ea typeface="メイリオ" pitchFamily="50" charset="-128"/>
                  <a:cs typeface="メイリオ" pitchFamily="50" charset="-128"/>
                </a:rPr>
                <a:t>治験事務局</a:t>
              </a:r>
              <a:r>
                <a:rPr kumimoji="0" lang="en-US" altLang="ja-JP" sz="1200" b="1">
                  <a:solidFill>
                    <a:srgbClr val="BADEF4"/>
                  </a:solidFill>
                  <a:latin typeface="メイリオ" pitchFamily="50" charset="-128"/>
                  <a:ea typeface="メイリオ" pitchFamily="50" charset="-128"/>
                  <a:cs typeface="メイリオ" pitchFamily="50" charset="-128"/>
                </a:rPr>
                <a:t>/CRC</a:t>
              </a:r>
              <a:endParaRPr kumimoji="0" lang="ja-JP" altLang="ja-JP" sz="1200" b="1">
                <a:solidFill>
                  <a:srgbClr val="BADEF4"/>
                </a:solidFill>
                <a:latin typeface="メイリオ" pitchFamily="50" charset="-128"/>
                <a:ea typeface="メイリオ" pitchFamily="50" charset="-128"/>
                <a:cs typeface="メイリオ" pitchFamily="50" charset="-128"/>
              </a:endParaRPr>
            </a:p>
          </p:txBody>
        </p:sp>
        <p:pic>
          <p:nvPicPr>
            <p:cNvPr id="25623" name="図 24">
              <a:extLst>
                <a:ext uri="{FF2B5EF4-FFF2-40B4-BE49-F238E27FC236}">
                  <a16:creationId xmlns="" xmlns:a16="http://schemas.microsoft.com/office/drawing/2014/main" id="{82D607F0-5388-47F1-A5E5-838DACE59B6E}"/>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723063" y="2428874"/>
              <a:ext cx="1732529" cy="162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617" name="グループ化 3">
            <a:extLst>
              <a:ext uri="{FF2B5EF4-FFF2-40B4-BE49-F238E27FC236}">
                <a16:creationId xmlns="" xmlns:a16="http://schemas.microsoft.com/office/drawing/2014/main" id="{6308885E-5457-423A-A0F2-F9E6C18ABB23}"/>
              </a:ext>
            </a:extLst>
          </p:cNvPr>
          <p:cNvGrpSpPr>
            <a:grpSpLocks/>
          </p:cNvGrpSpPr>
          <p:nvPr/>
        </p:nvGrpSpPr>
        <p:grpSpPr bwMode="auto">
          <a:xfrm>
            <a:off x="4954588" y="3962400"/>
            <a:ext cx="1316037" cy="2100263"/>
            <a:chOff x="4954588" y="3837261"/>
            <a:chExt cx="1316037" cy="2099991"/>
          </a:xfrm>
        </p:grpSpPr>
        <p:sp>
          <p:nvSpPr>
            <p:cNvPr id="27" name="Text Box 16">
              <a:extLst>
                <a:ext uri="{FF2B5EF4-FFF2-40B4-BE49-F238E27FC236}">
                  <a16:creationId xmlns="" xmlns:a16="http://schemas.microsoft.com/office/drawing/2014/main" id="{663670DC-279C-4FB3-BABE-C564827939B3}"/>
                </a:ext>
              </a:extLst>
            </p:cNvPr>
            <p:cNvSpPr txBox="1">
              <a:spLocks noChangeArrowheads="1"/>
            </p:cNvSpPr>
            <p:nvPr/>
          </p:nvSpPr>
          <p:spPr bwMode="auto">
            <a:xfrm>
              <a:off x="4954588" y="5610269"/>
              <a:ext cx="1316037" cy="326983"/>
            </a:xfrm>
            <a:prstGeom prst="rect">
              <a:avLst/>
            </a:prstGeom>
            <a:solidFill>
              <a:schemeClr val="tx1">
                <a:lumMod val="85000"/>
                <a:lumOff val="15000"/>
              </a:schemeClr>
            </a:solidFill>
            <a:ln>
              <a:noFill/>
            </a:ln>
          </p:spPr>
          <p:txBody>
            <a:bodyPr wrap="none" lIns="72000" tIns="36000" rIns="90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50000"/>
                </a:lnSpc>
                <a:buSzPct val="100000"/>
                <a:defRPr/>
              </a:pPr>
              <a:r>
                <a:rPr lang="ja-JP" altLang="en-US" sz="1200" b="1" dirty="0">
                  <a:solidFill>
                    <a:srgbClr val="BADEF4"/>
                  </a:solidFill>
                  <a:latin typeface="+mj-ea"/>
                  <a:ea typeface="+mj-ea"/>
                </a:rPr>
                <a:t>治験責任医師</a:t>
              </a:r>
              <a:endParaRPr lang="ja-JP" sz="1200" b="1" dirty="0">
                <a:solidFill>
                  <a:srgbClr val="BADEF4"/>
                </a:solidFill>
                <a:latin typeface="+mj-ea"/>
                <a:ea typeface="+mj-ea"/>
              </a:endParaRPr>
            </a:p>
          </p:txBody>
        </p:sp>
        <p:pic>
          <p:nvPicPr>
            <p:cNvPr id="25621" name="図 1">
              <a:extLst>
                <a:ext uri="{FF2B5EF4-FFF2-40B4-BE49-F238E27FC236}">
                  <a16:creationId xmlns="" xmlns:a16="http://schemas.microsoft.com/office/drawing/2014/main" id="{8F5716D0-625B-44D2-BAE7-F52B52FAA9C7}"/>
                </a:ext>
              </a:extLst>
            </p:cNvPr>
            <p:cNvPicPr>
              <a:picLocks noChangeAspect="1"/>
            </p:cNvPicPr>
            <p:nvPr/>
          </p:nvPicPr>
          <p:blipFill>
            <a:blip r:embed="rId8" cstate="print">
              <a:extLst>
                <a:ext uri="{28A0092B-C50C-407E-A947-70E740481C1C}">
                  <a14:useLocalDpi xmlns:a14="http://schemas.microsoft.com/office/drawing/2010/main" val="0"/>
                </a:ext>
              </a:extLst>
            </a:blip>
            <a:srcRect b="31480"/>
            <a:stretch>
              <a:fillRect/>
            </a:stretch>
          </p:blipFill>
          <p:spPr bwMode="auto">
            <a:xfrm>
              <a:off x="5131076" y="3837261"/>
              <a:ext cx="967500" cy="177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 name="グループ化 12">
            <a:extLst>
              <a:ext uri="{FF2B5EF4-FFF2-40B4-BE49-F238E27FC236}">
                <a16:creationId xmlns="" xmlns:a16="http://schemas.microsoft.com/office/drawing/2014/main" id="{4E4CE2E3-4F89-42FB-8318-4B93DB04C501}"/>
              </a:ext>
            </a:extLst>
          </p:cNvPr>
          <p:cNvGrpSpPr>
            <a:grpSpLocks/>
          </p:cNvGrpSpPr>
          <p:nvPr/>
        </p:nvGrpSpPr>
        <p:grpSpPr bwMode="auto">
          <a:xfrm flipH="1">
            <a:off x="2987141" y="4071738"/>
            <a:ext cx="2216691" cy="817563"/>
            <a:chOff x="3851917" y="3312280"/>
            <a:chExt cx="2217769" cy="816451"/>
          </a:xfrm>
          <a:solidFill>
            <a:srgbClr val="AAD1F4"/>
          </a:solidFill>
        </p:grpSpPr>
        <p:sp>
          <p:nvSpPr>
            <p:cNvPr id="26" name="右矢印 7">
              <a:extLst>
                <a:ext uri="{FF2B5EF4-FFF2-40B4-BE49-F238E27FC236}">
                  <a16:creationId xmlns="" xmlns:a16="http://schemas.microsoft.com/office/drawing/2014/main" id="{3C30B18D-E8B5-4E05-A28A-5A7085F300D3}"/>
                </a:ext>
              </a:extLst>
            </p:cNvPr>
            <p:cNvSpPr>
              <a:spLocks noChangeArrowheads="1"/>
            </p:cNvSpPr>
            <p:nvPr/>
          </p:nvSpPr>
          <p:spPr bwMode="auto">
            <a:xfrm>
              <a:off x="4211960" y="3312280"/>
              <a:ext cx="1857726" cy="816451"/>
            </a:xfrm>
            <a:prstGeom prst="rightArrow">
              <a:avLst>
                <a:gd name="adj1" fmla="val 70056"/>
                <a:gd name="adj2" fmla="val 131002"/>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defRPr/>
              </a:pPr>
              <a:endParaRPr lang="ja-JP" altLang="en-US">
                <a:ea typeface="ＭＳ Ｐゴシック" panose="020B0600070205080204" pitchFamily="50" charset="-128"/>
              </a:endParaRPr>
            </a:p>
          </p:txBody>
        </p:sp>
        <p:sp>
          <p:nvSpPr>
            <p:cNvPr id="28" name="正方形/長方形 27">
              <a:extLst>
                <a:ext uri="{FF2B5EF4-FFF2-40B4-BE49-F238E27FC236}">
                  <a16:creationId xmlns="" xmlns:a16="http://schemas.microsoft.com/office/drawing/2014/main" id="{AAB2C0D6-C7B1-41CF-8D55-B883F6F8584A}"/>
                </a:ext>
              </a:extLst>
            </p:cNvPr>
            <p:cNvSpPr/>
            <p:nvPr/>
          </p:nvSpPr>
          <p:spPr>
            <a:xfrm>
              <a:off x="3851917" y="3570097"/>
              <a:ext cx="1858279" cy="307358"/>
            </a:xfrm>
            <a:prstGeom prst="rect">
              <a:avLst/>
            </a:prstGeom>
            <a:noFill/>
          </p:spPr>
          <p:txBody>
            <a:bodyPr>
              <a:spAutoFit/>
            </a:bodyPr>
            <a:lstStyle/>
            <a:p>
              <a:pPr algn="ctr" eaLnBrk="1" hangingPunct="1">
                <a:buSzPct val="100000"/>
                <a:defRPr/>
              </a:pPr>
              <a:r>
                <a:rPr lang="ja-JP" altLang="en-US" sz="1400" b="1" dirty="0">
                  <a:solidFill>
                    <a:srgbClr val="FFFFFF"/>
                  </a:solidFill>
                  <a:latin typeface="+mj-ea"/>
                  <a:ea typeface="+mj-ea"/>
                </a:rPr>
                <a:t>治験データ提供 等</a:t>
              </a:r>
              <a:endParaRPr lang="ja-JP" altLang="ja-JP" sz="1400" b="1" dirty="0">
                <a:solidFill>
                  <a:srgbClr val="FFFFFF"/>
                </a:solidFill>
                <a:latin typeface="+mj-ea"/>
                <a:ea typeface="+mj-ea"/>
              </a:endParaRPr>
            </a:p>
          </p:txBody>
        </p:sp>
      </p:grpSp>
      <p:sp>
        <p:nvSpPr>
          <p:cNvPr id="29" name="正方形/長方形 28">
            <a:extLst>
              <a:ext uri="{FF2B5EF4-FFF2-40B4-BE49-F238E27FC236}">
                <a16:creationId xmlns="" xmlns:a16="http://schemas.microsoft.com/office/drawing/2014/main" id="{DEBE814B-6CFB-44C1-954D-6ABBAD1CF5ED}"/>
              </a:ext>
            </a:extLst>
          </p:cNvPr>
          <p:cNvSpPr/>
          <p:nvPr/>
        </p:nvSpPr>
        <p:spPr bwMode="auto">
          <a:xfrm flipH="1">
            <a:off x="6759187" y="3659982"/>
            <a:ext cx="1857375" cy="523220"/>
          </a:xfrm>
          <a:prstGeom prst="rect">
            <a:avLst/>
          </a:prstGeom>
          <a:noFill/>
        </p:spPr>
        <p:txBody>
          <a:bodyPr>
            <a:spAutoFit/>
          </a:bodyPr>
          <a:lstStyle/>
          <a:p>
            <a:pPr algn="ctr" eaLnBrk="1" hangingPunct="1">
              <a:buSzPct val="100000"/>
              <a:defRPr/>
            </a:pPr>
            <a:r>
              <a:rPr lang="ja-JP" altLang="en-US" sz="1400" b="1" dirty="0">
                <a:solidFill>
                  <a:srgbClr val="FFFFFF"/>
                </a:solidFill>
                <a:latin typeface="+mj-ea"/>
                <a:ea typeface="+mj-ea"/>
              </a:rPr>
              <a:t>内部での</a:t>
            </a:r>
            <a:endParaRPr lang="en-US" altLang="ja-JP" sz="1400" b="1" dirty="0">
              <a:solidFill>
                <a:srgbClr val="FFFFFF"/>
              </a:solidFill>
              <a:latin typeface="+mj-ea"/>
              <a:ea typeface="+mj-ea"/>
            </a:endParaRPr>
          </a:p>
          <a:p>
            <a:pPr algn="ctr" eaLnBrk="1" hangingPunct="1">
              <a:buSzPct val="100000"/>
              <a:defRPr/>
            </a:pPr>
            <a:r>
              <a:rPr lang="ja-JP" altLang="en-US" sz="1400" b="1" dirty="0">
                <a:solidFill>
                  <a:srgbClr val="FFFFFF"/>
                </a:solidFill>
                <a:latin typeface="+mj-ea"/>
                <a:ea typeface="+mj-ea"/>
              </a:rPr>
              <a:t>品質マネジメント</a:t>
            </a:r>
            <a:endParaRPr lang="ja-JP" altLang="ja-JP" sz="1400" b="1" dirty="0">
              <a:solidFill>
                <a:srgbClr val="FFFFFF"/>
              </a:solidFill>
              <a:latin typeface="+mj-ea"/>
              <a:ea typeface="+mj-ea"/>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Oval 3">
            <a:extLst>
              <a:ext uri="{FF2B5EF4-FFF2-40B4-BE49-F238E27FC236}">
                <a16:creationId xmlns="" xmlns:a16="http://schemas.microsoft.com/office/drawing/2014/main" id="{298E00FB-2077-407D-8E5C-3E190009F009}"/>
              </a:ext>
            </a:extLst>
          </p:cNvPr>
          <p:cNvSpPr>
            <a:spLocks noChangeArrowheads="1"/>
          </p:cNvSpPr>
          <p:nvPr/>
        </p:nvSpPr>
        <p:spPr bwMode="auto">
          <a:xfrm rot="-1907033">
            <a:off x="2125663" y="1857375"/>
            <a:ext cx="6575425" cy="4437063"/>
          </a:xfrm>
          <a:prstGeom prst="ellipse">
            <a:avLst/>
          </a:prstGeom>
          <a:solidFill>
            <a:srgbClr val="AAD1F4"/>
          </a:solidFill>
          <a:ln>
            <a:noFill/>
          </a:ln>
          <a:extLst>
            <a:ext uri="{91240B29-F687-4F45-9708-019B960494DF}">
              <a14:hiddenLine xmlns:a14="http://schemas.microsoft.com/office/drawing/2010/main" w="255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27651" name="タイトル 1">
            <a:extLst>
              <a:ext uri="{FF2B5EF4-FFF2-40B4-BE49-F238E27FC236}">
                <a16:creationId xmlns="" xmlns:a16="http://schemas.microsoft.com/office/drawing/2014/main" id="{C40593D6-60BA-47A2-93DF-3AFA1D3E9BFD}"/>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nchor="b"/>
          <a:lstStyle/>
          <a:p>
            <a:pPr>
              <a:lnSpc>
                <a:spcPct val="100000"/>
              </a:lnSpc>
            </a:pPr>
            <a:r>
              <a:rPr kumimoji="1" lang="ja-JP" altLang="en-US" sz="4000">
                <a:latin typeface="メイリオ" panose="020B0604030504040204" pitchFamily="34" charset="-128"/>
                <a:ea typeface="メイリオ" panose="020B0604030504040204" pitchFamily="34" charset="-128"/>
              </a:rPr>
              <a:t>治験責任医師の役割</a:t>
            </a:r>
            <a:br>
              <a:rPr kumimoji="1" lang="ja-JP" altLang="en-US" sz="4000">
                <a:latin typeface="メイリオ" panose="020B0604030504040204" pitchFamily="34" charset="-128"/>
                <a:ea typeface="メイリオ" panose="020B0604030504040204" pitchFamily="34" charset="-128"/>
              </a:rPr>
            </a:br>
            <a:r>
              <a:rPr kumimoji="1" lang="ja-JP" altLang="en-US" sz="2000">
                <a:latin typeface="メイリオ" panose="020B0604030504040204" pitchFamily="34" charset="-128"/>
                <a:ea typeface="メイリオ" panose="020B0604030504040204" pitchFamily="34" charset="-128"/>
              </a:rPr>
              <a:t>～医師主導治験～</a:t>
            </a:r>
          </a:p>
        </p:txBody>
      </p:sp>
      <p:sp>
        <p:nvSpPr>
          <p:cNvPr id="48" name="Text Box 11">
            <a:extLst>
              <a:ext uri="{FF2B5EF4-FFF2-40B4-BE49-F238E27FC236}">
                <a16:creationId xmlns="" xmlns:a16="http://schemas.microsoft.com/office/drawing/2014/main" id="{D9A78F20-56A2-4A33-81A5-3031EEC415A6}"/>
              </a:ext>
            </a:extLst>
          </p:cNvPr>
          <p:cNvSpPr txBox="1">
            <a:spLocks noChangeArrowheads="1"/>
          </p:cNvSpPr>
          <p:nvPr/>
        </p:nvSpPr>
        <p:spPr bwMode="auto">
          <a:xfrm>
            <a:off x="5372100" y="1287463"/>
            <a:ext cx="1566863" cy="511175"/>
          </a:xfrm>
          <a:prstGeom prst="rect">
            <a:avLst/>
          </a:prstGeom>
          <a:solidFill>
            <a:srgbClr val="00B0F0"/>
          </a:solidFill>
          <a:ln w="19050">
            <a:solidFill>
              <a:schemeClr val="bg1"/>
            </a:solidFill>
            <a:round/>
            <a:headEnd/>
            <a:tailEnd/>
          </a:ln>
        </p:spPr>
        <p:txBody>
          <a:bodyPr wrap="none"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lnSpc>
                <a:spcPct val="150000"/>
              </a:lnSpc>
              <a:buSzPct val="100000"/>
              <a:buFont typeface="Times New Roman" panose="02020603050405020304" pitchFamily="18" charset="0"/>
              <a:buNone/>
              <a:defRPr/>
            </a:pPr>
            <a:r>
              <a:rPr lang="ja-JP" b="1" dirty="0">
                <a:solidFill>
                  <a:srgbClr val="FFFFFF"/>
                </a:solidFill>
                <a:latin typeface="+mj-ea"/>
                <a:ea typeface="+mj-ea"/>
              </a:rPr>
              <a:t>実施医療機関</a:t>
            </a:r>
          </a:p>
        </p:txBody>
      </p:sp>
      <p:sp>
        <p:nvSpPr>
          <p:cNvPr id="13319" name="Oval 12">
            <a:extLst>
              <a:ext uri="{FF2B5EF4-FFF2-40B4-BE49-F238E27FC236}">
                <a16:creationId xmlns="" xmlns:a16="http://schemas.microsoft.com/office/drawing/2014/main" id="{858617F3-B8E5-48EE-81D2-C6908F068FF6}"/>
              </a:ext>
            </a:extLst>
          </p:cNvPr>
          <p:cNvSpPr>
            <a:spLocks noChangeArrowheads="1"/>
          </p:cNvSpPr>
          <p:nvPr/>
        </p:nvSpPr>
        <p:spPr bwMode="auto">
          <a:xfrm>
            <a:off x="4316150" y="2035176"/>
            <a:ext cx="2957775" cy="2784474"/>
          </a:xfrm>
          <a:prstGeom prst="ellipse">
            <a:avLst/>
          </a:prstGeom>
          <a:solidFill>
            <a:srgbClr val="2065B0">
              <a:alpha val="86000"/>
            </a:srgbClr>
          </a:solidFill>
          <a:ln w="25560">
            <a:solidFill>
              <a:schemeClr val="bg1"/>
            </a:solidFill>
            <a:miter lim="800000"/>
            <a:headEnd/>
            <a:tailEnd/>
          </a:ln>
        </p:spPr>
        <p:txBody>
          <a:bodyPr wrap="none" anchor="ctr"/>
          <a:lstStyle/>
          <a:p>
            <a:pPr eaLnBrk="1" hangingPunct="1">
              <a:buClr>
                <a:srgbClr val="000000"/>
              </a:buClr>
              <a:buSzPct val="100000"/>
              <a:buFont typeface="Times New Roman" panose="02020603050405020304" pitchFamily="18" charset="0"/>
              <a:buNone/>
              <a:defRPr/>
            </a:pPr>
            <a:endParaRPr lang="ja-JP" altLang="en-US" dirty="0">
              <a:solidFill>
                <a:schemeClr val="bg1">
                  <a:alpha val="50000"/>
                </a:schemeClr>
              </a:solidFill>
              <a:ea typeface="ＭＳ Ｐゴシック" charset="-128"/>
            </a:endParaRPr>
          </a:p>
        </p:txBody>
      </p:sp>
      <p:sp>
        <p:nvSpPr>
          <p:cNvPr id="53" name="正方形/長方形 52">
            <a:extLst>
              <a:ext uri="{FF2B5EF4-FFF2-40B4-BE49-F238E27FC236}">
                <a16:creationId xmlns="" xmlns:a16="http://schemas.microsoft.com/office/drawing/2014/main" id="{D88750BA-4ED8-4841-A569-90F1F7FB0F14}"/>
              </a:ext>
            </a:extLst>
          </p:cNvPr>
          <p:cNvSpPr/>
          <p:nvPr/>
        </p:nvSpPr>
        <p:spPr bwMode="auto">
          <a:xfrm>
            <a:off x="4648200" y="2917825"/>
            <a:ext cx="1652588" cy="620713"/>
          </a:xfrm>
          <a:prstGeom prst="rect">
            <a:avLst/>
          </a:prstGeom>
          <a:ln w="25400">
            <a:solidFill>
              <a:schemeClr val="bg1"/>
            </a:solidFill>
          </a:ln>
        </p:spPr>
        <p:txBody>
          <a:bodyPr wrap="none" anchor="ctr">
            <a:spAutoFit/>
          </a:bodyPr>
          <a:lstStyle/>
          <a:p>
            <a:pPr eaLnBrk="1" hangingPunct="1">
              <a:lnSpc>
                <a:spcPct val="150000"/>
              </a:lnSpc>
              <a:buSzPct val="100000"/>
              <a:defRPr/>
            </a:pPr>
            <a:r>
              <a:rPr lang="ja-JP" altLang="ja-JP" sz="1400" b="1" dirty="0">
                <a:latin typeface="+mj-ea"/>
                <a:ea typeface="+mj-ea"/>
              </a:rPr>
              <a:t>治験の準備、管理</a:t>
            </a:r>
          </a:p>
        </p:txBody>
      </p:sp>
      <p:pic>
        <p:nvPicPr>
          <p:cNvPr id="27655" name="図 39">
            <a:extLst>
              <a:ext uri="{FF2B5EF4-FFF2-40B4-BE49-F238E27FC236}">
                <a16:creationId xmlns="" xmlns:a16="http://schemas.microsoft.com/office/drawing/2014/main" id="{A31E964A-3A35-4341-8EA8-A35098322D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13613" y="1182688"/>
            <a:ext cx="1535112"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図 7">
            <a:extLst>
              <a:ext uri="{FF2B5EF4-FFF2-40B4-BE49-F238E27FC236}">
                <a16:creationId xmlns="" xmlns:a16="http://schemas.microsoft.com/office/drawing/2014/main" id="{CCC7121E-3DB3-45C2-BF32-0B5457781BB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7" name="Oval 15">
            <a:extLst>
              <a:ext uri="{FF2B5EF4-FFF2-40B4-BE49-F238E27FC236}">
                <a16:creationId xmlns="" xmlns:a16="http://schemas.microsoft.com/office/drawing/2014/main" id="{1EC4CE66-00DD-4042-B4A8-97A21F428463}"/>
              </a:ext>
            </a:extLst>
          </p:cNvPr>
          <p:cNvSpPr>
            <a:spLocks noChangeArrowheads="1"/>
          </p:cNvSpPr>
          <p:nvPr/>
        </p:nvSpPr>
        <p:spPr bwMode="auto">
          <a:xfrm>
            <a:off x="5942013" y="2914997"/>
            <a:ext cx="3199324" cy="2962275"/>
          </a:xfrm>
          <a:prstGeom prst="ellipse">
            <a:avLst/>
          </a:prstGeom>
          <a:solidFill>
            <a:srgbClr val="B7DEE8">
              <a:alpha val="49019"/>
            </a:srgbClr>
          </a:solidFill>
          <a:ln w="25560">
            <a:solidFill>
              <a:srgbClr val="385D8A"/>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50" name="Text Box 16">
            <a:extLst>
              <a:ext uri="{FF2B5EF4-FFF2-40B4-BE49-F238E27FC236}">
                <a16:creationId xmlns="" xmlns:a16="http://schemas.microsoft.com/office/drawing/2014/main" id="{5A32DA47-4897-40C2-AB9F-436B0FD31C23}"/>
              </a:ext>
            </a:extLst>
          </p:cNvPr>
          <p:cNvSpPr txBox="1">
            <a:spLocks noChangeArrowheads="1"/>
          </p:cNvSpPr>
          <p:nvPr/>
        </p:nvSpPr>
        <p:spPr bwMode="auto">
          <a:xfrm>
            <a:off x="7651750" y="5085932"/>
            <a:ext cx="1395413" cy="530225"/>
          </a:xfrm>
          <a:prstGeom prst="rect">
            <a:avLst/>
          </a:prstGeom>
          <a:solidFill>
            <a:schemeClr val="tx1">
              <a:lumMod val="85000"/>
              <a:lumOff val="15000"/>
            </a:schemeClr>
          </a:solidFill>
          <a:ln>
            <a:noFill/>
          </a:ln>
        </p:spPr>
        <p:txBody>
          <a:bodyPr lIns="72000" tIns="36000" rIns="72000" bIns="36000" anchor="ctr">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9pPr>
          </a:lstStyle>
          <a:p>
            <a:pPr algn="ctr" eaLnBrk="1" hangingPunct="1">
              <a:lnSpc>
                <a:spcPct val="150000"/>
              </a:lnSpc>
              <a:buSzPct val="100000"/>
              <a:defRPr/>
            </a:pPr>
            <a:r>
              <a:rPr kumimoji="0" lang="ja-JP" altLang="en-US" sz="1200" b="1" dirty="0">
                <a:solidFill>
                  <a:srgbClr val="BADEF4"/>
                </a:solidFill>
                <a:latin typeface="メイリオ" pitchFamily="50" charset="-128"/>
                <a:ea typeface="メイリオ" pitchFamily="50" charset="-128"/>
                <a:cs typeface="メイリオ" pitchFamily="50" charset="-128"/>
              </a:rPr>
              <a:t>治験事務局</a:t>
            </a:r>
            <a:r>
              <a:rPr kumimoji="0" lang="en-US" altLang="ja-JP" sz="1200" b="1" dirty="0">
                <a:solidFill>
                  <a:srgbClr val="BADEF4"/>
                </a:solidFill>
                <a:latin typeface="メイリオ" pitchFamily="50" charset="-128"/>
                <a:ea typeface="メイリオ" pitchFamily="50" charset="-128"/>
                <a:cs typeface="メイリオ" pitchFamily="50" charset="-128"/>
              </a:rPr>
              <a:t>/CRC</a:t>
            </a:r>
            <a:endParaRPr kumimoji="0" lang="ja-JP" altLang="ja-JP" sz="1200" b="1" dirty="0">
              <a:solidFill>
                <a:srgbClr val="BADEF4"/>
              </a:solidFill>
              <a:latin typeface="メイリオ" pitchFamily="50" charset="-128"/>
              <a:ea typeface="メイリオ" pitchFamily="50" charset="-128"/>
              <a:cs typeface="メイリオ" pitchFamily="50" charset="-128"/>
            </a:endParaRPr>
          </a:p>
        </p:txBody>
      </p:sp>
      <p:sp>
        <p:nvSpPr>
          <p:cNvPr id="51" name="Text Box 16">
            <a:extLst>
              <a:ext uri="{FF2B5EF4-FFF2-40B4-BE49-F238E27FC236}">
                <a16:creationId xmlns="" xmlns:a16="http://schemas.microsoft.com/office/drawing/2014/main" id="{CED98E2B-AAB4-4C6B-8A0B-C7A09516180C}"/>
              </a:ext>
            </a:extLst>
          </p:cNvPr>
          <p:cNvSpPr txBox="1">
            <a:spLocks noChangeArrowheads="1"/>
          </p:cNvSpPr>
          <p:nvPr/>
        </p:nvSpPr>
        <p:spPr bwMode="auto">
          <a:xfrm>
            <a:off x="5900738" y="4203700"/>
            <a:ext cx="1365250" cy="530225"/>
          </a:xfrm>
          <a:prstGeom prst="rect">
            <a:avLst/>
          </a:prstGeom>
          <a:solidFill>
            <a:schemeClr val="tx1">
              <a:lumMod val="85000"/>
              <a:lumOff val="15000"/>
            </a:schemeClr>
          </a:solidFill>
          <a:ln>
            <a:noFill/>
          </a:ln>
        </p:spPr>
        <p:txBody>
          <a:bodyPr lIns="72000" tIns="36000" rIns="72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50000"/>
              </a:lnSpc>
              <a:buSzPct val="100000"/>
              <a:defRPr/>
            </a:pPr>
            <a:r>
              <a:rPr lang="ja-JP" altLang="ja-JP" sz="1200" b="1" dirty="0">
                <a:solidFill>
                  <a:srgbClr val="BADEF4"/>
                </a:solidFill>
                <a:latin typeface="+mj-ea"/>
                <a:ea typeface="+mj-ea"/>
              </a:rPr>
              <a:t>治験責任医師</a:t>
            </a:r>
          </a:p>
        </p:txBody>
      </p:sp>
      <p:sp>
        <p:nvSpPr>
          <p:cNvPr id="54" name="正方形/長方形 53">
            <a:extLst>
              <a:ext uri="{FF2B5EF4-FFF2-40B4-BE49-F238E27FC236}">
                <a16:creationId xmlns="" xmlns:a16="http://schemas.microsoft.com/office/drawing/2014/main" id="{3AC3CB70-5D44-4484-A818-7494A40437AF}"/>
              </a:ext>
            </a:extLst>
          </p:cNvPr>
          <p:cNvSpPr/>
          <p:nvPr/>
        </p:nvSpPr>
        <p:spPr>
          <a:xfrm>
            <a:off x="7213039" y="3379050"/>
            <a:ext cx="1635685" cy="738664"/>
          </a:xfrm>
          <a:prstGeom prst="rect">
            <a:avLst/>
          </a:prstGeom>
          <a:ln w="25400">
            <a:solidFill>
              <a:srgbClr val="2065B0"/>
            </a:solidFill>
          </a:ln>
        </p:spPr>
        <p:txBody>
          <a:bodyPr wrap="square" anchor="ctr">
            <a:spAutoFit/>
          </a:bodyPr>
          <a:lstStyle/>
          <a:p>
            <a:pPr eaLnBrk="1" hangingPunct="1">
              <a:lnSpc>
                <a:spcPct val="150000"/>
              </a:lnSpc>
              <a:buSzPct val="100000"/>
              <a:defRPr/>
            </a:pPr>
            <a:r>
              <a:rPr lang="ja-JP" altLang="ja-JP" sz="1400" b="1" dirty="0">
                <a:solidFill>
                  <a:srgbClr val="2065B0"/>
                </a:solidFill>
                <a:latin typeface="+mj-ea"/>
                <a:ea typeface="+mj-ea"/>
              </a:rPr>
              <a:t>治験の</a:t>
            </a:r>
            <a:r>
              <a:rPr lang="ja-JP" altLang="en-US" sz="1400" b="1" dirty="0">
                <a:solidFill>
                  <a:srgbClr val="2065B0"/>
                </a:solidFill>
                <a:latin typeface="+mj-ea"/>
                <a:ea typeface="+mj-ea"/>
              </a:rPr>
              <a:t>実施、</a:t>
            </a:r>
            <a:endParaRPr lang="en-US" altLang="ja-JP" sz="1400" b="1" dirty="0">
              <a:solidFill>
                <a:srgbClr val="2065B0"/>
              </a:solidFill>
              <a:latin typeface="+mj-ea"/>
              <a:ea typeface="+mj-ea"/>
            </a:endParaRPr>
          </a:p>
          <a:p>
            <a:pPr eaLnBrk="1" hangingPunct="1">
              <a:lnSpc>
                <a:spcPct val="150000"/>
              </a:lnSpc>
              <a:buSzPct val="100000"/>
              <a:defRPr/>
            </a:pPr>
            <a:r>
              <a:rPr lang="ja-JP" altLang="en-US" sz="1400" b="1" dirty="0">
                <a:solidFill>
                  <a:srgbClr val="2065B0"/>
                </a:solidFill>
                <a:latin typeface="メイリオ" panose="020B0604030504040204" pitchFamily="50" charset="-128"/>
                <a:ea typeface="メイリオ" panose="020B0604030504040204" pitchFamily="50" charset="-128"/>
              </a:rPr>
              <a:t>品質マネジメント</a:t>
            </a:r>
            <a:endParaRPr lang="ja-JP" altLang="ja-JP" sz="1400" b="1" dirty="0">
              <a:solidFill>
                <a:srgbClr val="2065B0"/>
              </a:solidFill>
              <a:latin typeface="メイリオ" panose="020B0604030504040204" pitchFamily="50" charset="-128"/>
              <a:ea typeface="メイリオ" panose="020B0604030504040204" pitchFamily="50" charset="-128"/>
            </a:endParaRPr>
          </a:p>
        </p:txBody>
      </p:sp>
      <p:pic>
        <p:nvPicPr>
          <p:cNvPr id="27661" name="図 50">
            <a:extLst>
              <a:ext uri="{FF2B5EF4-FFF2-40B4-BE49-F238E27FC236}">
                <a16:creationId xmlns="" xmlns:a16="http://schemas.microsoft.com/office/drawing/2014/main" id="{9CDAE14B-69E3-4015-8B76-F52866026BC6}"/>
              </a:ext>
            </a:extLst>
          </p:cNvPr>
          <p:cNvPicPr>
            <a:picLocks noChangeAspect="1"/>
          </p:cNvPicPr>
          <p:nvPr/>
        </p:nvPicPr>
        <p:blipFill>
          <a:blip r:embed="rId5" cstate="print">
            <a:extLst>
              <a:ext uri="{28A0092B-C50C-407E-A947-70E740481C1C}">
                <a14:useLocalDpi xmlns:a14="http://schemas.microsoft.com/office/drawing/2010/main" val="0"/>
              </a:ext>
            </a:extLst>
          </a:blip>
          <a:srcRect b="31480"/>
          <a:stretch>
            <a:fillRect/>
          </a:stretch>
        </p:blipFill>
        <p:spPr bwMode="auto">
          <a:xfrm>
            <a:off x="6200775" y="2882900"/>
            <a:ext cx="763588"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Text Box 32">
            <a:extLst>
              <a:ext uri="{FF2B5EF4-FFF2-40B4-BE49-F238E27FC236}">
                <a16:creationId xmlns="" xmlns:a16="http://schemas.microsoft.com/office/drawing/2014/main" id="{E36FD61D-E24C-4D9C-AA77-FB1DDD7D600F}"/>
              </a:ext>
            </a:extLst>
          </p:cNvPr>
          <p:cNvSpPr txBox="1">
            <a:spLocks noChangeArrowheads="1"/>
          </p:cNvSpPr>
          <p:nvPr/>
        </p:nvSpPr>
        <p:spPr bwMode="auto">
          <a:xfrm>
            <a:off x="4962525" y="2532063"/>
            <a:ext cx="4105275" cy="315912"/>
          </a:xfrm>
          <a:prstGeom prst="rect">
            <a:avLst/>
          </a:prstGeom>
          <a:solidFill>
            <a:srgbClr val="FFFF00"/>
          </a:solidFill>
          <a:ln w="9360">
            <a:noFill/>
            <a:miter lim="800000"/>
            <a:headEnd/>
            <a:tailEnd/>
          </a:ln>
        </p:spPr>
        <p:txBody>
          <a:bodyPr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20000"/>
              </a:lnSpc>
              <a:buSzPct val="100000"/>
              <a:defRPr/>
            </a:pPr>
            <a:r>
              <a:rPr lang="ja-JP" sz="1200" b="1" u="sng" dirty="0">
                <a:solidFill>
                  <a:srgbClr val="000000"/>
                </a:solidFill>
                <a:latin typeface="+mj-ea"/>
                <a:ea typeface="+mj-ea"/>
              </a:rPr>
              <a:t>医師が</a:t>
            </a:r>
            <a:r>
              <a:rPr lang="ja-JP" altLang="en-US" sz="1200" b="1" u="sng" dirty="0">
                <a:solidFill>
                  <a:srgbClr val="000000"/>
                </a:solidFill>
                <a:latin typeface="+mj-ea"/>
                <a:ea typeface="+mj-ea"/>
              </a:rPr>
              <a:t>治験の準備・管理と実施の</a:t>
            </a:r>
            <a:r>
              <a:rPr lang="ja-JP" sz="1200" b="1" u="sng" dirty="0">
                <a:solidFill>
                  <a:srgbClr val="000000"/>
                </a:solidFill>
                <a:latin typeface="+mj-ea"/>
                <a:ea typeface="+mj-ea"/>
              </a:rPr>
              <a:t>両方の役割を担う！</a:t>
            </a:r>
          </a:p>
        </p:txBody>
      </p:sp>
      <p:sp>
        <p:nvSpPr>
          <p:cNvPr id="66" name="Text Box 16">
            <a:extLst>
              <a:ext uri="{FF2B5EF4-FFF2-40B4-BE49-F238E27FC236}">
                <a16:creationId xmlns="" xmlns:a16="http://schemas.microsoft.com/office/drawing/2014/main" id="{FD526417-1156-477F-B4AB-104E7E9ACBEE}"/>
              </a:ext>
            </a:extLst>
          </p:cNvPr>
          <p:cNvSpPr txBox="1">
            <a:spLocks noChangeArrowheads="1"/>
          </p:cNvSpPr>
          <p:nvPr/>
        </p:nvSpPr>
        <p:spPr bwMode="auto">
          <a:xfrm>
            <a:off x="6418263" y="5822950"/>
            <a:ext cx="1395412" cy="627063"/>
          </a:xfrm>
          <a:prstGeom prst="rect">
            <a:avLst/>
          </a:prstGeom>
          <a:solidFill>
            <a:schemeClr val="tx1">
              <a:lumMod val="85000"/>
              <a:lumOff val="15000"/>
            </a:schemeClr>
          </a:solidFill>
          <a:ln>
            <a:noFill/>
          </a:ln>
        </p:spPr>
        <p:txBody>
          <a:bodyPr lIns="72000" tIns="36000" rIns="72000" bIns="36000" anchor="ctr">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9pPr>
          </a:lstStyle>
          <a:p>
            <a:pPr algn="ctr" eaLnBrk="1" hangingPunct="1">
              <a:lnSpc>
                <a:spcPct val="150000"/>
              </a:lnSpc>
              <a:buSzPct val="100000"/>
              <a:defRPr/>
            </a:pPr>
            <a:r>
              <a:rPr kumimoji="0" lang="ja-JP" altLang="en-US" sz="1200" b="1" dirty="0">
                <a:solidFill>
                  <a:srgbClr val="BADEF4"/>
                </a:solidFill>
                <a:latin typeface="メイリオ" pitchFamily="50" charset="-128"/>
                <a:ea typeface="メイリオ" pitchFamily="50" charset="-128"/>
                <a:cs typeface="メイリオ" pitchFamily="50" charset="-128"/>
              </a:rPr>
              <a:t>治験調整事務局（</a:t>
            </a:r>
            <a:r>
              <a:rPr kumimoji="0" lang="en-US" altLang="ja-JP" sz="1200" b="1" dirty="0">
                <a:solidFill>
                  <a:srgbClr val="BADEF4"/>
                </a:solidFill>
                <a:latin typeface="メイリオ" pitchFamily="50" charset="-128"/>
                <a:ea typeface="メイリオ" pitchFamily="50" charset="-128"/>
                <a:cs typeface="メイリオ" pitchFamily="50" charset="-128"/>
              </a:rPr>
              <a:t>StM※2</a:t>
            </a:r>
            <a:r>
              <a:rPr kumimoji="0" lang="ja-JP" altLang="en-US" sz="1200" b="1" dirty="0">
                <a:solidFill>
                  <a:srgbClr val="BADEF4"/>
                </a:solidFill>
                <a:latin typeface="メイリオ" pitchFamily="50" charset="-128"/>
                <a:ea typeface="メイリオ" pitchFamily="50" charset="-128"/>
                <a:cs typeface="メイリオ" pitchFamily="50" charset="-128"/>
              </a:rPr>
              <a:t>）</a:t>
            </a:r>
            <a:endParaRPr kumimoji="0" lang="ja-JP" altLang="ja-JP" sz="1200" b="1" dirty="0">
              <a:solidFill>
                <a:srgbClr val="BADEF4"/>
              </a:solidFill>
              <a:latin typeface="メイリオ" pitchFamily="50" charset="-128"/>
              <a:ea typeface="メイリオ" pitchFamily="50" charset="-128"/>
              <a:cs typeface="メイリオ" pitchFamily="50" charset="-128"/>
            </a:endParaRPr>
          </a:p>
        </p:txBody>
      </p:sp>
      <p:sp>
        <p:nvSpPr>
          <p:cNvPr id="2" name="テキスト ボックス 1">
            <a:extLst>
              <a:ext uri="{FF2B5EF4-FFF2-40B4-BE49-F238E27FC236}">
                <a16:creationId xmlns="" xmlns:a16="http://schemas.microsoft.com/office/drawing/2014/main" id="{97822C18-8099-4023-AC5A-EB2B5BCFEC4E}"/>
              </a:ext>
            </a:extLst>
          </p:cNvPr>
          <p:cNvSpPr txBox="1"/>
          <p:nvPr/>
        </p:nvSpPr>
        <p:spPr>
          <a:xfrm>
            <a:off x="36513" y="6396038"/>
            <a:ext cx="7920037" cy="461962"/>
          </a:xfrm>
          <a:prstGeom prst="rect">
            <a:avLst/>
          </a:prstGeom>
          <a:solidFill>
            <a:schemeClr val="bg1"/>
          </a:solidFill>
        </p:spPr>
        <p:txBody>
          <a:bodyPr>
            <a:spAutoFit/>
          </a:bodyPr>
          <a:lstStyle/>
          <a:p>
            <a:pPr>
              <a:defRPr/>
            </a:pPr>
            <a:r>
              <a:rPr kumimoji="1" lang="en-US" altLang="ja-JP" sz="1200" dirty="0">
                <a:solidFill>
                  <a:schemeClr val="tx1"/>
                </a:solidFill>
                <a:latin typeface="+mj-ea"/>
                <a:ea typeface="+mj-ea"/>
              </a:rPr>
              <a:t>※2</a:t>
            </a:r>
            <a:r>
              <a:rPr kumimoji="1" lang="ja-JP" altLang="en-US" sz="1200" dirty="0">
                <a:solidFill>
                  <a:schemeClr val="tx1"/>
                </a:solidFill>
                <a:latin typeface="+mj-ea"/>
                <a:ea typeface="+mj-ea"/>
              </a:rPr>
              <a:t>スタディマネージャー（</a:t>
            </a:r>
            <a:r>
              <a:rPr kumimoji="1" lang="en-US" altLang="ja-JP" sz="1200" dirty="0" err="1">
                <a:solidFill>
                  <a:schemeClr val="tx1"/>
                </a:solidFill>
                <a:latin typeface="+mj-ea"/>
                <a:ea typeface="+mj-ea"/>
              </a:rPr>
              <a:t>StM</a:t>
            </a:r>
            <a:r>
              <a:rPr kumimoji="1" lang="ja-JP" altLang="en-US" sz="1200" dirty="0">
                <a:solidFill>
                  <a:schemeClr val="tx1"/>
                </a:solidFill>
                <a:latin typeface="+mj-ea"/>
                <a:ea typeface="+mj-ea"/>
              </a:rPr>
              <a:t>）：医師主導治験において、治験調整医師及び自ら治験を実施する者が行う業務に協力するとともに 、治験を円滑に推進するために、計画的かつ効率的に運営管理する者</a:t>
            </a:r>
          </a:p>
        </p:txBody>
      </p:sp>
      <p:pic>
        <p:nvPicPr>
          <p:cNvPr id="27666" name="図 50">
            <a:extLst>
              <a:ext uri="{FF2B5EF4-FFF2-40B4-BE49-F238E27FC236}">
                <a16:creationId xmlns="" xmlns:a16="http://schemas.microsoft.com/office/drawing/2014/main" id="{E20A891B-4396-477A-812D-1D8CDCA321B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562755" y="4094153"/>
            <a:ext cx="1196975" cy="112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Oval 1">
            <a:extLst>
              <a:ext uri="{FF2B5EF4-FFF2-40B4-BE49-F238E27FC236}">
                <a16:creationId xmlns="" xmlns:a16="http://schemas.microsoft.com/office/drawing/2014/main" id="{9491ACE5-B1A5-4730-8ECE-CB0C2FB455FE}"/>
              </a:ext>
            </a:extLst>
          </p:cNvPr>
          <p:cNvSpPr>
            <a:spLocks noChangeArrowheads="1"/>
          </p:cNvSpPr>
          <p:nvPr/>
        </p:nvSpPr>
        <p:spPr bwMode="auto">
          <a:xfrm>
            <a:off x="354013" y="3838575"/>
            <a:ext cx="2667000" cy="1338263"/>
          </a:xfrm>
          <a:prstGeom prst="ellipse">
            <a:avLst/>
          </a:prstGeom>
          <a:solidFill>
            <a:schemeClr val="bg2">
              <a:lumMod val="75000"/>
              <a:alpha val="86000"/>
            </a:schemeClr>
          </a:solidFill>
          <a:ln w="25560">
            <a:noFill/>
            <a:miter lim="800000"/>
            <a:headEnd/>
            <a:tailEnd/>
          </a:ln>
        </p:spPr>
        <p:txBody>
          <a:bodyPr wrap="none" anchor="ctr"/>
          <a:lstStyle/>
          <a:p>
            <a:pPr eaLnBrk="1" hangingPunct="1">
              <a:buClr>
                <a:srgbClr val="000000"/>
              </a:buClr>
              <a:buSzPct val="100000"/>
              <a:buFont typeface="Times New Roman" panose="02020603050405020304" pitchFamily="18" charset="0"/>
              <a:buNone/>
              <a:defRPr/>
            </a:pPr>
            <a:endParaRPr lang="ja-JP" altLang="en-US">
              <a:solidFill>
                <a:schemeClr val="bg1">
                  <a:alpha val="50000"/>
                </a:schemeClr>
              </a:solidFill>
              <a:ea typeface="ＭＳ Ｐゴシック" charset="-128"/>
            </a:endParaRPr>
          </a:p>
        </p:txBody>
      </p:sp>
      <p:sp>
        <p:nvSpPr>
          <p:cNvPr id="75" name="Oval 29">
            <a:extLst>
              <a:ext uri="{FF2B5EF4-FFF2-40B4-BE49-F238E27FC236}">
                <a16:creationId xmlns="" xmlns:a16="http://schemas.microsoft.com/office/drawing/2014/main" id="{AE8CBDD0-6D04-4C8A-8726-FF9AB0A850AE}"/>
              </a:ext>
            </a:extLst>
          </p:cNvPr>
          <p:cNvSpPr>
            <a:spLocks noChangeArrowheads="1"/>
          </p:cNvSpPr>
          <p:nvPr/>
        </p:nvSpPr>
        <p:spPr bwMode="auto">
          <a:xfrm>
            <a:off x="962025" y="4838700"/>
            <a:ext cx="3490913" cy="1560513"/>
          </a:xfrm>
          <a:prstGeom prst="ellipse">
            <a:avLst/>
          </a:prstGeom>
          <a:solidFill>
            <a:schemeClr val="bg2">
              <a:lumMod val="75000"/>
              <a:alpha val="86000"/>
            </a:schemeClr>
          </a:solidFill>
          <a:ln w="25560">
            <a:noFill/>
            <a:miter lim="800000"/>
            <a:headEnd/>
            <a:tailEnd/>
          </a:ln>
        </p:spPr>
        <p:txBody>
          <a:bodyPr wrap="none" anchor="ctr"/>
          <a:lstStyle/>
          <a:p>
            <a:pPr eaLnBrk="1" hangingPunct="1">
              <a:buClr>
                <a:srgbClr val="000000"/>
              </a:buClr>
              <a:buSzPct val="100000"/>
              <a:buFont typeface="Times New Roman" panose="02020603050405020304" pitchFamily="18" charset="0"/>
              <a:buNone/>
              <a:defRPr/>
            </a:pPr>
            <a:endParaRPr lang="ja-JP" dirty="0">
              <a:solidFill>
                <a:schemeClr val="bg1">
                  <a:alpha val="50000"/>
                </a:schemeClr>
              </a:solidFill>
              <a:ea typeface="ＭＳ Ｐゴシック" charset="-128"/>
            </a:endParaRPr>
          </a:p>
        </p:txBody>
      </p:sp>
      <p:grpSp>
        <p:nvGrpSpPr>
          <p:cNvPr id="27669" name="グループ化 1">
            <a:extLst>
              <a:ext uri="{FF2B5EF4-FFF2-40B4-BE49-F238E27FC236}">
                <a16:creationId xmlns="" xmlns:a16="http://schemas.microsoft.com/office/drawing/2014/main" id="{2D19A40D-FBBB-4ABB-A9F2-73F3CFF904FA}"/>
              </a:ext>
            </a:extLst>
          </p:cNvPr>
          <p:cNvGrpSpPr>
            <a:grpSpLocks/>
          </p:cNvGrpSpPr>
          <p:nvPr/>
        </p:nvGrpSpPr>
        <p:grpSpPr bwMode="auto">
          <a:xfrm>
            <a:off x="115888" y="3716338"/>
            <a:ext cx="1639887" cy="1419225"/>
            <a:chOff x="224627" y="4341362"/>
            <a:chExt cx="1640393" cy="1420672"/>
          </a:xfrm>
        </p:grpSpPr>
        <p:pic>
          <p:nvPicPr>
            <p:cNvPr id="27688" name="図 35">
              <a:extLst>
                <a:ext uri="{FF2B5EF4-FFF2-40B4-BE49-F238E27FC236}">
                  <a16:creationId xmlns="" xmlns:a16="http://schemas.microsoft.com/office/drawing/2014/main" id="{0B6A7F1B-985D-4C24-AC55-494871A761C7}"/>
                </a:ext>
              </a:extLst>
            </p:cNvPr>
            <p:cNvPicPr>
              <a:picLocks noChangeAspect="1"/>
            </p:cNvPicPr>
            <p:nvPr/>
          </p:nvPicPr>
          <p:blipFill>
            <a:blip r:embed="rId7" cstate="print">
              <a:extLst>
                <a:ext uri="{28A0092B-C50C-407E-A947-70E740481C1C}">
                  <a14:useLocalDpi xmlns:a14="http://schemas.microsoft.com/office/drawing/2010/main" val="0"/>
                </a:ext>
              </a:extLst>
            </a:blip>
            <a:srcRect b="13477"/>
            <a:stretch>
              <a:fillRect/>
            </a:stretch>
          </p:blipFill>
          <p:spPr bwMode="auto">
            <a:xfrm>
              <a:off x="286617" y="4341362"/>
              <a:ext cx="697095" cy="1082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Text Box 16">
              <a:extLst>
                <a:ext uri="{FF2B5EF4-FFF2-40B4-BE49-F238E27FC236}">
                  <a16:creationId xmlns="" xmlns:a16="http://schemas.microsoft.com/office/drawing/2014/main" id="{900DB4AE-8811-4374-AE0D-B12153C9F82C}"/>
                </a:ext>
              </a:extLst>
            </p:cNvPr>
            <p:cNvSpPr txBox="1">
              <a:spLocks noChangeArrowheads="1"/>
            </p:cNvSpPr>
            <p:nvPr/>
          </p:nvSpPr>
          <p:spPr bwMode="auto">
            <a:xfrm>
              <a:off x="224627" y="5412428"/>
              <a:ext cx="1640393" cy="349606"/>
            </a:xfrm>
            <a:prstGeom prst="rect">
              <a:avLst/>
            </a:prstGeom>
            <a:solidFill>
              <a:schemeClr val="tx1">
                <a:lumMod val="85000"/>
                <a:lumOff val="15000"/>
              </a:schemeClr>
            </a:solidFill>
            <a:ln>
              <a:noFill/>
            </a:ln>
          </p:spPr>
          <p:txBody>
            <a:bodyPr wrap="none" lIns="72000" tIns="36000" rIns="90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r" eaLnBrk="1" hangingPunct="1">
                <a:lnSpc>
                  <a:spcPct val="150000"/>
                </a:lnSpc>
                <a:buSzPct val="100000"/>
                <a:defRPr/>
              </a:pPr>
              <a:r>
                <a:rPr lang="ja-JP" sz="1200" b="1" dirty="0">
                  <a:solidFill>
                    <a:srgbClr val="E34581"/>
                  </a:solidFill>
                  <a:latin typeface="+mj-ea"/>
                  <a:ea typeface="+mj-ea"/>
                </a:rPr>
                <a:t>モニター</a:t>
              </a:r>
              <a:r>
                <a:rPr lang="en-US" altLang="ja-JP" sz="1200" b="1" dirty="0">
                  <a:solidFill>
                    <a:srgbClr val="E34581"/>
                  </a:solidFill>
                  <a:latin typeface="+mj-ea"/>
                  <a:ea typeface="+mj-ea"/>
                </a:rPr>
                <a:t>/</a:t>
              </a:r>
              <a:r>
                <a:rPr lang="ja-JP" sz="1200" b="1" dirty="0">
                  <a:solidFill>
                    <a:srgbClr val="E34581"/>
                  </a:solidFill>
                  <a:latin typeface="+mj-ea"/>
                  <a:ea typeface="+mj-ea"/>
                </a:rPr>
                <a:t>監査担当者</a:t>
              </a:r>
            </a:p>
          </p:txBody>
        </p:sp>
      </p:grpSp>
      <p:grpSp>
        <p:nvGrpSpPr>
          <p:cNvPr id="27670" name="グループ化 21">
            <a:extLst>
              <a:ext uri="{FF2B5EF4-FFF2-40B4-BE49-F238E27FC236}">
                <a16:creationId xmlns="" xmlns:a16="http://schemas.microsoft.com/office/drawing/2014/main" id="{06EEE1B3-C701-4AC3-AA9A-ABAE8C489485}"/>
              </a:ext>
            </a:extLst>
          </p:cNvPr>
          <p:cNvGrpSpPr>
            <a:grpSpLocks/>
          </p:cNvGrpSpPr>
          <p:nvPr/>
        </p:nvGrpSpPr>
        <p:grpSpPr bwMode="auto">
          <a:xfrm>
            <a:off x="190500" y="1539875"/>
            <a:ext cx="3493354" cy="2138363"/>
            <a:chOff x="260754" y="1290798"/>
            <a:chExt cx="3493738" cy="2138202"/>
          </a:xfrm>
        </p:grpSpPr>
        <p:sp>
          <p:nvSpPr>
            <p:cNvPr id="27683" name="Oval 2">
              <a:extLst>
                <a:ext uri="{FF2B5EF4-FFF2-40B4-BE49-F238E27FC236}">
                  <a16:creationId xmlns="" xmlns:a16="http://schemas.microsoft.com/office/drawing/2014/main" id="{1DF87753-9433-4418-B058-004FA5C60F01}"/>
                </a:ext>
              </a:extLst>
            </p:cNvPr>
            <p:cNvSpPr>
              <a:spLocks noChangeArrowheads="1"/>
            </p:cNvSpPr>
            <p:nvPr/>
          </p:nvSpPr>
          <p:spPr bwMode="auto">
            <a:xfrm>
              <a:off x="323528" y="1383691"/>
              <a:ext cx="3368191" cy="2045309"/>
            </a:xfrm>
            <a:prstGeom prst="ellipse">
              <a:avLst/>
            </a:prstGeom>
            <a:solidFill>
              <a:srgbClr val="D7136C">
                <a:alpha val="42744"/>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ja-JP" altLang="en-US"/>
            </a:p>
          </p:txBody>
        </p:sp>
        <p:sp>
          <p:nvSpPr>
            <p:cNvPr id="27684" name="Text Box 10">
              <a:extLst>
                <a:ext uri="{FF2B5EF4-FFF2-40B4-BE49-F238E27FC236}">
                  <a16:creationId xmlns="" xmlns:a16="http://schemas.microsoft.com/office/drawing/2014/main" id="{0FC488C2-1718-4FD8-872D-4BDF28429C33}"/>
                </a:ext>
              </a:extLst>
            </p:cNvPr>
            <p:cNvSpPr txBox="1">
              <a:spLocks noChangeArrowheads="1"/>
            </p:cNvSpPr>
            <p:nvPr/>
          </p:nvSpPr>
          <p:spPr bwMode="auto">
            <a:xfrm>
              <a:off x="1073642" y="1839142"/>
              <a:ext cx="2680850" cy="710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400" b="1" dirty="0">
                  <a:latin typeface="メイリオ" panose="020B0604030504040204" pitchFamily="34" charset="-128"/>
                  <a:ea typeface="メイリオ" panose="020B0604030504040204" pitchFamily="34" charset="-128"/>
                </a:rPr>
                <a:t>必要な情報</a:t>
              </a:r>
              <a:r>
                <a:rPr kumimoji="0" lang="en-US" altLang="ja-JP" sz="1200" b="1" dirty="0">
                  <a:latin typeface="メイリオ" panose="020B0604030504040204" pitchFamily="34" charset="-128"/>
                  <a:ea typeface="メイリオ" panose="020B0604030504040204" pitchFamily="34" charset="-128"/>
                </a:rPr>
                <a:t/>
              </a:r>
              <a:br>
                <a:rPr kumimoji="0" lang="en-US" altLang="ja-JP" sz="1200" b="1" dirty="0">
                  <a:latin typeface="メイリオ" panose="020B0604030504040204" pitchFamily="34" charset="-128"/>
                  <a:ea typeface="メイリオ" panose="020B0604030504040204" pitchFamily="34" charset="-128"/>
                </a:rPr>
              </a:br>
              <a:r>
                <a:rPr kumimoji="0" lang="ja-JP" altLang="en-US" sz="1200" b="1" dirty="0">
                  <a:latin typeface="メイリオ" panose="020B0604030504040204" pitchFamily="34" charset="-128"/>
                  <a:ea typeface="メイリオ" panose="020B0604030504040204" pitchFamily="34" charset="-128"/>
                </a:rPr>
                <a:t>（治験薬等概要書、安全性情報等）、</a:t>
              </a:r>
              <a:r>
                <a:rPr kumimoji="0" lang="en-US" altLang="ja-JP" sz="1200" b="1" dirty="0">
                  <a:latin typeface="メイリオ" panose="020B0604030504040204" pitchFamily="34" charset="-128"/>
                  <a:ea typeface="メイリオ" panose="020B0604030504040204" pitchFamily="34" charset="-128"/>
                </a:rPr>
                <a:t/>
              </a:r>
              <a:br>
                <a:rPr kumimoji="0" lang="en-US" altLang="ja-JP" sz="1200" b="1" dirty="0">
                  <a:latin typeface="メイリオ" panose="020B0604030504040204" pitchFamily="34" charset="-128"/>
                  <a:ea typeface="メイリオ" panose="020B0604030504040204" pitchFamily="34" charset="-128"/>
                </a:rPr>
              </a:br>
              <a:r>
                <a:rPr kumimoji="0" lang="ja-JP" altLang="en-US" sz="1200" b="1" dirty="0">
                  <a:latin typeface="メイリオ" panose="020B0604030504040204" pitchFamily="34" charset="-128"/>
                  <a:ea typeface="メイリオ" panose="020B0604030504040204" pitchFamily="34" charset="-128"/>
                </a:rPr>
                <a:t>治験薬等</a:t>
              </a:r>
              <a:r>
                <a:rPr kumimoji="0" lang="ja-JP" altLang="en-US" sz="1400" b="1" dirty="0">
                  <a:latin typeface="メイリオ" panose="020B0604030504040204" pitchFamily="34" charset="-128"/>
                  <a:ea typeface="メイリオ" panose="020B0604030504040204" pitchFamily="34" charset="-128"/>
                </a:rPr>
                <a:t>を提供</a:t>
              </a:r>
              <a:endParaRPr kumimoji="0" lang="ja-JP" altLang="ja-JP" sz="1400" b="1" dirty="0">
                <a:latin typeface="メイリオ" panose="020B0604030504040204" pitchFamily="34" charset="-128"/>
                <a:ea typeface="メイリオ" panose="020B0604030504040204" pitchFamily="34" charset="-128"/>
              </a:endParaRPr>
            </a:p>
          </p:txBody>
        </p:sp>
        <p:pic>
          <p:nvPicPr>
            <p:cNvPr id="27685" name="図 38">
              <a:extLst>
                <a:ext uri="{FF2B5EF4-FFF2-40B4-BE49-F238E27FC236}">
                  <a16:creationId xmlns="" xmlns:a16="http://schemas.microsoft.com/office/drawing/2014/main" id="{93680185-4508-458A-9268-5910F1AF3F1A}"/>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60754" y="1383691"/>
              <a:ext cx="799736" cy="1329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テキスト ボックス 82">
              <a:extLst>
                <a:ext uri="{FF2B5EF4-FFF2-40B4-BE49-F238E27FC236}">
                  <a16:creationId xmlns="" xmlns:a16="http://schemas.microsoft.com/office/drawing/2014/main" id="{F4646AAC-E149-43EA-8931-E7C4A5F9F3BE}"/>
                </a:ext>
              </a:extLst>
            </p:cNvPr>
            <p:cNvSpPr txBox="1"/>
            <p:nvPr/>
          </p:nvSpPr>
          <p:spPr>
            <a:xfrm>
              <a:off x="1214947" y="1290798"/>
              <a:ext cx="1782958" cy="453991"/>
            </a:xfrm>
            <a:prstGeom prst="rect">
              <a:avLst/>
            </a:prstGeom>
            <a:solidFill>
              <a:srgbClr val="E34581"/>
            </a:solidFill>
          </p:spPr>
          <p:txBody>
            <a:bodyPr wrap="none" lIns="216000" tIns="36000" rIns="252000" bIns="36000" anchor="ctr">
              <a:spAutoFit/>
            </a:bodyPr>
            <a:lstStyle/>
            <a:p>
              <a:pPr algn="ctr" eaLnBrk="1" hangingPunct="1">
                <a:lnSpc>
                  <a:spcPct val="150000"/>
                </a:lnSpc>
                <a:buClr>
                  <a:srgbClr val="000000"/>
                </a:buClr>
                <a:buSzPct val="100000"/>
                <a:buFont typeface="Times New Roman" panose="02020603050405020304" pitchFamily="18" charset="0"/>
                <a:buNone/>
                <a:defRPr/>
              </a:pPr>
              <a:r>
                <a:rPr kumimoji="1" lang="ja-JP" altLang="en-US" b="1" dirty="0">
                  <a:latin typeface="+mj-ea"/>
                  <a:ea typeface="+mj-ea"/>
                </a:rPr>
                <a:t>開発企業</a:t>
              </a:r>
              <a:r>
                <a:rPr kumimoji="1" lang="en-US" altLang="ja-JP" b="1" dirty="0">
                  <a:latin typeface="+mj-ea"/>
                  <a:ea typeface="+mj-ea"/>
                </a:rPr>
                <a:t>※1</a:t>
              </a:r>
            </a:p>
          </p:txBody>
        </p:sp>
        <p:sp>
          <p:nvSpPr>
            <p:cNvPr id="84" name="正方形/長方形 83">
              <a:extLst>
                <a:ext uri="{FF2B5EF4-FFF2-40B4-BE49-F238E27FC236}">
                  <a16:creationId xmlns="" xmlns:a16="http://schemas.microsoft.com/office/drawing/2014/main" id="{0435954C-CB98-4744-9332-14C9689E0E53}"/>
                </a:ext>
              </a:extLst>
            </p:cNvPr>
            <p:cNvSpPr/>
            <p:nvPr/>
          </p:nvSpPr>
          <p:spPr>
            <a:xfrm>
              <a:off x="1210183" y="2700392"/>
              <a:ext cx="1744855" cy="387321"/>
            </a:xfrm>
            <a:prstGeom prst="rect">
              <a:avLst/>
            </a:prstGeom>
            <a:ln w="25400">
              <a:solidFill>
                <a:schemeClr val="bg1"/>
              </a:solidFill>
            </a:ln>
          </p:spPr>
          <p:txBody>
            <a:bodyPr wrap="none" anchor="ctr">
              <a:spAutoFit/>
            </a:bodyPr>
            <a:lstStyle/>
            <a:p>
              <a:pPr algn="ctr" eaLnBrk="1" hangingPunct="1">
                <a:lnSpc>
                  <a:spcPct val="150000"/>
                </a:lnSpc>
                <a:buSzPct val="100000"/>
                <a:defRPr/>
              </a:pPr>
              <a:r>
                <a:rPr lang="ja-JP" altLang="ja-JP" sz="1400" b="1" dirty="0">
                  <a:latin typeface="+mj-ea"/>
                  <a:ea typeface="+mj-ea"/>
                </a:rPr>
                <a:t>当局へ承認申請</a:t>
              </a:r>
            </a:p>
          </p:txBody>
        </p:sp>
      </p:grpSp>
      <p:sp>
        <p:nvSpPr>
          <p:cNvPr id="85" name="正方形/長方形 84">
            <a:extLst>
              <a:ext uri="{FF2B5EF4-FFF2-40B4-BE49-F238E27FC236}">
                <a16:creationId xmlns="" xmlns:a16="http://schemas.microsoft.com/office/drawing/2014/main" id="{1EEC7DBE-63A1-4688-B26F-07870DAA3773}"/>
              </a:ext>
            </a:extLst>
          </p:cNvPr>
          <p:cNvSpPr/>
          <p:nvPr/>
        </p:nvSpPr>
        <p:spPr>
          <a:xfrm>
            <a:off x="938213" y="4243388"/>
            <a:ext cx="1728787" cy="388937"/>
          </a:xfrm>
          <a:prstGeom prst="rect">
            <a:avLst/>
          </a:prstGeom>
          <a:ln w="25400">
            <a:solidFill>
              <a:schemeClr val="bg1"/>
            </a:solidFill>
          </a:ln>
        </p:spPr>
        <p:txBody>
          <a:bodyPr wrap="none" anchor="ctr">
            <a:spAutoFit/>
          </a:bodyPr>
          <a:lstStyle/>
          <a:p>
            <a:pPr eaLnBrk="1" hangingPunct="1">
              <a:lnSpc>
                <a:spcPct val="150000"/>
              </a:lnSpc>
              <a:buSzPct val="100000"/>
              <a:defRPr/>
            </a:pPr>
            <a:r>
              <a:rPr lang="ja-JP" altLang="en-US" sz="1400" b="1" dirty="0">
                <a:latin typeface="+mj-ea"/>
                <a:ea typeface="+mj-ea"/>
              </a:rPr>
              <a:t>モニタリング</a:t>
            </a:r>
            <a:r>
              <a:rPr lang="en-US" altLang="ja-JP" sz="1400" b="1" dirty="0">
                <a:latin typeface="+mj-ea"/>
                <a:ea typeface="+mj-ea"/>
              </a:rPr>
              <a:t>/</a:t>
            </a:r>
            <a:r>
              <a:rPr lang="ja-JP" altLang="en-US" sz="1400" b="1" dirty="0">
                <a:latin typeface="+mj-ea"/>
                <a:ea typeface="+mj-ea"/>
              </a:rPr>
              <a:t>監査</a:t>
            </a:r>
            <a:endParaRPr lang="ja-JP" altLang="ja-JP" sz="1400" b="1" dirty="0">
              <a:latin typeface="+mj-ea"/>
              <a:ea typeface="+mj-ea"/>
            </a:endParaRPr>
          </a:p>
        </p:txBody>
      </p:sp>
      <p:sp>
        <p:nvSpPr>
          <p:cNvPr id="86" name="正方形/長方形 85">
            <a:extLst>
              <a:ext uri="{FF2B5EF4-FFF2-40B4-BE49-F238E27FC236}">
                <a16:creationId xmlns="" xmlns:a16="http://schemas.microsoft.com/office/drawing/2014/main" id="{C78B2021-8DED-4283-9431-BE132C5F691B}"/>
              </a:ext>
            </a:extLst>
          </p:cNvPr>
          <p:cNvSpPr/>
          <p:nvPr/>
        </p:nvSpPr>
        <p:spPr>
          <a:xfrm>
            <a:off x="1490663" y="5183188"/>
            <a:ext cx="2379662" cy="857250"/>
          </a:xfrm>
          <a:prstGeom prst="rect">
            <a:avLst/>
          </a:prstGeom>
          <a:ln w="25400">
            <a:solidFill>
              <a:schemeClr val="bg1"/>
            </a:solidFill>
          </a:ln>
        </p:spPr>
        <p:txBody>
          <a:bodyPr anchor="ctr">
            <a:spAutoFit/>
          </a:bodyPr>
          <a:lstStyle/>
          <a:p>
            <a:pPr algn="ctr" eaLnBrk="1" hangingPunct="1">
              <a:lnSpc>
                <a:spcPct val="120000"/>
              </a:lnSpc>
              <a:buClr>
                <a:srgbClr val="000000"/>
              </a:buClr>
              <a:buSzPct val="100000"/>
              <a:buFont typeface="Times New Roman" panose="02020603050405020304" pitchFamily="18" charset="0"/>
              <a:buNone/>
              <a:defRPr/>
            </a:pPr>
            <a:r>
              <a:rPr lang="ja-JP" altLang="ja-JP" sz="1400" b="1" dirty="0">
                <a:latin typeface="+mj-ea"/>
                <a:ea typeface="+mj-ea"/>
              </a:rPr>
              <a:t>データマネジメント</a:t>
            </a:r>
          </a:p>
          <a:p>
            <a:pPr algn="ctr" eaLnBrk="1" hangingPunct="1">
              <a:lnSpc>
                <a:spcPct val="120000"/>
              </a:lnSpc>
              <a:buClr>
                <a:srgbClr val="000000"/>
              </a:buClr>
              <a:buSzPct val="100000"/>
              <a:buFont typeface="Times New Roman" panose="02020603050405020304" pitchFamily="18" charset="0"/>
              <a:buNone/>
              <a:defRPr/>
            </a:pPr>
            <a:r>
              <a:rPr lang="ja-JP" altLang="ja-JP" sz="1400" b="1" dirty="0">
                <a:latin typeface="+mj-ea"/>
                <a:ea typeface="+mj-ea"/>
              </a:rPr>
              <a:t>統計解析</a:t>
            </a:r>
          </a:p>
          <a:p>
            <a:pPr algn="ctr" eaLnBrk="1" hangingPunct="1">
              <a:lnSpc>
                <a:spcPct val="120000"/>
              </a:lnSpc>
              <a:buClr>
                <a:srgbClr val="000000"/>
              </a:buClr>
              <a:buSzPct val="100000"/>
              <a:buFont typeface="Times New Roman" panose="02020603050405020304" pitchFamily="18" charset="0"/>
              <a:buNone/>
              <a:defRPr/>
            </a:pPr>
            <a:r>
              <a:rPr lang="ja-JP" altLang="ja-JP" sz="1400" b="1" dirty="0">
                <a:latin typeface="+mj-ea"/>
                <a:ea typeface="+mj-ea"/>
              </a:rPr>
              <a:t>メディカルライティング</a:t>
            </a:r>
          </a:p>
        </p:txBody>
      </p:sp>
      <p:pic>
        <p:nvPicPr>
          <p:cNvPr id="27673" name="図 9">
            <a:extLst>
              <a:ext uri="{FF2B5EF4-FFF2-40B4-BE49-F238E27FC236}">
                <a16:creationId xmlns="" xmlns:a16="http://schemas.microsoft.com/office/drawing/2014/main" id="{3FABDE78-345B-4245-8A5C-783332219F76}"/>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rot="-632066">
            <a:off x="3154363" y="2085975"/>
            <a:ext cx="1736725"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4" name="図 10">
            <a:extLst>
              <a:ext uri="{FF2B5EF4-FFF2-40B4-BE49-F238E27FC236}">
                <a16:creationId xmlns="" xmlns:a16="http://schemas.microsoft.com/office/drawing/2014/main" id="{612F1326-1300-4367-8447-5DB4E979EE38}"/>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rot="-238155">
            <a:off x="2971800" y="3094038"/>
            <a:ext cx="1655763"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Text Box 25">
            <a:extLst>
              <a:ext uri="{FF2B5EF4-FFF2-40B4-BE49-F238E27FC236}">
                <a16:creationId xmlns="" xmlns:a16="http://schemas.microsoft.com/office/drawing/2014/main" id="{E79E1DE8-9B26-440C-8233-C15FC4751719}"/>
              </a:ext>
            </a:extLst>
          </p:cNvPr>
          <p:cNvSpPr txBox="1">
            <a:spLocks noChangeArrowheads="1"/>
          </p:cNvSpPr>
          <p:nvPr/>
        </p:nvSpPr>
        <p:spPr bwMode="auto">
          <a:xfrm>
            <a:off x="3001963" y="3433763"/>
            <a:ext cx="1304925" cy="354012"/>
          </a:xfrm>
          <a:prstGeom prst="rect">
            <a:avLst/>
          </a:prstGeom>
          <a:solidFill>
            <a:srgbClr val="29C7FF"/>
          </a:solidFill>
          <a:ln w="9360">
            <a:noFill/>
            <a:miter lim="800000"/>
            <a:headEnd/>
            <a:tailEnd/>
          </a:ln>
        </p:spPr>
        <p:txBody>
          <a:bodyPr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20000"/>
              </a:lnSpc>
              <a:buSzPct val="100000"/>
              <a:defRPr/>
            </a:pPr>
            <a:r>
              <a:rPr lang="ja-JP" sz="1400" b="1" dirty="0">
                <a:latin typeface="+mj-ea"/>
                <a:ea typeface="+mj-ea"/>
              </a:rPr>
              <a:t>総括報告書</a:t>
            </a:r>
          </a:p>
        </p:txBody>
      </p:sp>
      <p:pic>
        <p:nvPicPr>
          <p:cNvPr id="27676" name="図 13">
            <a:extLst>
              <a:ext uri="{FF2B5EF4-FFF2-40B4-BE49-F238E27FC236}">
                <a16:creationId xmlns="" xmlns:a16="http://schemas.microsoft.com/office/drawing/2014/main" id="{E1770B14-3403-4B17-9093-64033C27AC92}"/>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674938" y="4314825"/>
            <a:ext cx="2160587"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7" name="図 11">
            <a:extLst>
              <a:ext uri="{FF2B5EF4-FFF2-40B4-BE49-F238E27FC236}">
                <a16:creationId xmlns="" xmlns:a16="http://schemas.microsoft.com/office/drawing/2014/main" id="{E4BB485D-DEE2-4E35-917D-E4DE1CA6D362}"/>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rot="-194525">
            <a:off x="2835275" y="4005263"/>
            <a:ext cx="3040063"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Text Box 25">
            <a:extLst>
              <a:ext uri="{FF2B5EF4-FFF2-40B4-BE49-F238E27FC236}">
                <a16:creationId xmlns="" xmlns:a16="http://schemas.microsoft.com/office/drawing/2014/main" id="{B0989D28-985A-44C7-9580-295A68B51099}"/>
              </a:ext>
            </a:extLst>
          </p:cNvPr>
          <p:cNvSpPr txBox="1">
            <a:spLocks noChangeArrowheads="1"/>
          </p:cNvSpPr>
          <p:nvPr/>
        </p:nvSpPr>
        <p:spPr bwMode="auto">
          <a:xfrm>
            <a:off x="3944938" y="4918075"/>
            <a:ext cx="900112" cy="342900"/>
          </a:xfrm>
          <a:prstGeom prst="rect">
            <a:avLst/>
          </a:prstGeom>
          <a:solidFill>
            <a:srgbClr val="F6E50E"/>
          </a:solidFill>
          <a:ln w="9360">
            <a:noFill/>
            <a:miter lim="800000"/>
            <a:headEnd/>
            <a:tailEnd/>
          </a:ln>
        </p:spPr>
        <p:txBody>
          <a:bodyPr wrap="none"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lnSpc>
                <a:spcPct val="120000"/>
              </a:lnSpc>
              <a:buSzPct val="100000"/>
              <a:defRPr/>
            </a:pPr>
            <a:r>
              <a:rPr lang="ja-JP" altLang="en-US" sz="1400" b="1" dirty="0">
                <a:solidFill>
                  <a:schemeClr val="tx1">
                    <a:lumMod val="75000"/>
                    <a:lumOff val="25000"/>
                  </a:schemeClr>
                </a:solidFill>
                <a:latin typeface="+mj-ea"/>
                <a:ea typeface="+mj-ea"/>
              </a:rPr>
              <a:t>業務委託</a:t>
            </a:r>
            <a:endParaRPr lang="ja-JP" sz="1400" b="1" dirty="0">
              <a:solidFill>
                <a:schemeClr val="tx1">
                  <a:lumMod val="75000"/>
                  <a:lumOff val="25000"/>
                </a:schemeClr>
              </a:solidFill>
              <a:latin typeface="+mj-ea"/>
              <a:ea typeface="+mj-ea"/>
            </a:endParaRPr>
          </a:p>
        </p:txBody>
      </p:sp>
      <p:sp>
        <p:nvSpPr>
          <p:cNvPr id="93" name="Text Box 25">
            <a:extLst>
              <a:ext uri="{FF2B5EF4-FFF2-40B4-BE49-F238E27FC236}">
                <a16:creationId xmlns="" xmlns:a16="http://schemas.microsoft.com/office/drawing/2014/main" id="{E48C69DA-4687-45F9-90A4-6BD25DF241C1}"/>
              </a:ext>
            </a:extLst>
          </p:cNvPr>
          <p:cNvSpPr txBox="1">
            <a:spLocks noChangeArrowheads="1"/>
          </p:cNvSpPr>
          <p:nvPr/>
        </p:nvSpPr>
        <p:spPr bwMode="auto">
          <a:xfrm>
            <a:off x="3267075" y="4564063"/>
            <a:ext cx="900113" cy="341312"/>
          </a:xfrm>
          <a:prstGeom prst="rect">
            <a:avLst/>
          </a:prstGeom>
          <a:solidFill>
            <a:srgbClr val="F6E50E"/>
          </a:solidFill>
          <a:ln w="9360">
            <a:noFill/>
            <a:miter lim="800000"/>
            <a:headEnd/>
            <a:tailEnd/>
          </a:ln>
        </p:spPr>
        <p:txBody>
          <a:bodyPr wrap="none"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lnSpc>
                <a:spcPct val="120000"/>
              </a:lnSpc>
              <a:buSzPct val="100000"/>
              <a:defRPr/>
            </a:pPr>
            <a:r>
              <a:rPr lang="ja-JP" altLang="en-US" sz="1400" b="1" dirty="0">
                <a:solidFill>
                  <a:schemeClr val="tx1">
                    <a:lumMod val="75000"/>
                    <a:lumOff val="25000"/>
                  </a:schemeClr>
                </a:solidFill>
                <a:latin typeface="+mj-ea"/>
                <a:ea typeface="+mj-ea"/>
              </a:rPr>
              <a:t>業務委託</a:t>
            </a:r>
            <a:endParaRPr lang="ja-JP" sz="1400" b="1" dirty="0">
              <a:solidFill>
                <a:schemeClr val="tx1">
                  <a:lumMod val="75000"/>
                  <a:lumOff val="25000"/>
                </a:schemeClr>
              </a:solidFill>
              <a:latin typeface="+mj-ea"/>
              <a:ea typeface="+mj-ea"/>
            </a:endParaRPr>
          </a:p>
        </p:txBody>
      </p:sp>
      <p:sp>
        <p:nvSpPr>
          <p:cNvPr id="94" name="Text Box 25">
            <a:extLst>
              <a:ext uri="{FF2B5EF4-FFF2-40B4-BE49-F238E27FC236}">
                <a16:creationId xmlns="" xmlns:a16="http://schemas.microsoft.com/office/drawing/2014/main" id="{E27B8DE5-B986-4CCD-BC44-98316369F76B}"/>
              </a:ext>
            </a:extLst>
          </p:cNvPr>
          <p:cNvSpPr txBox="1">
            <a:spLocks noChangeArrowheads="1"/>
          </p:cNvSpPr>
          <p:nvPr/>
        </p:nvSpPr>
        <p:spPr bwMode="auto">
          <a:xfrm>
            <a:off x="3225800" y="3959225"/>
            <a:ext cx="1438275" cy="352425"/>
          </a:xfrm>
          <a:prstGeom prst="rect">
            <a:avLst/>
          </a:prstGeom>
          <a:solidFill>
            <a:srgbClr val="E97BAD"/>
          </a:solidFill>
          <a:ln w="9360">
            <a:noFill/>
            <a:miter lim="800000"/>
            <a:headEnd/>
            <a:tailEnd/>
          </a:ln>
        </p:spPr>
        <p:txBody>
          <a:bodyPr wrap="none"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lnSpc>
                <a:spcPct val="120000"/>
              </a:lnSpc>
              <a:buSzPct val="100000"/>
              <a:defRPr/>
            </a:pPr>
            <a:r>
              <a:rPr lang="ja-JP" altLang="en-US" sz="1400" b="1" dirty="0">
                <a:latin typeface="+mj-ea"/>
                <a:ea typeface="+mj-ea"/>
              </a:rPr>
              <a:t>品質のチェック</a:t>
            </a:r>
            <a:endParaRPr lang="ja-JP" sz="1400" b="1" dirty="0">
              <a:latin typeface="+mj-ea"/>
              <a:ea typeface="+mj-ea"/>
            </a:endParaRPr>
          </a:p>
        </p:txBody>
      </p:sp>
      <p:sp>
        <p:nvSpPr>
          <p:cNvPr id="95" name="Text Box 34">
            <a:extLst>
              <a:ext uri="{FF2B5EF4-FFF2-40B4-BE49-F238E27FC236}">
                <a16:creationId xmlns="" xmlns:a16="http://schemas.microsoft.com/office/drawing/2014/main" id="{CA246F2D-C710-4591-A9F6-D5718B09E40D}"/>
              </a:ext>
            </a:extLst>
          </p:cNvPr>
          <p:cNvSpPr txBox="1">
            <a:spLocks noChangeArrowheads="1"/>
          </p:cNvSpPr>
          <p:nvPr/>
        </p:nvSpPr>
        <p:spPr bwMode="auto">
          <a:xfrm>
            <a:off x="4572000" y="3606800"/>
            <a:ext cx="1644650" cy="279400"/>
          </a:xfrm>
          <a:prstGeom prst="rect">
            <a:avLst/>
          </a:prstGeom>
          <a:noFill/>
          <a:ln>
            <a:noFill/>
          </a:ln>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buSzPct val="100000"/>
              <a:defRPr/>
            </a:pPr>
            <a:r>
              <a:rPr lang="ja-JP" sz="1200" b="1" dirty="0">
                <a:latin typeface="+mn-ea"/>
                <a:ea typeface="+mn-ea"/>
              </a:rPr>
              <a:t>自ら治験を実施する者</a:t>
            </a:r>
          </a:p>
        </p:txBody>
      </p:sp>
      <p:sp>
        <p:nvSpPr>
          <p:cNvPr id="97" name="テキスト ボックス 96">
            <a:extLst>
              <a:ext uri="{FF2B5EF4-FFF2-40B4-BE49-F238E27FC236}">
                <a16:creationId xmlns="" xmlns:a16="http://schemas.microsoft.com/office/drawing/2014/main" id="{655ED1DD-F4E6-41D2-BD2D-5351A967F4F4}"/>
              </a:ext>
            </a:extLst>
          </p:cNvPr>
          <p:cNvSpPr txBox="1"/>
          <p:nvPr/>
        </p:nvSpPr>
        <p:spPr>
          <a:xfrm>
            <a:off x="0" y="1131888"/>
            <a:ext cx="3492500" cy="461962"/>
          </a:xfrm>
          <a:prstGeom prst="rect">
            <a:avLst/>
          </a:prstGeom>
          <a:noFill/>
        </p:spPr>
        <p:txBody>
          <a:bodyPr wrap="square">
            <a:spAutoFit/>
          </a:bodyPr>
          <a:lstStyle/>
          <a:p>
            <a:pPr>
              <a:defRPr/>
            </a:pPr>
            <a:r>
              <a:rPr kumimoji="1" lang="en-US" altLang="ja-JP" sz="1200" dirty="0">
                <a:solidFill>
                  <a:schemeClr val="tx1"/>
                </a:solidFill>
                <a:latin typeface="+mj-ea"/>
                <a:ea typeface="+mj-ea"/>
              </a:rPr>
              <a:t>※1</a:t>
            </a:r>
            <a:r>
              <a:rPr kumimoji="1" lang="ja-JP" altLang="en-US" sz="1200" dirty="0">
                <a:solidFill>
                  <a:schemeClr val="tx1"/>
                </a:solidFill>
                <a:latin typeface="+mj-ea"/>
                <a:ea typeface="+mj-ea"/>
              </a:rPr>
              <a:t>　開発企業の対応が難しい場合には、</a:t>
            </a:r>
            <a:endParaRPr kumimoji="1" lang="en-US" altLang="ja-JP" sz="1200" dirty="0">
              <a:solidFill>
                <a:schemeClr val="tx1"/>
              </a:solidFill>
              <a:latin typeface="+mj-ea"/>
              <a:ea typeface="+mj-ea"/>
            </a:endParaRPr>
          </a:p>
          <a:p>
            <a:pPr>
              <a:defRPr/>
            </a:pPr>
            <a:r>
              <a:rPr kumimoji="1" lang="ja-JP" altLang="en-US" sz="1200" dirty="0">
                <a:solidFill>
                  <a:schemeClr val="tx1"/>
                </a:solidFill>
                <a:latin typeface="+mj-ea"/>
                <a:ea typeface="+mj-ea"/>
              </a:rPr>
              <a:t>　　  自ら治験を実施する者が担うことになる</a:t>
            </a:r>
          </a:p>
        </p:txBody>
      </p:sp>
      <p:pic>
        <p:nvPicPr>
          <p:cNvPr id="42" name="図 4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flipH="1">
            <a:off x="6533853" y="4655334"/>
            <a:ext cx="1311916" cy="1226356"/>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タイトル 1">
            <a:extLst>
              <a:ext uri="{FF2B5EF4-FFF2-40B4-BE49-F238E27FC236}">
                <a16:creationId xmlns="" xmlns:a16="http://schemas.microsoft.com/office/drawing/2014/main" id="{971CAAC4-90B2-4309-81A7-EFC92C0587DA}"/>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sz="3200">
                <a:latin typeface="メイリオ" panose="020B0604030504040204" pitchFamily="34" charset="-128"/>
                <a:ea typeface="メイリオ" panose="020B0604030504040204" pitchFamily="34" charset="-128"/>
              </a:rPr>
              <a:t>医師主導治験と企業治験、責任の所在の違い</a:t>
            </a:r>
          </a:p>
        </p:txBody>
      </p:sp>
      <p:graphicFrame>
        <p:nvGraphicFramePr>
          <p:cNvPr id="7" name="コンテンツ プレースホルダ 6">
            <a:extLst>
              <a:ext uri="{FF2B5EF4-FFF2-40B4-BE49-F238E27FC236}">
                <a16:creationId xmlns="" xmlns:a16="http://schemas.microsoft.com/office/drawing/2014/main" id="{DC9E4884-7085-4148-997A-24E2C9139F07}"/>
              </a:ext>
            </a:extLst>
          </p:cNvPr>
          <p:cNvGraphicFramePr>
            <a:graphicFrameLocks noGrp="1"/>
          </p:cNvGraphicFramePr>
          <p:nvPr>
            <p:ph idx="1"/>
          </p:nvPr>
        </p:nvGraphicFramePr>
        <p:xfrm>
          <a:off x="457200" y="1484313"/>
          <a:ext cx="8204201" cy="4856161"/>
        </p:xfrm>
        <a:graphic>
          <a:graphicData uri="http://schemas.openxmlformats.org/drawingml/2006/table">
            <a:tbl>
              <a:tblPr firstRow="1" bandRow="1">
                <a:tableStyleId>{5940675A-B579-460E-94D1-54222C63F5DA}</a:tableStyleId>
              </a:tblPr>
              <a:tblGrid>
                <a:gridCol w="510536">
                  <a:extLst>
                    <a:ext uri="{9D8B030D-6E8A-4147-A177-3AD203B41FA5}">
                      <a16:colId xmlns="" xmlns:a16="http://schemas.microsoft.com/office/drawing/2014/main" val="20000"/>
                    </a:ext>
                  </a:extLst>
                </a:gridCol>
                <a:gridCol w="3157707">
                  <a:extLst>
                    <a:ext uri="{9D8B030D-6E8A-4147-A177-3AD203B41FA5}">
                      <a16:colId xmlns="" xmlns:a16="http://schemas.microsoft.com/office/drawing/2014/main" val="20001"/>
                    </a:ext>
                  </a:extLst>
                </a:gridCol>
                <a:gridCol w="2273680">
                  <a:extLst>
                    <a:ext uri="{9D8B030D-6E8A-4147-A177-3AD203B41FA5}">
                      <a16:colId xmlns="" xmlns:a16="http://schemas.microsoft.com/office/drawing/2014/main" val="20002"/>
                    </a:ext>
                  </a:extLst>
                </a:gridCol>
                <a:gridCol w="2262278">
                  <a:extLst>
                    <a:ext uri="{9D8B030D-6E8A-4147-A177-3AD203B41FA5}">
                      <a16:colId xmlns="" xmlns:a16="http://schemas.microsoft.com/office/drawing/2014/main" val="20003"/>
                    </a:ext>
                  </a:extLst>
                </a:gridCol>
              </a:tblGrid>
              <a:tr h="402163">
                <a:tc gridSpan="2">
                  <a:txBody>
                    <a:bodyPr/>
                    <a:lstStyle/>
                    <a:p>
                      <a:pPr marL="0" algn="l" defTabSz="914400" rtl="0" eaLnBrk="1" latinLnBrk="0" hangingPunct="1"/>
                      <a:r>
                        <a:rPr kumimoji="1" lang="ja-JP" altLang="en-US" sz="1600" b="1" kern="1200"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業務内容</a:t>
                      </a:r>
                    </a:p>
                  </a:txBody>
                  <a:tcPr marL="92685" marR="92685" marT="45722" marB="45722" anchor="ctr" anchorCtr="1">
                    <a:lnL w="127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99FF"/>
                    </a:solidFill>
                  </a:tcPr>
                </a:tc>
                <a:tc hMerge="1">
                  <a:txBody>
                    <a:bodyPr/>
                    <a:lstStyle/>
                    <a:p>
                      <a:endParaRPr kumimoji="1" lang="ja-JP" alt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医師主導治験</a:t>
                      </a:r>
                    </a:p>
                  </a:txBody>
                  <a:tcPr marL="92685" marR="92685" marT="45722" marB="45722" anchor="ctr" anchorCtr="1">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99F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1" kern="1200"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企業治験</a:t>
                      </a:r>
                    </a:p>
                  </a:txBody>
                  <a:tcPr marL="92685" marR="92685" marT="45722" marB="45722" anchor="ctr" anchorCtr="1">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99FF"/>
                    </a:solidFill>
                  </a:tcPr>
                </a:tc>
                <a:extLst>
                  <a:ext uri="{0D108BD9-81ED-4DB2-BD59-A6C34878D82A}">
                    <a16:rowId xmlns="" xmlns:a16="http://schemas.microsoft.com/office/drawing/2014/main" val="10000"/>
                  </a:ext>
                </a:extLst>
              </a:tr>
              <a:tr h="339113">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実施責任者</a:t>
                      </a:r>
                      <a:endParaRPr kumimoji="1" lang="ja-JP" altLang="en-US"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2685" marR="92685" marT="45722" marB="45722" anchor="ctr">
                    <a:lnL w="127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自ら治験を実施する者</a:t>
                      </a:r>
                      <a:endParaRPr kumimoji="1" lang="en-US" altLang="ja-JP" sz="1400" b="1" kern="12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algn="ctr" rtl="0" eaLnBrk="1" fontAlgn="ctr" latinLnBrk="0" hangingPunct="1"/>
                      <a:r>
                        <a:rPr kumimoji="1" lang="ja-JP" altLang="en-US" sz="1400" b="1" u="none" strike="noStrike" kern="1200" dirty="0">
                          <a:ln>
                            <a:noFill/>
                          </a:ln>
                          <a:effectLst/>
                          <a:latin typeface="メイリオ" panose="020B0604030504040204" pitchFamily="50" charset="-128"/>
                          <a:ea typeface="メイリオ" panose="020B0604030504040204" pitchFamily="50" charset="-128"/>
                          <a:cs typeface="メイリオ" panose="020B0604030504040204" pitchFamily="50" charset="-128"/>
                        </a:rPr>
                        <a:t>開発企業</a:t>
                      </a:r>
                      <a:endParaRPr kumimoji="1" lang="ja-JP" altLang="en-US" sz="1400" b="1" i="0" u="none" strike="noStrike" kern="120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 xmlns:a16="http://schemas.microsoft.com/office/drawing/2014/main" val="10001"/>
                  </a:ext>
                </a:extLst>
              </a:tr>
              <a:tr h="813779">
                <a:tc rowSpan="2">
                  <a:txBody>
                    <a:bodyPr/>
                    <a:lstStyle/>
                    <a:p>
                      <a:pPr marL="0" algn="ctr" rtl="0" eaLnBrk="1" fontAlgn="ctr" latinLnBrk="0" hangingPunct="1"/>
                      <a:r>
                        <a:rPr kumimoji="1" lang="ja-JP" altLang="en-US" sz="1600" b="1" kern="1200"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治験の準備</a:t>
                      </a:r>
                    </a:p>
                  </a:txBody>
                  <a:tcPr marL="92685" marR="92685" marT="45722" marB="45722" vert="eaVert"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FF"/>
                    </a:solidFill>
                  </a:tcPr>
                </a:tc>
                <a:tc>
                  <a:txBody>
                    <a:bodyPr/>
                    <a:lstStyle/>
                    <a:p>
                      <a:pPr marL="0" algn="ctr" rtl="0" eaLnBrk="1" fontAlgn="ctr" latinLnBrk="0" hangingPunct="1"/>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治験薬等概要書、</a:t>
                      </a:r>
                      <a:r>
                        <a:rPr kumimoji="1" lang="en-US" altLang="ja-JP" sz="1400" b="1" kern="1200" dirty="0">
                          <a:effectLst/>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1400" b="1" kern="1200" dirty="0">
                          <a:effectLst/>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治験実施計画書、</a:t>
                      </a:r>
                      <a:endParaRPr kumimoji="1" lang="en-US" altLang="ja-JP" sz="1400" b="1" kern="1200" dirty="0">
                        <a:effectLst/>
                        <a:latin typeface="メイリオ" panose="020B0604030504040204" pitchFamily="50" charset="-128"/>
                        <a:ea typeface="メイリオ" panose="020B0604030504040204" pitchFamily="50" charset="-128"/>
                        <a:cs typeface="メイリオ" panose="020B0604030504040204" pitchFamily="50" charset="-128"/>
                      </a:endParaRPr>
                    </a:p>
                    <a:p>
                      <a:pPr marL="0" algn="ctr" rtl="0" eaLnBrk="1" fontAlgn="ctr" latinLnBrk="0" hangingPunct="1"/>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手順書の作成など</a:t>
                      </a:r>
                      <a:endParaRPr kumimoji="1" lang="ja-JP" altLang="en-US"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2685" marR="92685" marT="45722" marB="45722" anchor="ctr">
                    <a:lnL w="127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自ら治験を実施する者</a:t>
                      </a:r>
                      <a:endParaRPr kumimoji="1" lang="en-US" altLang="ja-JP"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algn="ctr" rtl="0" eaLnBrk="1" fontAlgn="ctr" latinLnBrk="0" hangingPunct="1"/>
                      <a:r>
                        <a:rPr kumimoji="1" lang="ja-JP" altLang="en-US" sz="1400" b="1" u="none" strike="noStrike" kern="1200" dirty="0">
                          <a:ln>
                            <a:noFill/>
                          </a:ln>
                          <a:effectLst/>
                          <a:latin typeface="メイリオ" panose="020B0604030504040204" pitchFamily="50" charset="-128"/>
                          <a:ea typeface="メイリオ" panose="020B0604030504040204" pitchFamily="50" charset="-128"/>
                          <a:cs typeface="メイリオ" panose="020B0604030504040204" pitchFamily="50" charset="-128"/>
                        </a:rPr>
                        <a:t>開発企業</a:t>
                      </a:r>
                      <a:endParaRPr kumimoji="1" lang="ja-JP" altLang="en-US" sz="1400" b="1" i="0" u="none" strike="noStrike" kern="120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2"/>
                  </a:ext>
                </a:extLst>
              </a:tr>
              <a:tr h="506171">
                <a:tc vMerge="1">
                  <a:txBody>
                    <a:bodyPr/>
                    <a:lstStyle/>
                    <a:p>
                      <a:pPr marL="0" algn="ctr" rtl="0" eaLnBrk="1" fontAlgn="ctr" latinLnBrk="0" hangingPunct="1"/>
                      <a:endParaRPr kumimoji="1" lang="ja-JP" altLang="en-US" sz="1600" b="1" kern="1200" dirty="0">
                        <a:solidFill>
                          <a:schemeClr val="tx1"/>
                        </a:solidFill>
                        <a:latin typeface="HG丸ｺﾞｼｯｸM-PRO" pitchFamily="50" charset="-128"/>
                        <a:ea typeface="HG丸ｺﾞｼｯｸM-PRO" pitchFamily="50" charset="-128"/>
                        <a:cs typeface="+mj-cs"/>
                      </a:endParaRPr>
                    </a:p>
                  </a:txBody>
                  <a:tcPr anchor="ctr"/>
                </a:tc>
                <a:tc>
                  <a:txBody>
                    <a:bodyPr/>
                    <a:lstStyle/>
                    <a:p>
                      <a:pPr marL="0" algn="ctr" rtl="0" eaLnBrk="1" fontAlgn="ctr" latinLnBrk="0" hangingPunct="1"/>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治験薬等の品質の確保</a:t>
                      </a:r>
                      <a:endParaRPr kumimoji="1" lang="ja-JP" altLang="en-US" sz="1400" b="1" kern="12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2685" marR="92685" marT="45722" marB="45722" anchor="ctr">
                    <a:lnL w="127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自ら治験を実施する者</a:t>
                      </a:r>
                      <a:endParaRPr kumimoji="1" lang="en-US" altLang="ja-JP"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algn="ctr" rtl="0" eaLnBrk="1" fontAlgn="ctr" latinLnBrk="0" hangingPunct="1"/>
                      <a:r>
                        <a:rPr kumimoji="1" lang="ja-JP" altLang="en-US" sz="1400" b="1" u="none" strike="noStrike" kern="1200" dirty="0">
                          <a:ln>
                            <a:noFill/>
                          </a:ln>
                          <a:effectLst/>
                          <a:latin typeface="メイリオ" panose="020B0604030504040204" pitchFamily="50" charset="-128"/>
                          <a:ea typeface="メイリオ" panose="020B0604030504040204" pitchFamily="50" charset="-128"/>
                          <a:cs typeface="メイリオ" panose="020B0604030504040204" pitchFamily="50" charset="-128"/>
                        </a:rPr>
                        <a:t>開発企業</a:t>
                      </a:r>
                      <a:endParaRPr kumimoji="1" lang="ja-JP" altLang="en-US" sz="1400" b="1" i="0" u="none" strike="noStrike" kern="120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 xmlns:a16="http://schemas.microsoft.com/office/drawing/2014/main" val="10003"/>
                  </a:ext>
                </a:extLst>
              </a:tr>
              <a:tr h="337862">
                <a:tc gridSpan="2">
                  <a:txBody>
                    <a:bodyPr/>
                    <a:lstStyle/>
                    <a:p>
                      <a:pPr marL="0" algn="ctr" rtl="0" eaLnBrk="1" fontAlgn="ctr" latinLnBrk="0" hangingPunct="1"/>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治験の実施</a:t>
                      </a:r>
                      <a:endParaRPr kumimoji="1" lang="ja-JP" altLang="en-US" sz="1400" b="1" kern="12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2685" marR="92685" marT="45722" marB="45722" anchor="ctr">
                    <a:lnL w="127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400" b="1" u="none" strike="noStrike" kern="1200" dirty="0">
                          <a:ln>
                            <a:noFill/>
                          </a:ln>
                          <a:effectLst/>
                          <a:latin typeface="メイリオ" panose="020B0604030504040204" pitchFamily="50" charset="-128"/>
                          <a:ea typeface="メイリオ" panose="020B0604030504040204" pitchFamily="50" charset="-128"/>
                          <a:cs typeface="メイリオ" panose="020B0604030504040204" pitchFamily="50" charset="-128"/>
                        </a:rPr>
                        <a:t>実施医療機関</a:t>
                      </a:r>
                      <a:endParaRPr kumimoji="1" lang="ja-JP" altLang="en-US" sz="1400" b="1" i="0" u="none" strike="noStrike" kern="120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algn="ctr" rtl="0" eaLnBrk="1" fontAlgn="ctr" latinLnBrk="0" hangingPunct="1"/>
                      <a:r>
                        <a:rPr kumimoji="1" lang="ja-JP" altLang="en-US" sz="1400" b="1" u="none" strike="noStrike" kern="1200" dirty="0">
                          <a:ln>
                            <a:noFill/>
                          </a:ln>
                          <a:effectLst/>
                          <a:latin typeface="メイリオ" panose="020B0604030504040204" pitchFamily="50" charset="-128"/>
                          <a:ea typeface="メイリオ" panose="020B0604030504040204" pitchFamily="50" charset="-128"/>
                          <a:cs typeface="メイリオ" panose="020B0604030504040204" pitchFamily="50" charset="-128"/>
                        </a:rPr>
                        <a:t>実施医療機関</a:t>
                      </a:r>
                      <a:endParaRPr kumimoji="1" lang="ja-JP" altLang="en-US" sz="1400" b="1" i="0" u="none" strike="noStrike" kern="120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4"/>
                  </a:ext>
                </a:extLst>
              </a:tr>
              <a:tr h="813779">
                <a:tc rowSpan="3">
                  <a:txBody>
                    <a:bodyPr/>
                    <a:lstStyle/>
                    <a:p>
                      <a:pPr marL="0" algn="ctr" rtl="0" eaLnBrk="1" fontAlgn="ctr" latinLnBrk="0" hangingPunct="1"/>
                      <a:r>
                        <a:rPr kumimoji="1" lang="ja-JP" altLang="en-US" sz="1600" b="1" kern="1200"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rPr>
                        <a:t>治験の管理</a:t>
                      </a:r>
                      <a:endParaRPr kumimoji="1" lang="en-US" altLang="ja-JP" sz="1600" b="1" kern="1200" dirty="0">
                        <a:solidFill>
                          <a:schemeClr val="bg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2685" marR="92685" marT="45722" marB="45722" vert="eaVert"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FF"/>
                    </a:solidFill>
                  </a:tcPr>
                </a:tc>
                <a:tc>
                  <a:txBody>
                    <a:bodyPr/>
                    <a:lstStyle/>
                    <a:p>
                      <a:pPr marL="0" algn="ctr" rtl="0" eaLnBrk="1" fontAlgn="ctr" latinLnBrk="0" hangingPunct="1"/>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治験中・治験終了後の当局対応</a:t>
                      </a:r>
                    </a:p>
                    <a:p>
                      <a:pPr marL="0" algn="ctr" rtl="0" eaLnBrk="1" fontAlgn="ctr" latinLnBrk="0" hangingPunct="1"/>
                      <a:r>
                        <a:rPr kumimoji="1" lang="ja-JP" altLang="en-US" sz="1200" b="1" kern="1200" dirty="0">
                          <a:effectLst/>
                          <a:latin typeface="メイリオ" panose="020B0604030504040204" pitchFamily="50" charset="-128"/>
                          <a:ea typeface="メイリオ" panose="020B0604030504040204" pitchFamily="50" charset="-128"/>
                          <a:cs typeface="メイリオ" panose="020B0604030504040204" pitchFamily="50" charset="-128"/>
                        </a:rPr>
                        <a:t>（治験届提出、安全性情報報告、</a:t>
                      </a:r>
                      <a:r>
                        <a:rPr kumimoji="1" lang="en-US" altLang="ja-JP" sz="1200" b="1" kern="1200" dirty="0">
                          <a:effectLst/>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1200" b="1" kern="1200" dirty="0">
                          <a:effectLst/>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200" b="1" kern="1200" dirty="0">
                          <a:effectLst/>
                          <a:latin typeface="メイリオ" panose="020B0604030504040204" pitchFamily="50" charset="-128"/>
                          <a:ea typeface="メイリオ" panose="020B0604030504040204" pitchFamily="50" charset="-128"/>
                          <a:cs typeface="メイリオ" panose="020B0604030504040204" pitchFamily="50" charset="-128"/>
                        </a:rPr>
                        <a:t>調査対応など）</a:t>
                      </a:r>
                      <a:endParaRPr kumimoji="1" lang="ja-JP" altLang="en-US" sz="12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2685" marR="92685" marT="45722" marB="45722" anchor="ctr">
                    <a:lnL w="127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algn="ctr" defTabSz="914400" rtl="0" eaLnBrk="1" fontAlgn="ctr" latinLnBrk="0" hangingPunct="1"/>
                      <a:r>
                        <a:rPr kumimoji="1" lang="ja-JP" altLang="en-US"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自ら治験を実施する者</a:t>
                      </a:r>
                      <a:endParaRPr kumimoji="1" lang="en-US" altLang="ja-JP"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algn="ctr" rtl="0" eaLnBrk="1" fontAlgn="ctr" latinLnBrk="0" hangingPunct="1"/>
                      <a:r>
                        <a:rPr kumimoji="1" lang="ja-JP" altLang="en-US" sz="1400" b="1" u="none" strike="noStrike" kern="1200" dirty="0">
                          <a:ln>
                            <a:noFill/>
                          </a:ln>
                          <a:effectLst/>
                          <a:latin typeface="メイリオ" panose="020B0604030504040204" pitchFamily="50" charset="-128"/>
                          <a:ea typeface="メイリオ" panose="020B0604030504040204" pitchFamily="50" charset="-128"/>
                          <a:cs typeface="メイリオ" panose="020B0604030504040204" pitchFamily="50" charset="-128"/>
                        </a:rPr>
                        <a:t>開発企業</a:t>
                      </a:r>
                      <a:endParaRPr kumimoji="1" lang="ja-JP" altLang="en-US" sz="1400" b="1" i="0" u="none" strike="noStrike" kern="120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 xmlns:a16="http://schemas.microsoft.com/office/drawing/2014/main" val="10005"/>
                  </a:ext>
                </a:extLst>
              </a:tr>
              <a:tr h="491653">
                <a:tc vMerge="1">
                  <a:txBody>
                    <a:bodyPr/>
                    <a:lstStyle/>
                    <a:p>
                      <a:endParaRPr kumimoji="1" lang="ja-JP" altLang="en-US"/>
                    </a:p>
                  </a:txBody>
                  <a:tcPr/>
                </a:tc>
                <a:tc>
                  <a:txBody>
                    <a:bodyPr/>
                    <a:lstStyle/>
                    <a:p>
                      <a:pPr marL="0" algn="ctr" rtl="0" eaLnBrk="1" fontAlgn="ctr" latinLnBrk="0" hangingPunct="1"/>
                      <a:r>
                        <a:rPr kumimoji="1" lang="ja-JP" altLang="en-US" sz="1400" b="1" kern="12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モニタリング、監査</a:t>
                      </a:r>
                    </a:p>
                  </a:txBody>
                  <a:tcPr marL="92685" marR="92685" marT="45722" marB="45722" anchor="ctr">
                    <a:lnL w="127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自ら治験を実施する者</a:t>
                      </a:r>
                      <a:endParaRPr kumimoji="1" lang="en-US" altLang="ja-JP"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kern="12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（に指名された者）</a:t>
                      </a:r>
                      <a:endParaRPr kumimoji="1" lang="en-US" altLang="ja-JP" sz="1200" b="1" kern="12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algn="ctr" rtl="0" eaLnBrk="1" fontAlgn="ctr" latinLnBrk="0" hangingPunct="1"/>
                      <a:r>
                        <a:rPr kumimoji="1" lang="ja-JP" altLang="en-US" sz="1400" b="1" i="0" u="none" strike="noStrike" kern="120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rPr>
                        <a:t>開発企業</a:t>
                      </a:r>
                    </a:p>
                  </a:txBody>
                  <a:tcPr marL="9655" marR="9655" marT="9525"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6"/>
                  </a:ext>
                </a:extLst>
              </a:tr>
              <a:tr h="813779">
                <a:tc vMerge="1">
                  <a:txBody>
                    <a:bodyPr/>
                    <a:lstStyle/>
                    <a:p>
                      <a:pPr marL="0" algn="ctr" rtl="0" eaLnBrk="1" fontAlgn="ctr" latinLnBrk="0" hangingPunct="1"/>
                      <a:endParaRPr kumimoji="1" lang="ja-JP" altLang="en-US" sz="1600" b="1" kern="1200" dirty="0">
                        <a:solidFill>
                          <a:srgbClr val="FF0000"/>
                        </a:solidFill>
                        <a:latin typeface="HG丸ｺﾞｼｯｸM-PRO" pitchFamily="50" charset="-128"/>
                        <a:ea typeface="HG丸ｺﾞｼｯｸM-PRO" pitchFamily="50" charset="-128"/>
                        <a:cs typeface="+mj-cs"/>
                      </a:endParaRPr>
                    </a:p>
                  </a:txBody>
                  <a:tcPr anchor="ctr"/>
                </a:tc>
                <a:tc>
                  <a:txBody>
                    <a:bodyPr/>
                    <a:lstStyle/>
                    <a:p>
                      <a:pPr marL="0" algn="ctr" rtl="0" eaLnBrk="1" fontAlgn="ctr" latinLnBrk="0" hangingPunct="1"/>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治験データのまとめ</a:t>
                      </a:r>
                    </a:p>
                    <a:p>
                      <a:pPr marL="0" algn="ctr" rtl="0" eaLnBrk="1" fontAlgn="ctr" latinLnBrk="0" hangingPunct="1"/>
                      <a:r>
                        <a:rPr kumimoji="1" lang="ja-JP" altLang="en-US" sz="1200" b="1" kern="1200" dirty="0">
                          <a:effectLst/>
                          <a:latin typeface="メイリオ" panose="020B0604030504040204" pitchFamily="50" charset="-128"/>
                          <a:ea typeface="メイリオ" panose="020B0604030504040204" pitchFamily="50" charset="-128"/>
                          <a:cs typeface="メイリオ" panose="020B0604030504040204" pitchFamily="50" charset="-128"/>
                        </a:rPr>
                        <a:t>（データマネジメント、統計解析、</a:t>
                      </a:r>
                      <a:endParaRPr kumimoji="1" lang="en-US" altLang="ja-JP" sz="1200" b="1" kern="1200" dirty="0">
                        <a:effectLst/>
                        <a:latin typeface="メイリオ" panose="020B0604030504040204" pitchFamily="50" charset="-128"/>
                        <a:ea typeface="メイリオ" panose="020B0604030504040204" pitchFamily="50" charset="-128"/>
                        <a:cs typeface="メイリオ" panose="020B0604030504040204" pitchFamily="50" charset="-128"/>
                      </a:endParaRPr>
                    </a:p>
                    <a:p>
                      <a:pPr marL="0" algn="ctr" rtl="0" eaLnBrk="1" fontAlgn="ctr" latinLnBrk="0" hangingPunct="1"/>
                      <a:r>
                        <a:rPr kumimoji="1" lang="ja-JP" altLang="en-US" sz="1200" b="1" kern="1200" dirty="0">
                          <a:effectLst/>
                          <a:latin typeface="メイリオ" panose="020B0604030504040204" pitchFamily="50" charset="-128"/>
                          <a:ea typeface="メイリオ" panose="020B0604030504040204" pitchFamily="50" charset="-128"/>
                          <a:cs typeface="メイリオ" panose="020B0604030504040204" pitchFamily="50" charset="-128"/>
                        </a:rPr>
                        <a:t>総括報告書作成など）</a:t>
                      </a:r>
                      <a:endParaRPr kumimoji="1" lang="ja-JP" altLang="en-US" sz="12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2685" marR="92685" marT="45722" marB="45722" anchor="ctr">
                    <a:lnL w="127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algn="ctr" defTabSz="914400" rtl="0" eaLnBrk="1" fontAlgn="ctr" latinLnBrk="0" hangingPunct="1"/>
                      <a:r>
                        <a:rPr kumimoji="1" lang="ja-JP" altLang="en-US"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rPr>
                        <a:t>自ら治験を実施する者</a:t>
                      </a:r>
                      <a:endParaRPr kumimoji="1" lang="en-US" altLang="ja-JP" sz="1400" b="1" kern="1200" dirty="0">
                        <a:solidFill>
                          <a:srgbClr val="FF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algn="ctr" rtl="0" eaLnBrk="1" fontAlgn="ctr" latinLnBrk="0" hangingPunct="1"/>
                      <a:r>
                        <a:rPr kumimoji="1" lang="ja-JP" altLang="en-US" sz="1400" b="1" u="none" strike="noStrike" kern="1200" dirty="0">
                          <a:ln>
                            <a:noFill/>
                          </a:ln>
                          <a:effectLst/>
                          <a:latin typeface="メイリオ" panose="020B0604030504040204" pitchFamily="50" charset="-128"/>
                          <a:ea typeface="メイリオ" panose="020B0604030504040204" pitchFamily="50" charset="-128"/>
                          <a:cs typeface="メイリオ" panose="020B0604030504040204" pitchFamily="50" charset="-128"/>
                        </a:rPr>
                        <a:t>開発企業</a:t>
                      </a:r>
                      <a:endParaRPr kumimoji="1" lang="ja-JP" altLang="en-US" sz="1400" b="1" i="0" u="none" strike="noStrike" kern="120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 xmlns:a16="http://schemas.microsoft.com/office/drawing/2014/main" val="10007"/>
                  </a:ext>
                </a:extLst>
              </a:tr>
              <a:tr h="337862">
                <a:tc gridSpan="2">
                  <a:txBody>
                    <a:bodyPr/>
                    <a:lstStyle/>
                    <a:p>
                      <a:pPr marL="0" algn="ctr" rtl="0" eaLnBrk="1" fontAlgn="ctr" latinLnBrk="0" hangingPunct="1"/>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承認申請</a:t>
                      </a:r>
                      <a:endParaRPr kumimoji="1" lang="ja-JP" altLang="en-US" sz="1400" b="1" kern="12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2685" marR="92685" marT="45722" marB="45722" anchor="ctr">
                    <a:lnL w="1270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marL="0" algn="ctr" rtl="0" eaLnBrk="1" fontAlgn="ctr" latinLnBrk="0" hangingPunct="1"/>
                      <a:r>
                        <a:rPr kumimoji="1" lang="ja-JP" altLang="en-US" sz="1400" b="1" kern="1200" dirty="0">
                          <a:effectLst/>
                          <a:latin typeface="メイリオ" panose="020B0604030504040204" pitchFamily="50" charset="-128"/>
                          <a:ea typeface="メイリオ" panose="020B0604030504040204" pitchFamily="50" charset="-128"/>
                          <a:cs typeface="メイリオ" panose="020B0604030504040204" pitchFamily="50" charset="-128"/>
                        </a:rPr>
                        <a:t>開発企業</a:t>
                      </a:r>
                      <a:endParaRPr kumimoji="1" lang="ja-JP" altLang="en-US" sz="1400" b="1" kern="1200" dirty="0">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0" algn="ctr" rtl="0" eaLnBrk="1" fontAlgn="ctr" latinLnBrk="0" hangingPunct="1"/>
                      <a:r>
                        <a:rPr kumimoji="1" lang="ja-JP" altLang="en-US" sz="1400" b="1" u="none" strike="noStrike" kern="1200" dirty="0">
                          <a:ln>
                            <a:noFill/>
                          </a:ln>
                          <a:effectLst/>
                          <a:latin typeface="メイリオ" panose="020B0604030504040204" pitchFamily="50" charset="-128"/>
                          <a:ea typeface="メイリオ" panose="020B0604030504040204" pitchFamily="50" charset="-128"/>
                          <a:cs typeface="メイリオ" panose="020B0604030504040204" pitchFamily="50" charset="-128"/>
                        </a:rPr>
                        <a:t>開発企業</a:t>
                      </a:r>
                      <a:endParaRPr kumimoji="1" lang="ja-JP" altLang="en-US" sz="1400" b="1" i="0" u="none" strike="noStrike" kern="1200" dirty="0">
                        <a:ln>
                          <a:noFill/>
                        </a:ln>
                        <a:solidFill>
                          <a:schemeClr val="tx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655" marR="9655" marT="9525"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 xmlns:a16="http://schemas.microsoft.com/office/drawing/2014/main" val="10008"/>
                  </a:ext>
                </a:extLst>
              </a:tr>
            </a:tbl>
          </a:graphicData>
        </a:graphic>
      </p:graphicFrame>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a:extLst>
              <a:ext uri="{FF2B5EF4-FFF2-40B4-BE49-F238E27FC236}">
                <a16:creationId xmlns="" xmlns:a16="http://schemas.microsoft.com/office/drawing/2014/main" id="{9B0BF17D-3181-4247-9142-CEA596BDC1E9}"/>
              </a:ext>
            </a:extLst>
          </p:cNvPr>
          <p:cNvSpPr txBox="1">
            <a:spLocks noChangeArrowheads="1"/>
          </p:cNvSpPr>
          <p:nvPr/>
        </p:nvSpPr>
        <p:spPr bwMode="auto">
          <a:xfrm>
            <a:off x="468313" y="1557338"/>
            <a:ext cx="8207375" cy="4824412"/>
          </a:xfrm>
          <a:prstGeom prst="rect">
            <a:avLst/>
          </a:prstGeom>
          <a:noFill/>
          <a:ln>
            <a:noFill/>
          </a:ln>
        </p:spPr>
        <p:txBody>
          <a:bodyPr/>
          <a:lstStyle>
            <a:lvl1pPr marL="114300"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1pPr>
            <a:lvl2pPr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2pPr>
            <a:lvl3pPr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3pPr>
            <a:lvl4pPr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4pPr>
            <a:lvl5pPr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9pPr>
          </a:lstStyle>
          <a:p>
            <a:pPr marL="0" eaLnBrk="1" hangingPunct="1">
              <a:lnSpc>
                <a:spcPct val="125000"/>
              </a:lnSpc>
              <a:spcBef>
                <a:spcPts val="0"/>
              </a:spcBef>
              <a:buSzPct val="100000"/>
              <a:defRPr/>
            </a:pPr>
            <a:r>
              <a:rPr lang="ja-JP" sz="26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治験責任医師は、</a:t>
            </a:r>
          </a:p>
          <a:p>
            <a:pPr marL="0" eaLnBrk="1" hangingPunct="1">
              <a:lnSpc>
                <a:spcPct val="125000"/>
              </a:lnSpc>
              <a:spcBef>
                <a:spcPts val="650"/>
              </a:spcBef>
              <a:buSzPct val="100000"/>
              <a:tabLst>
                <a:tab pos="449263" algn="l"/>
                <a:tab pos="684213"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6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6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自ら治験を実施する者</a:t>
            </a:r>
          </a:p>
          <a:p>
            <a:pPr marL="0" eaLnBrk="1" hangingPunct="1">
              <a:lnSpc>
                <a:spcPct val="125000"/>
              </a:lnSpc>
              <a:spcBef>
                <a:spcPts val="0"/>
              </a:spcBef>
              <a:buSzPct val="100000"/>
              <a:tabLst>
                <a:tab pos="808038" algn="l"/>
                <a:tab pos="1598613" algn="l"/>
                <a:tab pos="2513013" algn="l"/>
                <a:tab pos="3427413" algn="l"/>
                <a:tab pos="4341813" algn="l"/>
                <a:tab pos="5256213" algn="l"/>
                <a:tab pos="6170613" algn="l"/>
                <a:tab pos="7085013" algn="l"/>
                <a:tab pos="7999413" algn="l"/>
                <a:tab pos="8913813" algn="l"/>
                <a:tab pos="9828213" algn="l"/>
              </a:tabLst>
              <a:defRPr/>
            </a:pPr>
            <a:r>
              <a:rPr 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治験の準備・管理業務</a:t>
            </a:r>
            <a:endParaRPr lang="en-US" alt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marL="0" eaLnBrk="1" hangingPunct="1">
              <a:lnSpc>
                <a:spcPct val="125000"/>
              </a:lnSpc>
              <a:spcBef>
                <a:spcPts val="0"/>
              </a:spcBef>
              <a:buSzPct val="100000"/>
              <a:tabLst>
                <a:tab pos="808038" algn="l"/>
                <a:tab pos="982663"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（企業治験では開発</a:t>
            </a:r>
            <a:r>
              <a:rPr lang="ja-JP" altLang="en-US"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企業</a:t>
            </a:r>
            <a:r>
              <a:rPr lang="ja-JP" sz="2600" b="1" dirty="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が実施）の責任者</a:t>
            </a:r>
          </a:p>
          <a:p>
            <a:pPr marL="0" eaLnBrk="1" hangingPunct="1">
              <a:lnSpc>
                <a:spcPct val="125000"/>
              </a:lnSpc>
              <a:spcBef>
                <a:spcPts val="0"/>
              </a:spcBef>
              <a:buSzPct val="100000"/>
              <a:defRPr/>
            </a:pPr>
            <a:endParaRPr lang="en-US" sz="2600" b="1" dirty="0">
              <a:solidFill>
                <a:srgbClr val="0070C0"/>
              </a:solidFill>
              <a:latin typeface="+mj-ea"/>
              <a:ea typeface="+mj-ea"/>
            </a:endParaRPr>
          </a:p>
          <a:p>
            <a:pPr marL="0" eaLnBrk="1" hangingPunct="1">
              <a:lnSpc>
                <a:spcPct val="125000"/>
              </a:lnSpc>
              <a:spcBef>
                <a:spcPts val="0"/>
              </a:spcBef>
              <a:buSzPct val="100000"/>
              <a:tabLst>
                <a:tab pos="449263" algn="l"/>
                <a:tab pos="541338"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600" b="1" dirty="0">
                <a:solidFill>
                  <a:srgbClr val="000000"/>
                </a:solidFill>
                <a:latin typeface="+mj-ea"/>
                <a:ea typeface="+mj-ea"/>
              </a:rPr>
              <a:t>	</a:t>
            </a:r>
            <a:r>
              <a:rPr lang="ja-JP" sz="2600" b="1" dirty="0">
                <a:solidFill>
                  <a:srgbClr val="000000"/>
                </a:solidFill>
                <a:latin typeface="+mj-ea"/>
                <a:ea typeface="+mj-ea"/>
              </a:rPr>
              <a:t>・</a:t>
            </a:r>
            <a:r>
              <a:rPr lang="ja-JP" sz="2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治験責任医師</a:t>
            </a:r>
          </a:p>
          <a:p>
            <a:pPr marL="0" eaLnBrk="1" hangingPunct="1">
              <a:lnSpc>
                <a:spcPct val="125000"/>
              </a:lnSpc>
              <a:spcBef>
                <a:spcPts val="0"/>
              </a:spcBef>
              <a:buSzPct val="100000"/>
              <a:tabLst>
                <a:tab pos="808038" algn="l"/>
                <a:tab pos="1598613" algn="l"/>
                <a:tab pos="2513013" algn="l"/>
                <a:tab pos="3427413" algn="l"/>
                <a:tab pos="4341813" algn="l"/>
                <a:tab pos="5256213" algn="l"/>
                <a:tab pos="6170613" algn="l"/>
                <a:tab pos="7085013" algn="l"/>
                <a:tab pos="7999413" algn="l"/>
                <a:tab pos="8913813" algn="l"/>
                <a:tab pos="9828213" algn="l"/>
              </a:tabLst>
              <a:defRPr/>
            </a:pPr>
            <a:r>
              <a:rPr lang="ja-JP" sz="2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6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治験の実施、被験者に対する医療の責任者</a:t>
            </a:r>
          </a:p>
          <a:p>
            <a:pPr marL="0" eaLnBrk="1" hangingPunct="1">
              <a:lnSpc>
                <a:spcPct val="125000"/>
              </a:lnSpc>
              <a:spcBef>
                <a:spcPts val="0"/>
              </a:spcBef>
              <a:buSzPct val="100000"/>
              <a:defRPr/>
            </a:pPr>
            <a:endParaRPr lang="en-US" sz="2600" b="1" dirty="0">
              <a:solidFill>
                <a:srgbClr val="FF0000"/>
              </a:solidFill>
              <a:latin typeface="+mj-ea"/>
              <a:ea typeface="+mj-ea"/>
            </a:endParaRPr>
          </a:p>
          <a:p>
            <a:pPr marL="0" eaLnBrk="1" hangingPunct="1">
              <a:lnSpc>
                <a:spcPct val="125000"/>
              </a:lnSpc>
              <a:spcBef>
                <a:spcPts val="0"/>
              </a:spcBef>
              <a:buSzPct val="100000"/>
              <a:defRPr/>
            </a:pPr>
            <a:r>
              <a:rPr lang="ja-JP" sz="26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の２つの役割を担うことになる。</a:t>
            </a:r>
            <a:endParaRPr lang="en-US" sz="26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747" name="タイトル 1">
            <a:extLst>
              <a:ext uri="{FF2B5EF4-FFF2-40B4-BE49-F238E27FC236}">
                <a16:creationId xmlns="" xmlns:a16="http://schemas.microsoft.com/office/drawing/2014/main" id="{CBF20176-6AAD-4354-AEED-A666D03A8A18}"/>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sz="3200">
                <a:latin typeface="メイリオ" panose="020B0604030504040204" pitchFamily="34" charset="-128"/>
                <a:ea typeface="メイリオ" panose="020B0604030504040204" pitchFamily="34" charset="-128"/>
              </a:rPr>
              <a:t>医師主導治験と企業治験</a:t>
            </a:r>
            <a:r>
              <a:rPr kumimoji="1" lang="en-US" altLang="ja-JP" sz="3200">
                <a:latin typeface="メイリオ" panose="020B0604030504040204" pitchFamily="34" charset="-128"/>
                <a:ea typeface="メイリオ" panose="020B0604030504040204" pitchFamily="34" charset="-128"/>
              </a:rPr>
              <a:t/>
            </a:r>
            <a:br>
              <a:rPr kumimoji="1" lang="en-US" altLang="ja-JP" sz="3200">
                <a:latin typeface="メイリオ" panose="020B0604030504040204" pitchFamily="34" charset="-128"/>
                <a:ea typeface="メイリオ" panose="020B0604030504040204" pitchFamily="34" charset="-128"/>
              </a:rPr>
            </a:br>
            <a:r>
              <a:rPr kumimoji="1" lang="ja-JP" altLang="en-US" sz="3200">
                <a:latin typeface="メイリオ" panose="020B0604030504040204" pitchFamily="34" charset="-128"/>
                <a:ea typeface="メイリオ" panose="020B0604030504040204" pitchFamily="34" charset="-128"/>
              </a:rPr>
              <a:t>責任の所在の違い（まとめ）</a:t>
            </a:r>
          </a:p>
        </p:txBody>
      </p:sp>
      <p:pic>
        <p:nvPicPr>
          <p:cNvPr id="31748" name="図 7">
            <a:extLst>
              <a:ext uri="{FF2B5EF4-FFF2-40B4-BE49-F238E27FC236}">
                <a16:creationId xmlns="" xmlns:a16="http://schemas.microsoft.com/office/drawing/2014/main" id="{5851ED67-A49B-4FA0-9F2C-FA09C7B6772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5">
            <a:extLst>
              <a:ext uri="{FF2B5EF4-FFF2-40B4-BE49-F238E27FC236}">
                <a16:creationId xmlns="" xmlns:a16="http://schemas.microsoft.com/office/drawing/2014/main" id="{9B47FF8A-D898-40E5-9E35-25953699A1A7}"/>
              </a:ext>
            </a:extLst>
          </p:cNvPr>
          <p:cNvSpPr txBox="1">
            <a:spLocks noChangeArrowheads="1"/>
          </p:cNvSpPr>
          <p:nvPr/>
        </p:nvSpPr>
        <p:spPr bwMode="auto">
          <a:xfrm>
            <a:off x="1042988" y="1349375"/>
            <a:ext cx="3024187" cy="925513"/>
          </a:xfrm>
          <a:prstGeom prst="rect">
            <a:avLst/>
          </a:prstGeom>
          <a:solidFill>
            <a:srgbClr val="EBF1DE"/>
          </a:solidFill>
          <a:ln w="28440">
            <a:solidFill>
              <a:srgbClr val="00B050"/>
            </a:solidFill>
            <a:miter lim="800000"/>
            <a:headEnd/>
            <a:tailEnd/>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buSzPct val="100000"/>
              <a:defRPr/>
            </a:pPr>
            <a:endParaRPr lang="en-US" altLang="ja-JP" b="1" dirty="0">
              <a:solidFill>
                <a:srgbClr val="000000"/>
              </a:solidFill>
              <a:latin typeface="+mj-ea"/>
              <a:ea typeface="+mj-ea"/>
            </a:endParaRPr>
          </a:p>
          <a:p>
            <a:pPr algn="ctr" eaLnBrk="1" hangingPunct="1">
              <a:buSzPct val="100000"/>
              <a:defRPr/>
            </a:pPr>
            <a:endParaRPr lang="en-US" altLang="ja-JP" b="1" dirty="0">
              <a:solidFill>
                <a:srgbClr val="000000"/>
              </a:solidFill>
              <a:latin typeface="+mj-ea"/>
              <a:ea typeface="+mj-ea"/>
            </a:endParaRPr>
          </a:p>
          <a:p>
            <a:pPr algn="ctr" eaLnBrk="1" hangingPunct="1">
              <a:buSzPct val="100000"/>
              <a:defRPr/>
            </a:pPr>
            <a:r>
              <a:rPr lang="ja-JP" b="1" dirty="0">
                <a:solidFill>
                  <a:srgbClr val="000000"/>
                </a:solidFill>
                <a:latin typeface="+mj-ea"/>
                <a:ea typeface="+mj-ea"/>
              </a:rPr>
              <a:t>医薬品医療機器総合機構</a:t>
            </a:r>
          </a:p>
        </p:txBody>
      </p:sp>
      <p:sp>
        <p:nvSpPr>
          <p:cNvPr id="33795" name="AutoShape 12">
            <a:extLst>
              <a:ext uri="{FF2B5EF4-FFF2-40B4-BE49-F238E27FC236}">
                <a16:creationId xmlns="" xmlns:a16="http://schemas.microsoft.com/office/drawing/2014/main" id="{0902E3F0-C94D-4A91-AAF4-B8220FCD4832}"/>
              </a:ext>
            </a:extLst>
          </p:cNvPr>
          <p:cNvSpPr>
            <a:spLocks noChangeArrowheads="1"/>
          </p:cNvSpPr>
          <p:nvPr/>
        </p:nvSpPr>
        <p:spPr bwMode="auto">
          <a:xfrm>
            <a:off x="1066800" y="4005263"/>
            <a:ext cx="1152525" cy="431800"/>
          </a:xfrm>
          <a:prstGeom prst="rightArrow">
            <a:avLst>
              <a:gd name="adj1" fmla="val 50000"/>
              <a:gd name="adj2" fmla="val 50046"/>
            </a:avLst>
          </a:prstGeom>
          <a:solidFill>
            <a:srgbClr val="4F81BD"/>
          </a:solidFill>
          <a:ln w="25560">
            <a:solidFill>
              <a:srgbClr val="385D8A"/>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33796" name="AutoShape 13">
            <a:extLst>
              <a:ext uri="{FF2B5EF4-FFF2-40B4-BE49-F238E27FC236}">
                <a16:creationId xmlns="" xmlns:a16="http://schemas.microsoft.com/office/drawing/2014/main" id="{F807B4B1-FA88-4BD8-A998-EF9DE87B792E}"/>
              </a:ext>
            </a:extLst>
          </p:cNvPr>
          <p:cNvSpPr>
            <a:spLocks noChangeArrowheads="1"/>
          </p:cNvSpPr>
          <p:nvPr/>
        </p:nvSpPr>
        <p:spPr bwMode="auto">
          <a:xfrm>
            <a:off x="2836863" y="4005263"/>
            <a:ext cx="1152525" cy="431800"/>
          </a:xfrm>
          <a:prstGeom prst="rightArrow">
            <a:avLst>
              <a:gd name="adj1" fmla="val 50000"/>
              <a:gd name="adj2" fmla="val 50046"/>
            </a:avLst>
          </a:prstGeom>
          <a:solidFill>
            <a:srgbClr val="4F81BD"/>
          </a:solidFill>
          <a:ln w="25560">
            <a:solidFill>
              <a:srgbClr val="385D8A"/>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33797" name="Freeform 15">
            <a:extLst>
              <a:ext uri="{FF2B5EF4-FFF2-40B4-BE49-F238E27FC236}">
                <a16:creationId xmlns="" xmlns:a16="http://schemas.microsoft.com/office/drawing/2014/main" id="{E5E034B2-1255-45C3-8AB2-C7D9347C4BAC}"/>
              </a:ext>
            </a:extLst>
          </p:cNvPr>
          <p:cNvSpPr>
            <a:spLocks noChangeArrowheads="1"/>
          </p:cNvSpPr>
          <p:nvPr/>
        </p:nvSpPr>
        <p:spPr bwMode="auto">
          <a:xfrm rot="-5400000">
            <a:off x="894556" y="2928145"/>
            <a:ext cx="1368425" cy="646112"/>
          </a:xfrm>
          <a:custGeom>
            <a:avLst/>
            <a:gdLst>
              <a:gd name="T0" fmla="*/ 0 w 1368152"/>
              <a:gd name="T1" fmla="*/ 0 h 648072"/>
              <a:gd name="T2" fmla="*/ 0 w 1368152"/>
              <a:gd name="T3" fmla="*/ 0 h 648072"/>
              <a:gd name="T4" fmla="*/ 0 w 1368152"/>
              <a:gd name="T5" fmla="*/ 0 h 648072"/>
              <a:gd name="T6" fmla="*/ 0 w 1368152"/>
              <a:gd name="T7" fmla="*/ 0 h 648072"/>
              <a:gd name="T8" fmla="*/ 0 w 1368152"/>
              <a:gd name="T9" fmla="*/ 0 h 648072"/>
              <a:gd name="T10" fmla="*/ 0 w 1368152"/>
              <a:gd name="T11" fmla="*/ 0 h 648072"/>
              <a:gd name="T12" fmla="*/ 0 w 1368152"/>
              <a:gd name="T13" fmla="*/ 0 h 648072"/>
              <a:gd name="T14" fmla="*/ 0 w 1368152"/>
              <a:gd name="T15" fmla="*/ 0 h 648072"/>
              <a:gd name="T16" fmla="*/ 0 w 1368152"/>
              <a:gd name="T17" fmla="*/ 0 h 648072"/>
              <a:gd name="T18" fmla="*/ 0 w 1368152"/>
              <a:gd name="T19" fmla="*/ 0 h 648072"/>
              <a:gd name="T20" fmla="*/ 0 w 1368152"/>
              <a:gd name="T21" fmla="*/ 0 h 648072"/>
              <a:gd name="T22" fmla="*/ 0 w 1368152"/>
              <a:gd name="T23" fmla="*/ 0 h 648072"/>
              <a:gd name="T24" fmla="*/ 0 w 1368152"/>
              <a:gd name="T25" fmla="*/ 0 h 648072"/>
              <a:gd name="T26" fmla="*/ 0 w 1368152"/>
              <a:gd name="T27" fmla="*/ 0 h 648072"/>
              <a:gd name="T28" fmla="*/ 0 w 1368152"/>
              <a:gd name="T29" fmla="*/ 0 h 648072"/>
              <a:gd name="T30" fmla="*/ 0 w 1368152"/>
              <a:gd name="T31" fmla="*/ 0 h 648072"/>
              <a:gd name="T32" fmla="*/ 0 w 1368152"/>
              <a:gd name="T33" fmla="*/ 0 h 648072"/>
              <a:gd name="T34" fmla="*/ 0 w 1368152"/>
              <a:gd name="T35" fmla="*/ 0 h 6480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68152"/>
              <a:gd name="T55" fmla="*/ 0 h 648072"/>
              <a:gd name="T56" fmla="*/ 1368152 w 1368152"/>
              <a:gd name="T57" fmla="*/ 648072 h 6480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68152" h="648072">
                <a:moveTo>
                  <a:pt x="0" y="162018"/>
                </a:moveTo>
                <a:lnTo>
                  <a:pt x="20252" y="162018"/>
                </a:lnTo>
                <a:lnTo>
                  <a:pt x="20252" y="486054"/>
                </a:lnTo>
                <a:lnTo>
                  <a:pt x="0" y="486054"/>
                </a:lnTo>
                <a:lnTo>
                  <a:pt x="0" y="162018"/>
                </a:lnTo>
                <a:close/>
                <a:moveTo>
                  <a:pt x="40505" y="162018"/>
                </a:moveTo>
                <a:lnTo>
                  <a:pt x="81009" y="162018"/>
                </a:lnTo>
                <a:lnTo>
                  <a:pt x="81009" y="486054"/>
                </a:lnTo>
                <a:lnTo>
                  <a:pt x="40505" y="486054"/>
                </a:lnTo>
                <a:lnTo>
                  <a:pt x="40505" y="162018"/>
                </a:lnTo>
                <a:close/>
                <a:moveTo>
                  <a:pt x="101261" y="162018"/>
                </a:moveTo>
                <a:lnTo>
                  <a:pt x="1044116" y="162018"/>
                </a:lnTo>
                <a:lnTo>
                  <a:pt x="1044116" y="0"/>
                </a:lnTo>
                <a:lnTo>
                  <a:pt x="1368152" y="324036"/>
                </a:lnTo>
                <a:lnTo>
                  <a:pt x="1044116" y="648072"/>
                </a:lnTo>
                <a:lnTo>
                  <a:pt x="1044116" y="486054"/>
                </a:lnTo>
                <a:lnTo>
                  <a:pt x="101261" y="486054"/>
                </a:lnTo>
                <a:lnTo>
                  <a:pt x="101261" y="162018"/>
                </a:lnTo>
                <a:close/>
              </a:path>
            </a:pathLst>
          </a:custGeom>
          <a:noFill/>
          <a:ln w="25560">
            <a:solidFill>
              <a:srgbClr val="385D8A"/>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3798" name="Text Box 16">
            <a:extLst>
              <a:ext uri="{FF2B5EF4-FFF2-40B4-BE49-F238E27FC236}">
                <a16:creationId xmlns="" xmlns:a16="http://schemas.microsoft.com/office/drawing/2014/main" id="{B18CF745-9A51-4C83-A539-ADB309C6E1A9}"/>
              </a:ext>
            </a:extLst>
          </p:cNvPr>
          <p:cNvSpPr txBox="1">
            <a:spLocks noChangeArrowheads="1"/>
          </p:cNvSpPr>
          <p:nvPr/>
        </p:nvSpPr>
        <p:spPr bwMode="auto">
          <a:xfrm>
            <a:off x="1314450" y="2709863"/>
            <a:ext cx="45878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800" b="1">
                <a:latin typeface="メイリオ" panose="020B0604030504040204" pitchFamily="34" charset="-128"/>
                <a:ea typeface="メイリオ" panose="020B0604030504040204" pitchFamily="34" charset="-128"/>
              </a:rPr>
              <a:t>事前面談</a:t>
            </a:r>
          </a:p>
        </p:txBody>
      </p:sp>
      <p:sp>
        <p:nvSpPr>
          <p:cNvPr id="33799" name="Freeform 18">
            <a:extLst>
              <a:ext uri="{FF2B5EF4-FFF2-40B4-BE49-F238E27FC236}">
                <a16:creationId xmlns="" xmlns:a16="http://schemas.microsoft.com/office/drawing/2014/main" id="{02D289E9-08A9-4F7F-BD42-D995DE5DE084}"/>
              </a:ext>
            </a:extLst>
          </p:cNvPr>
          <p:cNvSpPr>
            <a:spLocks noChangeArrowheads="1"/>
          </p:cNvSpPr>
          <p:nvPr/>
        </p:nvSpPr>
        <p:spPr bwMode="auto">
          <a:xfrm rot="-5400000">
            <a:off x="2657475" y="2889250"/>
            <a:ext cx="1366838" cy="719138"/>
          </a:xfrm>
          <a:custGeom>
            <a:avLst/>
            <a:gdLst>
              <a:gd name="T0" fmla="*/ 0 w 1368152"/>
              <a:gd name="T1" fmla="*/ 0 h 720080"/>
              <a:gd name="T2" fmla="*/ 0 w 1368152"/>
              <a:gd name="T3" fmla="*/ 0 h 720080"/>
              <a:gd name="T4" fmla="*/ 0 w 1368152"/>
              <a:gd name="T5" fmla="*/ 0 h 720080"/>
              <a:gd name="T6" fmla="*/ 0 w 1368152"/>
              <a:gd name="T7" fmla="*/ 0 h 720080"/>
              <a:gd name="T8" fmla="*/ 0 w 1368152"/>
              <a:gd name="T9" fmla="*/ 0 h 720080"/>
              <a:gd name="T10" fmla="*/ 0 w 1368152"/>
              <a:gd name="T11" fmla="*/ 0 h 720080"/>
              <a:gd name="T12" fmla="*/ 0 w 1368152"/>
              <a:gd name="T13" fmla="*/ 0 h 720080"/>
              <a:gd name="T14" fmla="*/ 0 w 1368152"/>
              <a:gd name="T15" fmla="*/ 0 h 720080"/>
              <a:gd name="T16" fmla="*/ 0 w 1368152"/>
              <a:gd name="T17" fmla="*/ 0 h 720080"/>
              <a:gd name="T18" fmla="*/ 0 w 1368152"/>
              <a:gd name="T19" fmla="*/ 0 h 720080"/>
              <a:gd name="T20" fmla="*/ 0 w 1368152"/>
              <a:gd name="T21" fmla="*/ 0 h 720080"/>
              <a:gd name="T22" fmla="*/ 0 w 1368152"/>
              <a:gd name="T23" fmla="*/ 0 h 720080"/>
              <a:gd name="T24" fmla="*/ 0 w 1368152"/>
              <a:gd name="T25" fmla="*/ 0 h 720080"/>
              <a:gd name="T26" fmla="*/ 0 w 1368152"/>
              <a:gd name="T27" fmla="*/ 0 h 720080"/>
              <a:gd name="T28" fmla="*/ 0 w 1368152"/>
              <a:gd name="T29" fmla="*/ 0 h 720080"/>
              <a:gd name="T30" fmla="*/ 0 w 1368152"/>
              <a:gd name="T31" fmla="*/ 0 h 720080"/>
              <a:gd name="T32" fmla="*/ 0 w 1368152"/>
              <a:gd name="T33" fmla="*/ 0 h 720080"/>
              <a:gd name="T34" fmla="*/ 0 w 1368152"/>
              <a:gd name="T35" fmla="*/ 0 h 7200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68152"/>
              <a:gd name="T55" fmla="*/ 0 h 720080"/>
              <a:gd name="T56" fmla="*/ 1368152 w 1368152"/>
              <a:gd name="T57" fmla="*/ 720080 h 7200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68152" h="720080">
                <a:moveTo>
                  <a:pt x="0" y="180020"/>
                </a:moveTo>
                <a:lnTo>
                  <a:pt x="22503" y="180020"/>
                </a:lnTo>
                <a:lnTo>
                  <a:pt x="22503" y="540060"/>
                </a:lnTo>
                <a:lnTo>
                  <a:pt x="0" y="540060"/>
                </a:lnTo>
                <a:lnTo>
                  <a:pt x="0" y="180020"/>
                </a:lnTo>
                <a:close/>
                <a:moveTo>
                  <a:pt x="45005" y="180020"/>
                </a:moveTo>
                <a:lnTo>
                  <a:pt x="90010" y="180020"/>
                </a:lnTo>
                <a:lnTo>
                  <a:pt x="90010" y="540060"/>
                </a:lnTo>
                <a:lnTo>
                  <a:pt x="45005" y="540060"/>
                </a:lnTo>
                <a:lnTo>
                  <a:pt x="45005" y="180020"/>
                </a:lnTo>
                <a:close/>
                <a:moveTo>
                  <a:pt x="112513" y="180020"/>
                </a:moveTo>
                <a:lnTo>
                  <a:pt x="1008112" y="180020"/>
                </a:lnTo>
                <a:lnTo>
                  <a:pt x="1008112" y="0"/>
                </a:lnTo>
                <a:lnTo>
                  <a:pt x="1368152" y="360040"/>
                </a:lnTo>
                <a:lnTo>
                  <a:pt x="1008112" y="720080"/>
                </a:lnTo>
                <a:lnTo>
                  <a:pt x="1008112" y="540060"/>
                </a:lnTo>
                <a:lnTo>
                  <a:pt x="112513" y="540060"/>
                </a:lnTo>
                <a:lnTo>
                  <a:pt x="112513" y="180020"/>
                </a:lnTo>
                <a:close/>
              </a:path>
            </a:pathLst>
          </a:custGeom>
          <a:noFill/>
          <a:ln w="25560">
            <a:solidFill>
              <a:srgbClr val="385D8A"/>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p>
        </p:txBody>
      </p:sp>
      <p:sp>
        <p:nvSpPr>
          <p:cNvPr id="33800" name="Text Box 19">
            <a:extLst>
              <a:ext uri="{FF2B5EF4-FFF2-40B4-BE49-F238E27FC236}">
                <a16:creationId xmlns="" xmlns:a16="http://schemas.microsoft.com/office/drawing/2014/main" id="{D596FB6A-D4EC-4B5B-B139-7AB555C9E7AD}"/>
              </a:ext>
            </a:extLst>
          </p:cNvPr>
          <p:cNvSpPr txBox="1">
            <a:spLocks noChangeArrowheads="1"/>
          </p:cNvSpPr>
          <p:nvPr/>
        </p:nvSpPr>
        <p:spPr bwMode="auto">
          <a:xfrm>
            <a:off x="3068638" y="2740025"/>
            <a:ext cx="458787"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800" b="1">
                <a:latin typeface="メイリオ" panose="020B0604030504040204" pitchFamily="34" charset="-128"/>
                <a:ea typeface="メイリオ" panose="020B0604030504040204" pitchFamily="34" charset="-128"/>
              </a:rPr>
              <a:t>対面助言</a:t>
            </a:r>
          </a:p>
        </p:txBody>
      </p:sp>
      <p:sp>
        <p:nvSpPr>
          <p:cNvPr id="33801" name="AutoShape 29">
            <a:extLst>
              <a:ext uri="{FF2B5EF4-FFF2-40B4-BE49-F238E27FC236}">
                <a16:creationId xmlns="" xmlns:a16="http://schemas.microsoft.com/office/drawing/2014/main" id="{6DBF82A7-9C1C-41AA-A2F1-2DACBC5C8543}"/>
              </a:ext>
            </a:extLst>
          </p:cNvPr>
          <p:cNvSpPr>
            <a:spLocks noChangeArrowheads="1"/>
          </p:cNvSpPr>
          <p:nvPr/>
        </p:nvSpPr>
        <p:spPr bwMode="auto">
          <a:xfrm>
            <a:off x="4608513" y="4005263"/>
            <a:ext cx="792162" cy="431800"/>
          </a:xfrm>
          <a:prstGeom prst="rightArrow">
            <a:avLst>
              <a:gd name="adj1" fmla="val 50000"/>
              <a:gd name="adj2" fmla="val 50034"/>
            </a:avLst>
          </a:prstGeom>
          <a:solidFill>
            <a:srgbClr val="4F81BD"/>
          </a:solidFill>
          <a:ln w="25560">
            <a:solidFill>
              <a:srgbClr val="385D8A"/>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33802" name="AutoShape 30">
            <a:extLst>
              <a:ext uri="{FF2B5EF4-FFF2-40B4-BE49-F238E27FC236}">
                <a16:creationId xmlns="" xmlns:a16="http://schemas.microsoft.com/office/drawing/2014/main" id="{CEF654E9-515E-499A-9E31-F73130DFBCA8}"/>
              </a:ext>
            </a:extLst>
          </p:cNvPr>
          <p:cNvSpPr>
            <a:spLocks noChangeArrowheads="1"/>
          </p:cNvSpPr>
          <p:nvPr/>
        </p:nvSpPr>
        <p:spPr bwMode="auto">
          <a:xfrm>
            <a:off x="6019800" y="4005263"/>
            <a:ext cx="719138" cy="431800"/>
          </a:xfrm>
          <a:prstGeom prst="rightArrow">
            <a:avLst>
              <a:gd name="adj1" fmla="val 50000"/>
              <a:gd name="adj2" fmla="val 49963"/>
            </a:avLst>
          </a:prstGeom>
          <a:solidFill>
            <a:srgbClr val="4F81BD"/>
          </a:solidFill>
          <a:ln w="25560">
            <a:solidFill>
              <a:srgbClr val="385D8A"/>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33803" name="AutoShape 31">
            <a:extLst>
              <a:ext uri="{FF2B5EF4-FFF2-40B4-BE49-F238E27FC236}">
                <a16:creationId xmlns="" xmlns:a16="http://schemas.microsoft.com/office/drawing/2014/main" id="{25EC00D1-1ECD-4AFA-8825-C65C962F233F}"/>
              </a:ext>
            </a:extLst>
          </p:cNvPr>
          <p:cNvSpPr>
            <a:spLocks noChangeArrowheads="1"/>
          </p:cNvSpPr>
          <p:nvPr/>
        </p:nvSpPr>
        <p:spPr bwMode="auto">
          <a:xfrm>
            <a:off x="7356475" y="4005263"/>
            <a:ext cx="720725" cy="431800"/>
          </a:xfrm>
          <a:prstGeom prst="rightArrow">
            <a:avLst>
              <a:gd name="adj1" fmla="val 50000"/>
              <a:gd name="adj2" fmla="val 50074"/>
            </a:avLst>
          </a:prstGeom>
          <a:solidFill>
            <a:srgbClr val="4F81BD"/>
          </a:solidFill>
          <a:ln w="25560">
            <a:solidFill>
              <a:srgbClr val="385D8A"/>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ja-JP" altLang="en-US"/>
          </a:p>
        </p:txBody>
      </p:sp>
      <p:pic>
        <p:nvPicPr>
          <p:cNvPr id="33804" name="Picture 32">
            <a:extLst>
              <a:ext uri="{FF2B5EF4-FFF2-40B4-BE49-F238E27FC236}">
                <a16:creationId xmlns="" xmlns:a16="http://schemas.microsoft.com/office/drawing/2014/main" id="{83F40E5B-2AFC-472D-942C-6D7D12AE20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775" y="1512888"/>
            <a:ext cx="9429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3805" name="AutoShape 33">
            <a:extLst>
              <a:ext uri="{FF2B5EF4-FFF2-40B4-BE49-F238E27FC236}">
                <a16:creationId xmlns="" xmlns:a16="http://schemas.microsoft.com/office/drawing/2014/main" id="{D5164499-D5DD-4B50-87CF-D4AF1C5C96D6}"/>
              </a:ext>
            </a:extLst>
          </p:cNvPr>
          <p:cNvSpPr>
            <a:spLocks noChangeArrowheads="1"/>
          </p:cNvSpPr>
          <p:nvPr/>
        </p:nvSpPr>
        <p:spPr bwMode="auto">
          <a:xfrm>
            <a:off x="1209675" y="4945063"/>
            <a:ext cx="2801938" cy="1660525"/>
          </a:xfrm>
          <a:prstGeom prst="rightArrow">
            <a:avLst>
              <a:gd name="adj1" fmla="val 65676"/>
              <a:gd name="adj2" fmla="val 56098"/>
            </a:avLst>
          </a:prstGeom>
          <a:noFill/>
          <a:ln w="2556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33806" name="Text Box 34">
            <a:extLst>
              <a:ext uri="{FF2B5EF4-FFF2-40B4-BE49-F238E27FC236}">
                <a16:creationId xmlns="" xmlns:a16="http://schemas.microsoft.com/office/drawing/2014/main" id="{D96D7A59-E59A-4C9A-8F7C-182429E50D12}"/>
              </a:ext>
            </a:extLst>
          </p:cNvPr>
          <p:cNvSpPr txBox="1">
            <a:spLocks noChangeArrowheads="1"/>
          </p:cNvSpPr>
          <p:nvPr/>
        </p:nvSpPr>
        <p:spPr bwMode="auto">
          <a:xfrm>
            <a:off x="1160463" y="5303838"/>
            <a:ext cx="27368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600" b="1" dirty="0">
                <a:latin typeface="メイリオ" panose="020B0604030504040204" pitchFamily="34" charset="-128"/>
                <a:ea typeface="メイリオ" panose="020B0604030504040204" pitchFamily="34" charset="-128"/>
              </a:rPr>
              <a:t>治験薬等提供者との相談</a:t>
            </a:r>
            <a:endParaRPr kumimoji="0" lang="ja-JP" altLang="ja-JP" sz="1600" b="1" dirty="0">
              <a:latin typeface="メイリオ" panose="020B0604030504040204" pitchFamily="34" charset="-128"/>
              <a:ea typeface="メイリオ" panose="020B0604030504040204" pitchFamily="34" charset="-128"/>
            </a:endParaRPr>
          </a:p>
          <a:p>
            <a:pPr eaLnBrk="1" hangingPunct="1">
              <a:spcBef>
                <a:spcPct val="0"/>
              </a:spcBef>
              <a:buClrTx/>
              <a:buFontTx/>
              <a:buNone/>
            </a:pPr>
            <a:r>
              <a:rPr kumimoji="0" lang="ja-JP" altLang="en-US" sz="1600" b="1" dirty="0">
                <a:latin typeface="メイリオ" panose="020B0604030504040204" pitchFamily="34" charset="-128"/>
                <a:ea typeface="メイリオ" panose="020B0604030504040204" pitchFamily="34" charset="-128"/>
              </a:rPr>
              <a:t>研究費の確保</a:t>
            </a:r>
            <a:endParaRPr kumimoji="0" lang="ja-JP" altLang="ja-JP" sz="1600" b="1" dirty="0">
              <a:latin typeface="メイリオ" panose="020B0604030504040204" pitchFamily="34" charset="-128"/>
              <a:ea typeface="メイリオ" panose="020B0604030504040204" pitchFamily="34" charset="-128"/>
            </a:endParaRPr>
          </a:p>
          <a:p>
            <a:pPr eaLnBrk="1" hangingPunct="1">
              <a:spcBef>
                <a:spcPct val="0"/>
              </a:spcBef>
              <a:buClrTx/>
              <a:buFontTx/>
              <a:buNone/>
            </a:pPr>
            <a:r>
              <a:rPr kumimoji="0" lang="ja-JP" altLang="en-US" sz="1600" b="1" dirty="0">
                <a:latin typeface="メイリオ" panose="020B0604030504040204" pitchFamily="34" charset="-128"/>
                <a:ea typeface="メイリオ" panose="020B0604030504040204" pitchFamily="34" charset="-128"/>
              </a:rPr>
              <a:t>医療機関へ参加の打診　</a:t>
            </a:r>
            <a:r>
              <a:rPr kumimoji="0" lang="en-US" altLang="ja-JP" sz="1600" b="1" dirty="0">
                <a:latin typeface="メイリオ" panose="020B0604030504040204" pitchFamily="34" charset="-128"/>
                <a:ea typeface="メイリオ" panose="020B0604030504040204" pitchFamily="34" charset="-128"/>
              </a:rPr>
              <a:t>etc…</a:t>
            </a:r>
          </a:p>
        </p:txBody>
      </p:sp>
      <p:sp>
        <p:nvSpPr>
          <p:cNvPr id="33807" name="Text Box 35">
            <a:extLst>
              <a:ext uri="{FF2B5EF4-FFF2-40B4-BE49-F238E27FC236}">
                <a16:creationId xmlns="" xmlns:a16="http://schemas.microsoft.com/office/drawing/2014/main" id="{8AFF0AB6-45B8-40C5-A8B5-0752730F45ED}"/>
              </a:ext>
            </a:extLst>
          </p:cNvPr>
          <p:cNvSpPr txBox="1">
            <a:spLocks noChangeArrowheads="1"/>
          </p:cNvSpPr>
          <p:nvPr/>
        </p:nvSpPr>
        <p:spPr bwMode="auto">
          <a:xfrm>
            <a:off x="1762125" y="2998788"/>
            <a:ext cx="3667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200" b="1">
                <a:solidFill>
                  <a:srgbClr val="FF0000"/>
                </a:solidFill>
                <a:latin typeface="メイリオ" panose="020B0604030504040204" pitchFamily="34" charset="-128"/>
                <a:ea typeface="メイリオ" panose="020B0604030504040204" pitchFamily="34" charset="-128"/>
              </a:rPr>
              <a:t>必要な場合</a:t>
            </a:r>
          </a:p>
        </p:txBody>
      </p:sp>
      <p:sp>
        <p:nvSpPr>
          <p:cNvPr id="33808" name="Text Box 36">
            <a:extLst>
              <a:ext uri="{FF2B5EF4-FFF2-40B4-BE49-F238E27FC236}">
                <a16:creationId xmlns="" xmlns:a16="http://schemas.microsoft.com/office/drawing/2014/main" id="{316BDF14-02D1-4952-9308-993FA94323EB}"/>
              </a:ext>
            </a:extLst>
          </p:cNvPr>
          <p:cNvSpPr txBox="1">
            <a:spLocks noChangeArrowheads="1"/>
          </p:cNvSpPr>
          <p:nvPr/>
        </p:nvSpPr>
        <p:spPr bwMode="auto">
          <a:xfrm>
            <a:off x="3552825" y="3000375"/>
            <a:ext cx="3667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200" b="1">
                <a:solidFill>
                  <a:srgbClr val="FF0000"/>
                </a:solidFill>
                <a:latin typeface="メイリオ" panose="020B0604030504040204" pitchFamily="34" charset="-128"/>
                <a:ea typeface="メイリオ" panose="020B0604030504040204" pitchFamily="34" charset="-128"/>
              </a:rPr>
              <a:t>必要な場合</a:t>
            </a:r>
          </a:p>
        </p:txBody>
      </p:sp>
      <p:sp>
        <p:nvSpPr>
          <p:cNvPr id="33809" name="Text Box 37">
            <a:extLst>
              <a:ext uri="{FF2B5EF4-FFF2-40B4-BE49-F238E27FC236}">
                <a16:creationId xmlns="" xmlns:a16="http://schemas.microsoft.com/office/drawing/2014/main" id="{7B62F899-FFA6-4DFF-B9E8-7E3A31652720}"/>
              </a:ext>
            </a:extLst>
          </p:cNvPr>
          <p:cNvSpPr txBox="1">
            <a:spLocks noChangeArrowheads="1"/>
          </p:cNvSpPr>
          <p:nvPr/>
        </p:nvSpPr>
        <p:spPr bwMode="auto">
          <a:xfrm>
            <a:off x="5670550" y="5411788"/>
            <a:ext cx="2438400" cy="83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600" b="1">
                <a:latin typeface="メイリオ" panose="020B0604030504040204" pitchFamily="34" charset="-128"/>
                <a:ea typeface="メイリオ" panose="020B0604030504040204" pitchFamily="34" charset="-128"/>
              </a:rPr>
              <a:t>企業治験とは異なり、</a:t>
            </a:r>
            <a:endParaRPr kumimoji="0" lang="ja-JP" altLang="ja-JP" sz="1600" b="1">
              <a:latin typeface="メイリオ" panose="020B0604030504040204" pitchFamily="34" charset="-128"/>
              <a:ea typeface="メイリオ" panose="020B0604030504040204" pitchFamily="34" charset="-128"/>
            </a:endParaRPr>
          </a:p>
          <a:p>
            <a:pPr eaLnBrk="1" hangingPunct="1">
              <a:spcBef>
                <a:spcPct val="0"/>
              </a:spcBef>
              <a:buClrTx/>
              <a:buFontTx/>
              <a:buNone/>
            </a:pPr>
            <a:r>
              <a:rPr kumimoji="0" lang="en-US" altLang="ja-JP" sz="1600" b="1">
                <a:latin typeface="メイリオ" panose="020B0604030504040204" pitchFamily="34" charset="-128"/>
                <a:ea typeface="メイリオ" panose="020B0604030504040204" pitchFamily="34" charset="-128"/>
              </a:rPr>
              <a:t>IRB</a:t>
            </a:r>
            <a:r>
              <a:rPr kumimoji="0" lang="ja-JP" altLang="en-US" sz="1600" b="1">
                <a:latin typeface="メイリオ" panose="020B0604030504040204" pitchFamily="34" charset="-128"/>
                <a:ea typeface="メイリオ" panose="020B0604030504040204" pitchFamily="34" charset="-128"/>
              </a:rPr>
              <a:t>が終了してから</a:t>
            </a:r>
            <a:endParaRPr kumimoji="0" lang="ja-JP" altLang="ja-JP" sz="1600" b="1">
              <a:latin typeface="メイリオ" panose="020B0604030504040204" pitchFamily="34" charset="-128"/>
              <a:ea typeface="メイリオ" panose="020B0604030504040204" pitchFamily="34" charset="-128"/>
            </a:endParaRPr>
          </a:p>
          <a:p>
            <a:pPr eaLnBrk="1" hangingPunct="1">
              <a:spcBef>
                <a:spcPct val="0"/>
              </a:spcBef>
              <a:buClrTx/>
              <a:buFontTx/>
              <a:buNone/>
            </a:pPr>
            <a:r>
              <a:rPr kumimoji="0" lang="ja-JP" altLang="en-US" sz="1600" b="1">
                <a:latin typeface="メイリオ" panose="020B0604030504040204" pitchFamily="34" charset="-128"/>
                <a:ea typeface="メイリオ" panose="020B0604030504040204" pitchFamily="34" charset="-128"/>
              </a:rPr>
              <a:t>治験計画届を提出する。</a:t>
            </a:r>
            <a:endParaRPr kumimoji="0" lang="ja-JP" altLang="ja-JP" sz="1600" b="1">
              <a:latin typeface="メイリオ" panose="020B0604030504040204" pitchFamily="34" charset="-128"/>
              <a:ea typeface="メイリオ" panose="020B0604030504040204" pitchFamily="34" charset="-128"/>
            </a:endParaRPr>
          </a:p>
        </p:txBody>
      </p:sp>
      <p:sp>
        <p:nvSpPr>
          <p:cNvPr id="33810" name="Freeform 38">
            <a:extLst>
              <a:ext uri="{FF2B5EF4-FFF2-40B4-BE49-F238E27FC236}">
                <a16:creationId xmlns="" xmlns:a16="http://schemas.microsoft.com/office/drawing/2014/main" id="{807AFFAD-5F63-46ED-B431-423C02F43A31}"/>
              </a:ext>
            </a:extLst>
          </p:cNvPr>
          <p:cNvSpPr>
            <a:spLocks noChangeArrowheads="1"/>
          </p:cNvSpPr>
          <p:nvPr/>
        </p:nvSpPr>
        <p:spPr bwMode="auto">
          <a:xfrm rot="-5400000">
            <a:off x="5335588" y="781050"/>
            <a:ext cx="676275" cy="3070225"/>
          </a:xfrm>
          <a:custGeom>
            <a:avLst/>
            <a:gdLst>
              <a:gd name="T0" fmla="*/ 0 w 675506"/>
              <a:gd name="T1" fmla="*/ 3049282 h 3069695"/>
              <a:gd name="T2" fmla="*/ 568827 w 675506"/>
              <a:gd name="T3" fmla="*/ 3049282 h 3069695"/>
              <a:gd name="T4" fmla="*/ 568827 w 675506"/>
              <a:gd name="T5" fmla="*/ 212011 h 3069695"/>
              <a:gd name="T6" fmla="*/ 471547 w 675506"/>
              <a:gd name="T7" fmla="*/ 212011 h 3069695"/>
              <a:gd name="T8" fmla="*/ 594112 w 675506"/>
              <a:gd name="T9" fmla="*/ 0 h 3069695"/>
              <a:gd name="T10" fmla="*/ 716677 w 675506"/>
              <a:gd name="T11" fmla="*/ 212011 h 3069695"/>
              <a:gd name="T12" fmla="*/ 619396 w 675506"/>
              <a:gd name="T13" fmla="*/ 212011 h 3069695"/>
              <a:gd name="T14" fmla="*/ 619396 w 675506"/>
              <a:gd name="T15" fmla="*/ 3097377 h 3069695"/>
              <a:gd name="T16" fmla="*/ 0 w 675506"/>
              <a:gd name="T17" fmla="*/ 3097377 h 3069695"/>
              <a:gd name="T18" fmla="*/ 0 w 675506"/>
              <a:gd name="T19" fmla="*/ 3049282 h 30696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75506"/>
              <a:gd name="T31" fmla="*/ 0 h 3069695"/>
              <a:gd name="T32" fmla="*/ 675506 w 675506"/>
              <a:gd name="T33" fmla="*/ 3069695 h 30696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75506" h="3069695">
                <a:moveTo>
                  <a:pt x="0" y="3022031"/>
                </a:moveTo>
                <a:lnTo>
                  <a:pt x="536149" y="3022031"/>
                </a:lnTo>
                <a:lnTo>
                  <a:pt x="536149" y="210123"/>
                </a:lnTo>
                <a:lnTo>
                  <a:pt x="444456" y="210123"/>
                </a:lnTo>
                <a:lnTo>
                  <a:pt x="559981" y="0"/>
                </a:lnTo>
                <a:lnTo>
                  <a:pt x="675506" y="210123"/>
                </a:lnTo>
                <a:lnTo>
                  <a:pt x="583813" y="210123"/>
                </a:lnTo>
                <a:lnTo>
                  <a:pt x="583813" y="3069695"/>
                </a:lnTo>
                <a:lnTo>
                  <a:pt x="0" y="3069695"/>
                </a:lnTo>
                <a:lnTo>
                  <a:pt x="0" y="3022031"/>
                </a:lnTo>
                <a:close/>
              </a:path>
            </a:pathLst>
          </a:custGeom>
          <a:solidFill>
            <a:srgbClr val="0099FF"/>
          </a:solidFill>
          <a:ln w="57150">
            <a:solidFill>
              <a:srgbClr val="0099FF"/>
            </a:solidFill>
            <a:round/>
            <a:headEnd/>
            <a:tailEnd/>
          </a:ln>
        </p:spPr>
        <p:txBody>
          <a:bodyPr wrap="none" anchor="ctr"/>
          <a:lstStyle/>
          <a:p>
            <a:endParaRPr lang="zh-CN" altLang="en-US"/>
          </a:p>
        </p:txBody>
      </p:sp>
      <p:sp>
        <p:nvSpPr>
          <p:cNvPr id="15379" name="Text Box 39">
            <a:extLst>
              <a:ext uri="{FF2B5EF4-FFF2-40B4-BE49-F238E27FC236}">
                <a16:creationId xmlns="" xmlns:a16="http://schemas.microsoft.com/office/drawing/2014/main" id="{74F2F586-E85D-4B4C-8EEB-463F15BB7717}"/>
              </a:ext>
            </a:extLst>
          </p:cNvPr>
          <p:cNvSpPr txBox="1">
            <a:spLocks noChangeArrowheads="1"/>
          </p:cNvSpPr>
          <p:nvPr/>
        </p:nvSpPr>
        <p:spPr bwMode="auto">
          <a:xfrm>
            <a:off x="6672263" y="1762125"/>
            <a:ext cx="638175" cy="368300"/>
          </a:xfrm>
          <a:prstGeom prst="rect">
            <a:avLst/>
          </a:prstGeom>
          <a:noFill/>
          <a:ln>
            <a:noFill/>
          </a:ln>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buSzPct val="100000"/>
              <a:defRPr/>
            </a:pPr>
            <a:r>
              <a:rPr lang="ja-JP" b="1" dirty="0">
                <a:solidFill>
                  <a:srgbClr val="000000"/>
                </a:solidFill>
                <a:latin typeface="+mj-ea"/>
                <a:ea typeface="+mj-ea"/>
              </a:rPr>
              <a:t>提出</a:t>
            </a:r>
          </a:p>
        </p:txBody>
      </p:sp>
      <p:sp>
        <p:nvSpPr>
          <p:cNvPr id="33812" name="タイトル 1">
            <a:extLst>
              <a:ext uri="{FF2B5EF4-FFF2-40B4-BE49-F238E27FC236}">
                <a16:creationId xmlns="" xmlns:a16="http://schemas.microsoft.com/office/drawing/2014/main" id="{87808933-0585-4FD6-AE7E-D6591185F82B}"/>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en-US" altLang="ja-JP">
                <a:latin typeface="メイリオ" panose="020B0604030504040204" pitchFamily="34" charset="-128"/>
                <a:ea typeface="メイリオ" panose="020B0604030504040204" pitchFamily="34" charset="-128"/>
              </a:rPr>
              <a:t>【</a:t>
            </a:r>
            <a:r>
              <a:rPr kumimoji="1" lang="ja-JP" altLang="en-US">
                <a:latin typeface="メイリオ" panose="020B0604030504040204" pitchFamily="34" charset="-128"/>
                <a:ea typeface="メイリオ" panose="020B0604030504040204" pitchFamily="34" charset="-128"/>
              </a:rPr>
              <a:t>医師主導治験</a:t>
            </a:r>
            <a:r>
              <a:rPr kumimoji="1" lang="en-US" altLang="ja-JP">
                <a:latin typeface="メイリオ" panose="020B0604030504040204" pitchFamily="34" charset="-128"/>
                <a:ea typeface="メイリオ" panose="020B0604030504040204" pitchFamily="34" charset="-128"/>
              </a:rPr>
              <a:t>】</a:t>
            </a:r>
            <a:r>
              <a:rPr kumimoji="1" lang="ja-JP" altLang="en-US">
                <a:latin typeface="メイリオ" panose="020B0604030504040204" pitchFamily="34" charset="-128"/>
                <a:ea typeface="メイリオ" panose="020B0604030504040204" pitchFamily="34" charset="-128"/>
              </a:rPr>
              <a:t>開始まで</a:t>
            </a:r>
          </a:p>
        </p:txBody>
      </p:sp>
      <p:sp>
        <p:nvSpPr>
          <p:cNvPr id="2" name="正方形/長方形 1">
            <a:extLst>
              <a:ext uri="{FF2B5EF4-FFF2-40B4-BE49-F238E27FC236}">
                <a16:creationId xmlns="" xmlns:a16="http://schemas.microsoft.com/office/drawing/2014/main" id="{0373C8FC-9C02-428A-8F29-FF84FC0FE781}"/>
              </a:ext>
            </a:extLst>
          </p:cNvPr>
          <p:cNvSpPr/>
          <p:nvPr/>
        </p:nvSpPr>
        <p:spPr bwMode="auto">
          <a:xfrm>
            <a:off x="468313" y="2740025"/>
            <a:ext cx="577850" cy="3421063"/>
          </a:xfrm>
          <a:prstGeom prst="rect">
            <a:avLst/>
          </a:prstGeom>
          <a:solidFill>
            <a:srgbClr val="0099FF"/>
          </a:solidFill>
          <a:ln w="9525" cap="flat" cmpd="sng" algn="ctr">
            <a:noFill/>
            <a:prstDash val="solid"/>
            <a:round/>
            <a:headEnd type="none" w="med" len="med"/>
            <a:tailEnd type="none" w="med" len="med"/>
          </a:ln>
          <a:effectLst/>
        </p:spPr>
        <p:txBody>
          <a:bodyPr vert="eaVert" anchor="ctr"/>
          <a:lstStyle/>
          <a:p>
            <a:pPr eaLnBrk="1" hangingPunct="1">
              <a:buClr>
                <a:srgbClr val="000000"/>
              </a:buClr>
              <a:buSzPct val="100000"/>
              <a:buFont typeface="Times New Roman" pitchFamily="16" charset="0"/>
              <a:buNone/>
              <a:defRPr/>
            </a:pPr>
            <a:r>
              <a:rPr lang="ja-JP" altLang="en-US" b="1" dirty="0">
                <a:latin typeface="+mn-ea"/>
                <a:ea typeface="+mn-ea"/>
              </a:rPr>
              <a:t>　</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治験計画の立案</a:t>
            </a:r>
          </a:p>
        </p:txBody>
      </p:sp>
      <p:sp>
        <p:nvSpPr>
          <p:cNvPr id="42" name="正方形/長方形 41">
            <a:extLst>
              <a:ext uri="{FF2B5EF4-FFF2-40B4-BE49-F238E27FC236}">
                <a16:creationId xmlns="" xmlns:a16="http://schemas.microsoft.com/office/drawing/2014/main" id="{C545ED77-6B38-4040-B270-20078D58AA75}"/>
              </a:ext>
            </a:extLst>
          </p:cNvPr>
          <p:cNvSpPr/>
          <p:nvPr/>
        </p:nvSpPr>
        <p:spPr bwMode="auto">
          <a:xfrm>
            <a:off x="2239963" y="2740025"/>
            <a:ext cx="576262" cy="2339975"/>
          </a:xfrm>
          <a:prstGeom prst="rect">
            <a:avLst/>
          </a:prstGeom>
          <a:solidFill>
            <a:srgbClr val="0099FF"/>
          </a:solidFill>
          <a:ln w="9525" cap="flat" cmpd="sng" algn="ctr">
            <a:noFill/>
            <a:prstDash val="solid"/>
            <a:round/>
            <a:headEnd type="none" w="med" len="med"/>
            <a:tailEnd type="none" w="med" len="med"/>
          </a:ln>
          <a:effectLst/>
        </p:spPr>
        <p:txBody>
          <a:bodyPr vert="eaVert" anchor="ctr"/>
          <a:lstStyle/>
          <a:p>
            <a:pPr eaLnBrk="1" hangingPunct="1">
              <a:buClr>
                <a:srgbClr val="000000"/>
              </a:buClr>
              <a:buSzPct val="100000"/>
              <a:buFont typeface="Times New Roman" pitchFamily="16" charset="0"/>
              <a:buNone/>
              <a:defRPr/>
            </a:pPr>
            <a:r>
              <a:rPr lang="ja-JP" altLang="en-US" b="1" dirty="0">
                <a:latin typeface="+mn-ea"/>
                <a:ea typeface="+mn-ea"/>
              </a:rPr>
              <a:t>　</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治験計画の骨子案</a:t>
            </a:r>
          </a:p>
        </p:txBody>
      </p:sp>
      <p:sp>
        <p:nvSpPr>
          <p:cNvPr id="43" name="正方形/長方形 42">
            <a:extLst>
              <a:ext uri="{FF2B5EF4-FFF2-40B4-BE49-F238E27FC236}">
                <a16:creationId xmlns="" xmlns:a16="http://schemas.microsoft.com/office/drawing/2014/main" id="{3FE58BF2-6278-4E6B-887B-D591551E3991}"/>
              </a:ext>
            </a:extLst>
          </p:cNvPr>
          <p:cNvSpPr/>
          <p:nvPr/>
        </p:nvSpPr>
        <p:spPr bwMode="auto">
          <a:xfrm>
            <a:off x="4010025" y="2740025"/>
            <a:ext cx="577850" cy="3421063"/>
          </a:xfrm>
          <a:prstGeom prst="rect">
            <a:avLst/>
          </a:prstGeom>
          <a:solidFill>
            <a:srgbClr val="0099FF"/>
          </a:solidFill>
          <a:ln w="9525" cap="flat" cmpd="sng" algn="ctr">
            <a:noFill/>
            <a:prstDash val="solid"/>
            <a:round/>
            <a:headEnd type="none" w="med" len="med"/>
            <a:tailEnd type="none" w="med" len="med"/>
          </a:ln>
          <a:effectLst/>
        </p:spPr>
        <p:txBody>
          <a:bodyPr vert="eaVert" anchor="ctr"/>
          <a:lstStyle/>
          <a:p>
            <a:pPr eaLnBrk="1" hangingPunct="1">
              <a:buClr>
                <a:srgbClr val="000000"/>
              </a:buClr>
              <a:buSzPct val="100000"/>
              <a:buFont typeface="Times New Roman" pitchFamily="16" charset="0"/>
              <a:buNone/>
              <a:defRPr/>
            </a:pPr>
            <a:r>
              <a:rPr lang="ja-JP" altLang="en-US" b="1" dirty="0">
                <a:latin typeface="+mn-ea"/>
                <a:ea typeface="+mn-ea"/>
              </a:rPr>
              <a:t>　</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治験計画の確定</a:t>
            </a:r>
          </a:p>
        </p:txBody>
      </p:sp>
      <p:sp>
        <p:nvSpPr>
          <p:cNvPr id="44" name="正方形/長方形 43">
            <a:extLst>
              <a:ext uri="{FF2B5EF4-FFF2-40B4-BE49-F238E27FC236}">
                <a16:creationId xmlns="" xmlns:a16="http://schemas.microsoft.com/office/drawing/2014/main" id="{04A39EA1-2710-4E91-8A3B-70CE51ACCD56}"/>
              </a:ext>
            </a:extLst>
          </p:cNvPr>
          <p:cNvSpPr/>
          <p:nvPr/>
        </p:nvSpPr>
        <p:spPr bwMode="auto">
          <a:xfrm>
            <a:off x="5421313" y="2740025"/>
            <a:ext cx="577850" cy="2339975"/>
          </a:xfrm>
          <a:prstGeom prst="rect">
            <a:avLst/>
          </a:prstGeom>
          <a:solidFill>
            <a:srgbClr val="0099FF"/>
          </a:solidFill>
          <a:ln w="9525" cap="flat" cmpd="sng" algn="ctr">
            <a:noFill/>
            <a:prstDash val="solid"/>
            <a:round/>
            <a:headEnd type="none" w="med" len="med"/>
            <a:tailEnd type="none" w="med" len="med"/>
          </a:ln>
          <a:effectLst/>
        </p:spPr>
        <p:txBody>
          <a:bodyPr vert="eaVert" anchor="ctr"/>
          <a:lstStyle/>
          <a:p>
            <a:pPr eaLnBrk="1" hangingPunct="1">
              <a:buClr>
                <a:srgbClr val="000000"/>
              </a:buClr>
              <a:buSzPct val="100000"/>
              <a:buFont typeface="Times New Roman" pitchFamily="16" charset="0"/>
              <a:buNone/>
              <a:defRPr/>
            </a:pPr>
            <a:r>
              <a:rPr lang="ja-JP" altLang="en-US" b="1" dirty="0">
                <a:latin typeface="+mn-ea"/>
                <a:ea typeface="+mn-ea"/>
              </a:rPr>
              <a:t>　</a:t>
            </a:r>
            <a:r>
              <a:rPr lang="zh-TW" altLang="en-US" b="1" dirty="0">
                <a:latin typeface="メイリオ" panose="020B0604030504040204" pitchFamily="50" charset="-128"/>
                <a:ea typeface="メイリオ" panose="020B0604030504040204" pitchFamily="50" charset="-128"/>
                <a:cs typeface="メイリオ" panose="020B0604030504040204" pitchFamily="50" charset="-128"/>
              </a:rPr>
              <a:t>治験審査委員会</a:t>
            </a:r>
          </a:p>
        </p:txBody>
      </p:sp>
      <p:sp>
        <p:nvSpPr>
          <p:cNvPr id="45" name="正方形/長方形 44">
            <a:extLst>
              <a:ext uri="{FF2B5EF4-FFF2-40B4-BE49-F238E27FC236}">
                <a16:creationId xmlns="" xmlns:a16="http://schemas.microsoft.com/office/drawing/2014/main" id="{374DC142-8891-45AD-B73A-A495CD7C4210}"/>
              </a:ext>
            </a:extLst>
          </p:cNvPr>
          <p:cNvSpPr/>
          <p:nvPr/>
        </p:nvSpPr>
        <p:spPr bwMode="auto">
          <a:xfrm>
            <a:off x="6759575" y="2740025"/>
            <a:ext cx="576263" cy="2339975"/>
          </a:xfrm>
          <a:prstGeom prst="rect">
            <a:avLst/>
          </a:prstGeom>
          <a:solidFill>
            <a:srgbClr val="0099FF"/>
          </a:solidFill>
          <a:ln w="9525" cap="flat" cmpd="sng" algn="ctr">
            <a:noFill/>
            <a:prstDash val="solid"/>
            <a:round/>
            <a:headEnd type="none" w="med" len="med"/>
            <a:tailEnd type="none" w="med" len="med"/>
          </a:ln>
          <a:effectLst/>
        </p:spPr>
        <p:txBody>
          <a:bodyPr vert="eaVert" anchor="ctr"/>
          <a:lstStyle/>
          <a:p>
            <a:pPr eaLnBrk="1" hangingPunct="1">
              <a:buClr>
                <a:srgbClr val="000000"/>
              </a:buClr>
              <a:buSzPct val="100000"/>
              <a:buFont typeface="Times New Roman" pitchFamily="16" charset="0"/>
              <a:buNone/>
              <a:defRPr/>
            </a:pPr>
            <a:r>
              <a:rPr lang="ja-JP" altLang="en-US" b="1" dirty="0">
                <a:latin typeface="+mn-ea"/>
                <a:ea typeface="+mn-ea"/>
              </a:rPr>
              <a:t>　</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治験計画届</a:t>
            </a:r>
          </a:p>
        </p:txBody>
      </p:sp>
      <p:sp>
        <p:nvSpPr>
          <p:cNvPr id="46" name="正方形/長方形 45">
            <a:extLst>
              <a:ext uri="{FF2B5EF4-FFF2-40B4-BE49-F238E27FC236}">
                <a16:creationId xmlns="" xmlns:a16="http://schemas.microsoft.com/office/drawing/2014/main" id="{3EE4B259-C9A5-4A0B-84DA-C3A6BEF085B9}"/>
              </a:ext>
            </a:extLst>
          </p:cNvPr>
          <p:cNvSpPr/>
          <p:nvPr/>
        </p:nvSpPr>
        <p:spPr bwMode="auto">
          <a:xfrm>
            <a:off x="8097838" y="2740025"/>
            <a:ext cx="577850" cy="2339975"/>
          </a:xfrm>
          <a:prstGeom prst="rect">
            <a:avLst/>
          </a:prstGeom>
          <a:solidFill>
            <a:srgbClr val="0099FF"/>
          </a:solidFill>
          <a:ln w="9525" cap="flat" cmpd="sng" algn="ctr">
            <a:noFill/>
            <a:prstDash val="solid"/>
            <a:round/>
            <a:headEnd type="none" w="med" len="med"/>
            <a:tailEnd type="none" w="med" len="med"/>
          </a:ln>
          <a:effectLst/>
        </p:spPr>
        <p:txBody>
          <a:bodyPr vert="eaVert" anchor="ctr"/>
          <a:lstStyle/>
          <a:p>
            <a:pPr eaLnBrk="1" hangingPunct="1">
              <a:buClr>
                <a:srgbClr val="000000"/>
              </a:buClr>
              <a:buSzPct val="100000"/>
              <a:buFont typeface="Times New Roman" pitchFamily="16" charset="0"/>
              <a:buNone/>
              <a:defRPr/>
            </a:pPr>
            <a:r>
              <a:rPr lang="ja-JP" altLang="en-US" b="1" dirty="0">
                <a:latin typeface="+mn-ea"/>
                <a:ea typeface="+mn-ea"/>
              </a:rPr>
              <a:t>　</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治験開始</a:t>
            </a:r>
          </a:p>
        </p:txBody>
      </p:sp>
      <p:pic>
        <p:nvPicPr>
          <p:cNvPr id="33819" name="図 7">
            <a:extLst>
              <a:ext uri="{FF2B5EF4-FFF2-40B4-BE49-F238E27FC236}">
                <a16:creationId xmlns="" xmlns:a16="http://schemas.microsoft.com/office/drawing/2014/main" id="{FF31E81B-5D48-45B4-94F8-D02F271D6C7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a:extLst>
              <a:ext uri="{FF2B5EF4-FFF2-40B4-BE49-F238E27FC236}">
                <a16:creationId xmlns="" xmlns:a16="http://schemas.microsoft.com/office/drawing/2014/main" id="{B859DDDE-5832-49FB-A03C-91B1C490BA45}"/>
              </a:ext>
            </a:extLst>
          </p:cNvPr>
          <p:cNvSpPr txBox="1">
            <a:spLocks noChangeArrowheads="1"/>
          </p:cNvSpPr>
          <p:nvPr/>
        </p:nvSpPr>
        <p:spPr bwMode="auto">
          <a:xfrm>
            <a:off x="0" y="1160463"/>
            <a:ext cx="9067800" cy="4824412"/>
          </a:xfrm>
          <a:prstGeom prst="rect">
            <a:avLst/>
          </a:prstGeom>
          <a:noFill/>
          <a:ln>
            <a:noFill/>
          </a:ln>
        </p:spPr>
        <p:txBody>
          <a:bodyPr/>
          <a:lstStyle>
            <a:lvl1pPr marL="114300"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1pPr>
            <a:lvl2pPr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2pPr>
            <a:lvl3pPr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3pPr>
            <a:lvl4pPr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4pPr>
            <a:lvl5pPr eaLnBrk="0" hangingPunc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68421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itchFamily="32" charset="0"/>
                <a:ea typeface="ＭＳ Ｐゴシック" charset="-128"/>
              </a:defRPr>
            </a:lvl9pPr>
          </a:lstStyle>
          <a:p>
            <a:pPr marL="0" eaLnBrk="1" hangingPunct="1">
              <a:lnSpc>
                <a:spcPct val="125000"/>
              </a:lnSpc>
              <a:spcBef>
                <a:spcPts val="0"/>
              </a:spcBef>
              <a:spcAft>
                <a:spcPts val="0"/>
              </a:spcAft>
              <a:buSzPct val="100000"/>
              <a:defRPr/>
            </a:pP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医師主導治験で「自らさん」の担う職務は、</a:t>
            </a:r>
          </a:p>
          <a:p>
            <a:pPr marL="449263" indent="-449263" eaLnBrk="1" hangingPunct="1">
              <a:lnSpc>
                <a:spcPct val="125000"/>
              </a:lnSpc>
              <a:spcBef>
                <a:spcPts val="650"/>
              </a:spcBef>
              <a:spcAft>
                <a:spcPts val="0"/>
              </a:spcAft>
              <a:buSzPct val="100000"/>
              <a:buFont typeface="Times New Roman" pitchFamily="16" charset="0"/>
              <a:buNone/>
              <a:tabLst>
                <a:tab pos="715963"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医師だけで対応できる業務量・内容ではない</a:t>
            </a:r>
          </a:p>
          <a:p>
            <a:pPr marL="0" eaLnBrk="1" hangingPunct="1">
              <a:lnSpc>
                <a:spcPct val="125000"/>
              </a:lnSpc>
              <a:spcBef>
                <a:spcPts val="0"/>
              </a:spcBef>
              <a:spcAft>
                <a:spcPts val="0"/>
              </a:spcAft>
              <a:buSzPct val="100000"/>
              <a:buFont typeface="Times New Roman" pitchFamily="16" charset="0"/>
              <a:buNone/>
              <a:tabLst>
                <a:tab pos="449263" algn="l"/>
                <a:tab pos="715963"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臨床開発全般の知識、マネジメント能力が必要</a:t>
            </a:r>
            <a:endPar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eaLnBrk="1" hangingPunct="1">
              <a:lnSpc>
                <a:spcPct val="125000"/>
              </a:lnSpc>
              <a:spcBef>
                <a:spcPts val="0"/>
              </a:spcBef>
              <a:spcAft>
                <a:spcPts val="0"/>
              </a:spcAft>
              <a:buSzPct val="100000"/>
              <a:buFont typeface="Times New Roman" pitchFamily="16" charset="0"/>
              <a:buNone/>
              <a:tabLst>
                <a:tab pos="449263" algn="l"/>
                <a:tab pos="684213" algn="l"/>
                <a:tab pos="1598613" algn="l"/>
                <a:tab pos="2513013" algn="l"/>
                <a:tab pos="3427413" algn="l"/>
                <a:tab pos="4341813" algn="l"/>
                <a:tab pos="5256213" algn="l"/>
                <a:tab pos="6170613" algn="l"/>
                <a:tab pos="7085013" algn="l"/>
                <a:tab pos="7999413" algn="l"/>
                <a:tab pos="8913813" algn="l"/>
                <a:tab pos="9828213" algn="l"/>
              </a:tabLst>
              <a:defRPr/>
            </a:pPr>
            <a:endPar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eaLnBrk="1" hangingPunct="1">
              <a:lnSpc>
                <a:spcPct val="125000"/>
              </a:lnSpc>
              <a:spcBef>
                <a:spcPts val="0"/>
              </a:spcBef>
              <a:spcAft>
                <a:spcPts val="0"/>
              </a:spcAft>
              <a:buSzPct val="100000"/>
              <a:defRPr/>
            </a:pP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そこで、実際には以下のように業務を分担している。</a:t>
            </a:r>
          </a:p>
          <a:p>
            <a:pPr marL="0" eaLnBrk="1" hangingPunct="1">
              <a:lnSpc>
                <a:spcPct val="125000"/>
              </a:lnSpc>
              <a:spcBef>
                <a:spcPts val="650"/>
              </a:spcBef>
              <a:spcAft>
                <a:spcPts val="0"/>
              </a:spcAft>
              <a:buClr>
                <a:srgbClr val="000000"/>
              </a:buClr>
              <a:buSzPct val="100000"/>
              <a:buFont typeface="Times New Roman" pitchFamily="16" charset="0"/>
              <a:buNone/>
              <a:tabLst>
                <a:tab pos="449263" algn="l"/>
                <a:tab pos="715963"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専門的な業務は</a:t>
            </a: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CRO</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や</a:t>
            </a: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ARO</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へ委託</a:t>
            </a:r>
          </a:p>
          <a:p>
            <a:pPr marL="809625" indent="-809625" eaLnBrk="1" hangingPunct="1">
              <a:lnSpc>
                <a:spcPct val="125000"/>
              </a:lnSpc>
              <a:spcBef>
                <a:spcPts val="0"/>
              </a:spcBef>
              <a:spcAft>
                <a:spcPts val="0"/>
              </a:spcAft>
              <a:buClr>
                <a:srgbClr val="000000"/>
              </a:buClr>
              <a:buSzPct val="100000"/>
              <a:buFont typeface="Times New Roman" pitchFamily="16" charset="0"/>
              <a:buNone/>
              <a:tabLst>
                <a:tab pos="449263" algn="l"/>
                <a:tab pos="715963"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多施設共同試験</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の場合には、「治験調整医師」に一部の業務を委嘱</a:t>
            </a:r>
          </a:p>
          <a:p>
            <a:pPr marL="0" eaLnBrk="1" hangingPunct="1">
              <a:lnSpc>
                <a:spcPct val="125000"/>
              </a:lnSpc>
              <a:spcBef>
                <a:spcPts val="0"/>
              </a:spcBef>
              <a:spcAft>
                <a:spcPts val="0"/>
              </a:spcAft>
              <a:buClr>
                <a:srgbClr val="000000"/>
              </a:buClr>
              <a:buSzPct val="100000"/>
              <a:buFont typeface="Times New Roman" pitchFamily="16" charset="0"/>
              <a:buNone/>
              <a:tabLst>
                <a:tab pos="449263" algn="l"/>
                <a:tab pos="715963"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CRC</a:t>
            </a:r>
            <a:r>
              <a:rPr lang="ja-JP" sz="2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や治</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験事務局員など、院内のスタッフの協力を得る</a:t>
            </a:r>
            <a:endPar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eaLnBrk="1" hangingPunct="1">
              <a:lnSpc>
                <a:spcPct val="125000"/>
              </a:lnSpc>
              <a:spcBef>
                <a:spcPts val="0"/>
              </a:spcBef>
              <a:spcAft>
                <a:spcPts val="0"/>
              </a:spcAft>
              <a:buClr>
                <a:srgbClr val="000000"/>
              </a:buClr>
              <a:buSzPct val="100000"/>
              <a:tabLst>
                <a:tab pos="449263" algn="l"/>
                <a:tab pos="715963"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マネジメント実務は、治験調整事務局（</a:t>
            </a:r>
            <a:r>
              <a:rPr lang="en-US" altLang="ja-JP" sz="2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StM</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）が担うことも多い</a:t>
            </a:r>
            <a:endPar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eaLnBrk="1" hangingPunct="1">
              <a:lnSpc>
                <a:spcPct val="125000"/>
              </a:lnSpc>
              <a:spcBef>
                <a:spcPts val="0"/>
              </a:spcBef>
              <a:spcAft>
                <a:spcPts val="0"/>
              </a:spcAft>
              <a:buClr>
                <a:srgbClr val="000000"/>
              </a:buClr>
              <a:buSzPct val="100000"/>
              <a:buFont typeface="Times New Roman" pitchFamily="16" charset="0"/>
              <a:buNone/>
              <a:tabLst>
                <a:tab pos="449263" algn="l"/>
                <a:tab pos="715963" algn="l"/>
                <a:tab pos="1598613" algn="l"/>
                <a:tab pos="2513013" algn="l"/>
                <a:tab pos="3427413" algn="l"/>
                <a:tab pos="4341813" algn="l"/>
                <a:tab pos="5256213" algn="l"/>
                <a:tab pos="6170613" algn="l"/>
                <a:tab pos="7085013" algn="l"/>
                <a:tab pos="7999413" algn="l"/>
                <a:tab pos="8913813" algn="l"/>
                <a:tab pos="9828213" algn="l"/>
              </a:tabLst>
              <a:defRPr/>
            </a:pPr>
            <a:endPar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eaLnBrk="1" hangingPunct="1">
              <a:lnSpc>
                <a:spcPct val="125000"/>
              </a:lnSpc>
              <a:spcBef>
                <a:spcPts val="0"/>
              </a:spcBef>
              <a:spcAft>
                <a:spcPts val="0"/>
              </a:spcAft>
              <a:buClr>
                <a:srgbClr val="000000"/>
              </a:buClr>
              <a:buSzPct val="100000"/>
              <a:buFont typeface="Times New Roman" pitchFamily="16" charset="0"/>
              <a:buNone/>
              <a:tabLst>
                <a:tab pos="449263" algn="l"/>
                <a:tab pos="715963" algn="l"/>
                <a:tab pos="1598613" algn="l"/>
                <a:tab pos="2513013" algn="l"/>
                <a:tab pos="3427413" algn="l"/>
                <a:tab pos="4341813" algn="l"/>
                <a:tab pos="5256213" algn="l"/>
                <a:tab pos="6170613" algn="l"/>
                <a:tab pos="7085013" algn="l"/>
                <a:tab pos="7999413" algn="l"/>
                <a:tab pos="8913813" algn="l"/>
                <a:tab pos="9828213" algn="l"/>
              </a:tabLst>
              <a:defRPr/>
            </a:pP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また、資金が乏しいため業務委託や人材派遣が不可能な治験も多いので、</a:t>
            </a:r>
            <a:endPar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eaLnBrk="1" hangingPunct="1">
              <a:lnSpc>
                <a:spcPct val="125000"/>
              </a:lnSpc>
              <a:spcBef>
                <a:spcPts val="0"/>
              </a:spcBef>
              <a:spcAft>
                <a:spcPts val="0"/>
              </a:spcAft>
              <a:buClr>
                <a:srgbClr val="000000"/>
              </a:buClr>
              <a:buSzPct val="100000"/>
              <a:buFont typeface="Times New Roman" pitchFamily="16" charset="0"/>
              <a:buNone/>
              <a:tabLst>
                <a:tab pos="449263" algn="l"/>
                <a:tab pos="715963" algn="l"/>
                <a:tab pos="1598613" algn="l"/>
                <a:tab pos="2513013" algn="l"/>
                <a:tab pos="3427413" algn="l"/>
                <a:tab pos="4341813" algn="l"/>
                <a:tab pos="5256213" algn="l"/>
                <a:tab pos="6170613" algn="l"/>
                <a:tab pos="7085013" algn="l"/>
                <a:tab pos="7999413" algn="l"/>
                <a:tab pos="8913813" algn="l"/>
                <a:tab pos="9828213" algn="l"/>
              </a:tabLst>
              <a:defRPr/>
            </a:pP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準備段階で十分に確認する必要がある</a:t>
            </a:r>
            <a:endPar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444500" eaLnBrk="1" hangingPunct="1">
              <a:lnSpc>
                <a:spcPct val="125000"/>
              </a:lnSpc>
              <a:spcBef>
                <a:spcPts val="1800"/>
              </a:spcBef>
              <a:spcAft>
                <a:spcPts val="0"/>
              </a:spcAft>
              <a:buSzPct val="100000"/>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pP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20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5843" name="Picture 4">
            <a:extLst>
              <a:ext uri="{FF2B5EF4-FFF2-40B4-BE49-F238E27FC236}">
                <a16:creationId xmlns="" xmlns:a16="http://schemas.microsoft.com/office/drawing/2014/main" id="{256576E3-4044-430E-940C-51A44AC951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7263" y="1279525"/>
            <a:ext cx="1368425"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35844" name="Picture 5">
            <a:extLst>
              <a:ext uri="{FF2B5EF4-FFF2-40B4-BE49-F238E27FC236}">
                <a16:creationId xmlns="" xmlns:a16="http://schemas.microsoft.com/office/drawing/2014/main" id="{7E434F9B-FF6C-4887-AA30-AAC2BC4C38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7263" y="2305050"/>
            <a:ext cx="136842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5845" name="AutoShape 6">
            <a:extLst>
              <a:ext uri="{FF2B5EF4-FFF2-40B4-BE49-F238E27FC236}">
                <a16:creationId xmlns="" xmlns:a16="http://schemas.microsoft.com/office/drawing/2014/main" id="{FE3AAFBC-A0BD-49DC-871F-0E910698B777}"/>
              </a:ext>
            </a:extLst>
          </p:cNvPr>
          <p:cNvSpPr>
            <a:spLocks noChangeArrowheads="1"/>
          </p:cNvSpPr>
          <p:nvPr/>
        </p:nvSpPr>
        <p:spPr bwMode="auto">
          <a:xfrm>
            <a:off x="7820025" y="2017713"/>
            <a:ext cx="342900" cy="428625"/>
          </a:xfrm>
          <a:prstGeom prst="downArrow">
            <a:avLst>
              <a:gd name="adj1" fmla="val 50000"/>
              <a:gd name="adj2" fmla="val 49994"/>
            </a:avLst>
          </a:prstGeom>
          <a:solidFill>
            <a:srgbClr val="FFFF00"/>
          </a:solidFill>
          <a:ln w="25560">
            <a:solidFill>
              <a:srgbClr val="385D8A"/>
            </a:solidFill>
            <a:miter lim="800000"/>
            <a:headEnd/>
            <a:tailEnd/>
          </a:ln>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35846" name="タイトル 1">
            <a:extLst>
              <a:ext uri="{FF2B5EF4-FFF2-40B4-BE49-F238E27FC236}">
                <a16:creationId xmlns="" xmlns:a16="http://schemas.microsoft.com/office/drawing/2014/main" id="{B8F63E0E-9C39-431A-9FB8-DB6584A1057C}"/>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業務に関する補足</a:t>
            </a:r>
          </a:p>
        </p:txBody>
      </p:sp>
      <p:pic>
        <p:nvPicPr>
          <p:cNvPr id="35847" name="図 7">
            <a:extLst>
              <a:ext uri="{FF2B5EF4-FFF2-40B4-BE49-F238E27FC236}">
                <a16:creationId xmlns="" xmlns:a16="http://schemas.microsoft.com/office/drawing/2014/main" id="{BAD29121-53BB-48AD-B556-59A9BCDB6CA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正方形/長方形 1">
            <a:extLst>
              <a:ext uri="{FF2B5EF4-FFF2-40B4-BE49-F238E27FC236}">
                <a16:creationId xmlns="" xmlns:a16="http://schemas.microsoft.com/office/drawing/2014/main" id="{4111D523-5A14-4C93-9F9F-FB96513CBE37}"/>
              </a:ext>
            </a:extLst>
          </p:cNvPr>
          <p:cNvSpPr>
            <a:spLocks noChangeArrowheads="1"/>
          </p:cNvSpPr>
          <p:nvPr/>
        </p:nvSpPr>
        <p:spPr bwMode="auto">
          <a:xfrm>
            <a:off x="179388" y="6027738"/>
            <a:ext cx="8208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4500">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anose="020F0502020204030204" pitchFamily="34" charset="0"/>
                <a:ea typeface="ＭＳ Ｐゴシック" panose="020B0600070205080204" pitchFamily="34" charset="-128"/>
              </a:defRPr>
            </a:lvl1pPr>
            <a:lvl2pPr>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anose="020F0502020204030204" pitchFamily="34" charset="0"/>
                <a:ea typeface="ＭＳ Ｐゴシック" panose="020B0600070205080204" pitchFamily="34" charset="-128"/>
              </a:defRPr>
            </a:lvl2pPr>
            <a:lvl3pPr>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anose="020F0502020204030204" pitchFamily="34" charset="0"/>
                <a:ea typeface="ＭＳ Ｐゴシック" panose="020B0600070205080204" pitchFamily="34" charset="-128"/>
              </a:defRPr>
            </a:lvl3pPr>
            <a:lvl4pPr>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anose="020F0502020204030204" pitchFamily="34" charset="0"/>
                <a:ea typeface="ＭＳ Ｐゴシック" panose="020B0600070205080204" pitchFamily="34" charset="-128"/>
              </a:defRPr>
            </a:lvl4pPr>
            <a:lvl5pPr>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anose="020F0502020204030204" pitchFamily="34" charset="0"/>
                <a:ea typeface="ＭＳ Ｐゴシック" panose="020B0600070205080204" pitchFamily="34" charset="-128"/>
              </a:defRPr>
            </a:lvl5pPr>
            <a:lvl6pPr marL="2514600" indent="-228600" defTabSz="449263" eaLnBrk="0" fontAlgn="base" hangingPunct="0">
              <a:spcBef>
                <a:spcPct val="0"/>
              </a:spcBef>
              <a:spcAft>
                <a:spcPct val="0"/>
              </a:spcAft>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anose="020F0502020204030204" pitchFamily="34" charset="0"/>
                <a:ea typeface="ＭＳ Ｐゴシック" panose="020B0600070205080204" pitchFamily="34" charset="-128"/>
              </a:defRPr>
            </a:lvl6pPr>
            <a:lvl7pPr marL="2971800" indent="-228600" defTabSz="449263" eaLnBrk="0" fontAlgn="base" hangingPunct="0">
              <a:spcBef>
                <a:spcPct val="0"/>
              </a:spcBef>
              <a:spcAft>
                <a:spcPct val="0"/>
              </a:spcAft>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anose="020F0502020204030204" pitchFamily="34" charset="0"/>
                <a:ea typeface="ＭＳ Ｐゴシック" panose="020B0600070205080204" pitchFamily="34" charset="-128"/>
              </a:defRPr>
            </a:lvl7pPr>
            <a:lvl8pPr marL="3429000" indent="-228600" defTabSz="449263" eaLnBrk="0" fontAlgn="base" hangingPunct="0">
              <a:spcBef>
                <a:spcPct val="0"/>
              </a:spcBef>
              <a:spcAft>
                <a:spcPct val="0"/>
              </a:spcAft>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anose="020F0502020204030204" pitchFamily="34" charset="0"/>
                <a:ea typeface="ＭＳ Ｐゴシック" panose="020B0600070205080204" pitchFamily="34" charset="-128"/>
              </a:defRPr>
            </a:lvl8pPr>
            <a:lvl9pPr marL="3886200" indent="-228600" defTabSz="449263" eaLnBrk="0" fontAlgn="base" hangingPunct="0">
              <a:spcBef>
                <a:spcPct val="0"/>
              </a:spcBef>
              <a:spcAft>
                <a:spcPct val="0"/>
              </a:spcAft>
              <a:tabLst>
                <a:tab pos="684213" algn="l"/>
                <a:tab pos="715963" algn="l"/>
                <a:tab pos="1598613" algn="l"/>
                <a:tab pos="2513013" algn="l"/>
                <a:tab pos="3427413" algn="l"/>
                <a:tab pos="4341813" algn="l"/>
                <a:tab pos="5256213" algn="l"/>
                <a:tab pos="6170613" algn="l"/>
                <a:tab pos="7085013" algn="l"/>
                <a:tab pos="7999413" algn="l"/>
                <a:tab pos="8913813" algn="l"/>
                <a:tab pos="9828213" algn="l"/>
              </a:tabLst>
              <a:defRPr>
                <a:solidFill>
                  <a:schemeClr val="bg1"/>
                </a:solidFill>
                <a:latin typeface="Calibri" panose="020F0502020204030204" pitchFamily="34" charset="0"/>
                <a:ea typeface="ＭＳ Ｐゴシック" panose="020B0600070205080204" pitchFamily="34" charset="-128"/>
              </a:defRPr>
            </a:lvl9pPr>
          </a:lstStyle>
          <a:p>
            <a:pPr eaLnBrk="1" hangingPunct="1">
              <a:lnSpc>
                <a:spcPct val="125000"/>
              </a:lnSpc>
              <a:spcBef>
                <a:spcPts val="1800"/>
              </a:spcBef>
              <a:buSzPct val="100000"/>
            </a:pPr>
            <a:r>
              <a:rPr lang="en-US" altLang="ja-JP" sz="1600">
                <a:solidFill>
                  <a:srgbClr val="000000"/>
                </a:solidFill>
                <a:latin typeface="メイリオ" panose="020B0604030504040204" pitchFamily="34" charset="-128"/>
                <a:ea typeface="メイリオ" panose="020B0604030504040204" pitchFamily="34" charset="-128"/>
              </a:rPr>
              <a:t>※CRO</a:t>
            </a:r>
            <a:r>
              <a:rPr lang="ja-JP" altLang="ja-JP" sz="1600">
                <a:solidFill>
                  <a:srgbClr val="000000"/>
                </a:solidFill>
                <a:latin typeface="メイリオ" panose="020B0604030504040204" pitchFamily="34" charset="-128"/>
                <a:ea typeface="メイリオ" panose="020B0604030504040204" pitchFamily="34" charset="-128"/>
              </a:rPr>
              <a:t>：</a:t>
            </a:r>
            <a:r>
              <a:rPr lang="smn-FI" altLang="ja-JP" sz="1600">
                <a:solidFill>
                  <a:srgbClr val="000000"/>
                </a:solidFill>
                <a:latin typeface="メイリオ" panose="020B0604030504040204" pitchFamily="34" charset="-128"/>
                <a:ea typeface="メイリオ" panose="020B0604030504040204" pitchFamily="34" charset="-128"/>
              </a:rPr>
              <a:t>Contract Research Organization</a:t>
            </a:r>
            <a:endParaRPr lang="en-US" altLang="ja-JP" sz="1600">
              <a:solidFill>
                <a:srgbClr val="000000"/>
              </a:solidFill>
              <a:latin typeface="メイリオ" panose="020B0604030504040204" pitchFamily="34" charset="-128"/>
              <a:ea typeface="メイリオ" panose="020B0604030504040204" pitchFamily="34" charset="-128"/>
            </a:endParaRPr>
          </a:p>
          <a:p>
            <a:pPr eaLnBrk="1" hangingPunct="1">
              <a:lnSpc>
                <a:spcPct val="125000"/>
              </a:lnSpc>
              <a:buSzPct val="100000"/>
            </a:pPr>
            <a:r>
              <a:rPr lang="ja-JP" altLang="en-US" sz="1600">
                <a:solidFill>
                  <a:srgbClr val="000000"/>
                </a:solidFill>
                <a:latin typeface="メイリオ" panose="020B0604030504040204" pitchFamily="34" charset="-128"/>
                <a:ea typeface="メイリオ" panose="020B0604030504040204" pitchFamily="34" charset="-128"/>
              </a:rPr>
              <a:t>　</a:t>
            </a:r>
            <a:r>
              <a:rPr lang="en-US" altLang="ja-JP" sz="1600">
                <a:solidFill>
                  <a:srgbClr val="000000"/>
                </a:solidFill>
                <a:latin typeface="メイリオ" panose="020B0604030504040204" pitchFamily="34" charset="-128"/>
                <a:ea typeface="メイリオ" panose="020B0604030504040204" pitchFamily="34" charset="-128"/>
              </a:rPr>
              <a:t>ARO</a:t>
            </a:r>
            <a:r>
              <a:rPr lang="ja-JP" altLang="ja-JP" sz="1600">
                <a:solidFill>
                  <a:srgbClr val="000000"/>
                </a:solidFill>
                <a:latin typeface="メイリオ" panose="020B0604030504040204" pitchFamily="34" charset="-128"/>
                <a:ea typeface="メイリオ" panose="020B0604030504040204" pitchFamily="34" charset="-128"/>
              </a:rPr>
              <a:t>：</a:t>
            </a:r>
            <a:r>
              <a:rPr lang="en-US" altLang="ja-JP" sz="1600">
                <a:solidFill>
                  <a:srgbClr val="000000"/>
                </a:solidFill>
                <a:latin typeface="メイリオ" panose="020B0604030504040204" pitchFamily="34" charset="-128"/>
                <a:ea typeface="メイリオ" panose="020B0604030504040204" pitchFamily="34" charset="-128"/>
              </a:rPr>
              <a:t>Academic Research Organization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正方形/長方形 60">
            <a:extLst>
              <a:ext uri="{FF2B5EF4-FFF2-40B4-BE49-F238E27FC236}">
                <a16:creationId xmlns="" xmlns:a16="http://schemas.microsoft.com/office/drawing/2014/main" id="{22B209C3-559D-4EC7-B74A-60C117C5F086}"/>
              </a:ext>
            </a:extLst>
          </p:cNvPr>
          <p:cNvSpPr/>
          <p:nvPr/>
        </p:nvSpPr>
        <p:spPr bwMode="auto">
          <a:xfrm>
            <a:off x="5181600" y="3768725"/>
            <a:ext cx="3475038" cy="2613025"/>
          </a:xfrm>
          <a:prstGeom prst="rect">
            <a:avLst/>
          </a:prstGeom>
          <a:solidFill>
            <a:srgbClr val="CCFFFF"/>
          </a:solidFill>
          <a:ln w="9360">
            <a:solidFill>
              <a:srgbClr val="CCFFFF"/>
            </a:solidFill>
            <a:miter lim="800000"/>
            <a:headEnd/>
            <a:tailEnd/>
          </a:ln>
        </p:spPr>
        <p:txBody>
          <a:bodyPr wrap="none" tIns="36000" bIns="36000" anchor="ctr"/>
          <a:lstStyle/>
          <a:p>
            <a:pPr algn="ctr" eaLnBrk="1" hangingPunct="1">
              <a:lnSpc>
                <a:spcPct val="15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ja-JP" altLang="en-US" sz="2000" b="1">
              <a:solidFill>
                <a:srgbClr val="000000"/>
              </a:solidFill>
              <a:latin typeface="+mj-ea"/>
              <a:ea typeface="+mj-ea"/>
            </a:endParaRPr>
          </a:p>
        </p:txBody>
      </p:sp>
      <p:grpSp>
        <p:nvGrpSpPr>
          <p:cNvPr id="37891" name="グループ化 14">
            <a:extLst>
              <a:ext uri="{FF2B5EF4-FFF2-40B4-BE49-F238E27FC236}">
                <a16:creationId xmlns="" xmlns:a16="http://schemas.microsoft.com/office/drawing/2014/main" id="{01E9A2C8-77F0-48E5-8B1D-221649C913AB}"/>
              </a:ext>
            </a:extLst>
          </p:cNvPr>
          <p:cNvGrpSpPr>
            <a:grpSpLocks/>
          </p:cNvGrpSpPr>
          <p:nvPr/>
        </p:nvGrpSpPr>
        <p:grpSpPr bwMode="auto">
          <a:xfrm>
            <a:off x="5549900" y="3281363"/>
            <a:ext cx="587375" cy="1284287"/>
            <a:chOff x="5549188" y="3281205"/>
            <a:chExt cx="587479" cy="1283821"/>
          </a:xfrm>
        </p:grpSpPr>
        <p:sp>
          <p:nvSpPr>
            <p:cNvPr id="37924" name="AutoShape 29">
              <a:extLst>
                <a:ext uri="{FF2B5EF4-FFF2-40B4-BE49-F238E27FC236}">
                  <a16:creationId xmlns="" xmlns:a16="http://schemas.microsoft.com/office/drawing/2014/main" id="{4CD3C688-A515-439D-99D9-61BFAA00F5CD}"/>
                </a:ext>
              </a:extLst>
            </p:cNvPr>
            <p:cNvSpPr>
              <a:spLocks noChangeArrowheads="1"/>
            </p:cNvSpPr>
            <p:nvPr/>
          </p:nvSpPr>
          <p:spPr bwMode="auto">
            <a:xfrm rot="-8100000">
              <a:off x="5201017" y="3629376"/>
              <a:ext cx="1283821" cy="587479"/>
            </a:xfrm>
            <a:prstGeom prst="leftArrow">
              <a:avLst>
                <a:gd name="adj1" fmla="val 58139"/>
                <a:gd name="adj2" fmla="val 81291"/>
              </a:avLst>
            </a:prstGeom>
            <a:solidFill>
              <a:srgbClr val="4F81BD"/>
            </a:solidFill>
            <a:ln>
              <a:noFill/>
            </a:ln>
            <a:extLst>
              <a:ext uri="{91240B29-F687-4F45-9708-019B960494DF}">
                <a14:hiddenLine xmlns:a14="http://schemas.microsoft.com/office/drawing/2010/main" w="93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58" name="Text Box 23">
              <a:extLst>
                <a:ext uri="{FF2B5EF4-FFF2-40B4-BE49-F238E27FC236}">
                  <a16:creationId xmlns="" xmlns:a16="http://schemas.microsoft.com/office/drawing/2014/main" id="{5BB573FD-7C49-4B16-89AE-7CBBCBBDDA7F}"/>
                </a:ext>
              </a:extLst>
            </p:cNvPr>
            <p:cNvSpPr txBox="1">
              <a:spLocks noChangeArrowheads="1"/>
            </p:cNvSpPr>
            <p:nvPr/>
          </p:nvSpPr>
          <p:spPr bwMode="auto">
            <a:xfrm rot="2700000">
              <a:off x="5344607" y="3701657"/>
              <a:ext cx="899786" cy="309617"/>
            </a:xfrm>
            <a:prstGeom prst="rect">
              <a:avLst/>
            </a:prstGeom>
            <a:noFill/>
            <a:ln>
              <a:noFill/>
            </a:ln>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buSzPct val="100000"/>
                <a:defRPr/>
              </a:pPr>
              <a:r>
                <a:rPr lang="ja-JP" sz="1400" b="1" dirty="0">
                  <a:latin typeface="+mn-ea"/>
                  <a:ea typeface="+mn-ea"/>
                </a:rPr>
                <a:t>業務</a:t>
              </a:r>
              <a:r>
                <a:rPr lang="ja-JP" altLang="en-US" sz="1400" b="1" dirty="0">
                  <a:latin typeface="+mn-ea"/>
                  <a:ea typeface="+mn-ea"/>
                </a:rPr>
                <a:t>依頼</a:t>
              </a:r>
              <a:endParaRPr lang="ja-JP" sz="1400" b="1" dirty="0">
                <a:latin typeface="+mn-ea"/>
                <a:ea typeface="+mn-ea"/>
              </a:endParaRPr>
            </a:p>
          </p:txBody>
        </p:sp>
      </p:grpSp>
      <p:sp>
        <p:nvSpPr>
          <p:cNvPr id="55" name="正方形/長方形 54">
            <a:extLst>
              <a:ext uri="{FF2B5EF4-FFF2-40B4-BE49-F238E27FC236}">
                <a16:creationId xmlns="" xmlns:a16="http://schemas.microsoft.com/office/drawing/2014/main" id="{D76098CC-9C9A-42C3-B819-A5CC609D03CE}"/>
              </a:ext>
            </a:extLst>
          </p:cNvPr>
          <p:cNvSpPr/>
          <p:nvPr/>
        </p:nvSpPr>
        <p:spPr bwMode="auto">
          <a:xfrm>
            <a:off x="214313" y="3768725"/>
            <a:ext cx="3709987" cy="2613025"/>
          </a:xfrm>
          <a:prstGeom prst="rect">
            <a:avLst/>
          </a:prstGeom>
          <a:solidFill>
            <a:srgbClr val="CCFFFF"/>
          </a:solidFill>
          <a:ln w="9360">
            <a:solidFill>
              <a:srgbClr val="CCFFFF"/>
            </a:solidFill>
            <a:miter lim="800000"/>
            <a:headEnd/>
            <a:tailEnd/>
          </a:ln>
        </p:spPr>
        <p:txBody>
          <a:bodyPr wrap="none" tIns="36000" bIns="36000" anchor="ctr"/>
          <a:lstStyle/>
          <a:p>
            <a:pPr algn="ctr" eaLnBrk="1" hangingPunct="1">
              <a:lnSpc>
                <a:spcPct val="15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ja-JP" altLang="en-US" sz="2000" b="1">
              <a:solidFill>
                <a:srgbClr val="000000"/>
              </a:solidFill>
              <a:latin typeface="+mj-ea"/>
              <a:ea typeface="+mj-ea"/>
            </a:endParaRPr>
          </a:p>
        </p:txBody>
      </p:sp>
      <p:sp>
        <p:nvSpPr>
          <p:cNvPr id="56" name="正方形/長方形 55">
            <a:extLst>
              <a:ext uri="{FF2B5EF4-FFF2-40B4-BE49-F238E27FC236}">
                <a16:creationId xmlns="" xmlns:a16="http://schemas.microsoft.com/office/drawing/2014/main" id="{144B675B-8259-4CCF-B99E-6C2283BC6FC7}"/>
              </a:ext>
            </a:extLst>
          </p:cNvPr>
          <p:cNvSpPr/>
          <p:nvPr/>
        </p:nvSpPr>
        <p:spPr>
          <a:xfrm>
            <a:off x="438150" y="3943350"/>
            <a:ext cx="1338263" cy="392113"/>
          </a:xfrm>
          <a:prstGeom prst="rect">
            <a:avLst/>
          </a:prstGeom>
          <a:solidFill>
            <a:schemeClr val="bg1"/>
          </a:solidFill>
          <a:ln w="25400">
            <a:solidFill>
              <a:schemeClr val="tx1">
                <a:lumMod val="50000"/>
                <a:lumOff val="50000"/>
              </a:schemeClr>
            </a:solidFill>
          </a:ln>
        </p:spPr>
        <p:txBody>
          <a:bodyPr wrap="none" tIns="36000" bIns="36000" anchor="ctr">
            <a:spAutoFit/>
          </a:bodyPr>
          <a:lstStyle/>
          <a:p>
            <a:pPr algn="ctr" eaLnBrk="1" hangingPunct="1">
              <a:lnSpc>
                <a:spcPct val="120000"/>
              </a:lnSpc>
              <a:buSzPct val="100000"/>
              <a:defRPr/>
            </a:pPr>
            <a:r>
              <a:rPr lang="ja-JP" altLang="en-US" b="1" dirty="0">
                <a:solidFill>
                  <a:schemeClr val="tx1">
                    <a:lumMod val="65000"/>
                    <a:lumOff val="35000"/>
                  </a:schemeClr>
                </a:solidFill>
                <a:latin typeface="+mj-ea"/>
                <a:ea typeface="+mj-ea"/>
              </a:rPr>
              <a:t>委託業務先</a:t>
            </a:r>
            <a:endParaRPr lang="ja-JP" altLang="ja-JP" b="1" dirty="0">
              <a:solidFill>
                <a:schemeClr val="tx1">
                  <a:lumMod val="65000"/>
                  <a:lumOff val="35000"/>
                </a:schemeClr>
              </a:solidFill>
              <a:latin typeface="+mj-ea"/>
              <a:ea typeface="+mj-ea"/>
            </a:endParaRPr>
          </a:p>
        </p:txBody>
      </p:sp>
      <p:grpSp>
        <p:nvGrpSpPr>
          <p:cNvPr id="37894" name="グループ化 13">
            <a:extLst>
              <a:ext uri="{FF2B5EF4-FFF2-40B4-BE49-F238E27FC236}">
                <a16:creationId xmlns="" xmlns:a16="http://schemas.microsoft.com/office/drawing/2014/main" id="{C4142BFA-CA91-4AE0-A366-F7BEB0C30F38}"/>
              </a:ext>
            </a:extLst>
          </p:cNvPr>
          <p:cNvGrpSpPr>
            <a:grpSpLocks/>
          </p:cNvGrpSpPr>
          <p:nvPr/>
        </p:nvGrpSpPr>
        <p:grpSpPr bwMode="auto">
          <a:xfrm>
            <a:off x="6651625" y="1238250"/>
            <a:ext cx="2003425" cy="2406650"/>
            <a:chOff x="6651410" y="1237696"/>
            <a:chExt cx="2003515" cy="2407328"/>
          </a:xfrm>
        </p:grpSpPr>
        <p:sp>
          <p:nvSpPr>
            <p:cNvPr id="49" name="正方形/長方形 48">
              <a:extLst>
                <a:ext uri="{FF2B5EF4-FFF2-40B4-BE49-F238E27FC236}">
                  <a16:creationId xmlns="" xmlns:a16="http://schemas.microsoft.com/office/drawing/2014/main" id="{565E13D4-F732-4F55-A8AF-E54638540D2E}"/>
                </a:ext>
              </a:extLst>
            </p:cNvPr>
            <p:cNvSpPr/>
            <p:nvPr/>
          </p:nvSpPr>
          <p:spPr bwMode="auto">
            <a:xfrm>
              <a:off x="6651410" y="1237696"/>
              <a:ext cx="2003515" cy="2407328"/>
            </a:xfrm>
            <a:prstGeom prst="rect">
              <a:avLst/>
            </a:prstGeom>
            <a:solidFill>
              <a:srgbClr val="CCFFFF"/>
            </a:solidFill>
            <a:ln w="9360">
              <a:solidFill>
                <a:srgbClr val="CCFFFF"/>
              </a:solidFill>
              <a:miter lim="800000"/>
              <a:headEnd/>
              <a:tailEnd/>
            </a:ln>
          </p:spPr>
          <p:txBody>
            <a:bodyPr wrap="none" tIns="36000" bIns="36000" anchor="ctr"/>
            <a:lstStyle/>
            <a:p>
              <a:pPr algn="ctr" eaLnBrk="1" hangingPunct="1">
                <a:lnSpc>
                  <a:spcPct val="15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ja-JP" altLang="en-US" sz="2000" b="1">
                <a:solidFill>
                  <a:srgbClr val="000000"/>
                </a:solidFill>
                <a:latin typeface="+mj-ea"/>
                <a:ea typeface="+mj-ea"/>
              </a:endParaRPr>
            </a:p>
          </p:txBody>
        </p:sp>
        <p:sp>
          <p:nvSpPr>
            <p:cNvPr id="50" name="正方形/長方形 49">
              <a:extLst>
                <a:ext uri="{FF2B5EF4-FFF2-40B4-BE49-F238E27FC236}">
                  <a16:creationId xmlns="" xmlns:a16="http://schemas.microsoft.com/office/drawing/2014/main" id="{B560EE2A-73D2-4E07-B153-E2BF834CC77C}"/>
                </a:ext>
              </a:extLst>
            </p:cNvPr>
            <p:cNvSpPr/>
            <p:nvPr/>
          </p:nvSpPr>
          <p:spPr>
            <a:xfrm>
              <a:off x="6886371" y="1344089"/>
              <a:ext cx="1570109" cy="390635"/>
            </a:xfrm>
            <a:prstGeom prst="rect">
              <a:avLst/>
            </a:prstGeom>
            <a:solidFill>
              <a:schemeClr val="bg1"/>
            </a:solidFill>
            <a:ln w="25400">
              <a:solidFill>
                <a:schemeClr val="tx1">
                  <a:lumMod val="50000"/>
                  <a:lumOff val="50000"/>
                </a:schemeClr>
              </a:solidFill>
            </a:ln>
          </p:spPr>
          <p:txBody>
            <a:bodyPr wrap="none" tIns="36000" bIns="36000" anchor="ctr">
              <a:spAutoFit/>
            </a:bodyPr>
            <a:lstStyle/>
            <a:p>
              <a:pPr algn="ctr" eaLnBrk="1" hangingPunct="1">
                <a:lnSpc>
                  <a:spcPct val="120000"/>
                </a:lnSpc>
                <a:buSzPct val="100000"/>
                <a:defRPr/>
              </a:pPr>
              <a:r>
                <a:rPr lang="ja-JP" altLang="en-US" b="1" dirty="0">
                  <a:solidFill>
                    <a:schemeClr val="tx1">
                      <a:lumMod val="65000"/>
                      <a:lumOff val="35000"/>
                    </a:schemeClr>
                  </a:solidFill>
                  <a:latin typeface="+mj-ea"/>
                  <a:ea typeface="+mj-ea"/>
                </a:rPr>
                <a:t>実施医療機関</a:t>
              </a:r>
              <a:endParaRPr lang="ja-JP" altLang="ja-JP" b="1" dirty="0">
                <a:solidFill>
                  <a:schemeClr val="tx1">
                    <a:lumMod val="65000"/>
                    <a:lumOff val="35000"/>
                  </a:schemeClr>
                </a:solidFill>
                <a:latin typeface="+mj-ea"/>
                <a:ea typeface="+mj-ea"/>
              </a:endParaRPr>
            </a:p>
          </p:txBody>
        </p:sp>
      </p:grpSp>
      <p:sp>
        <p:nvSpPr>
          <p:cNvPr id="11" name="正方形/長方形 10">
            <a:extLst>
              <a:ext uri="{FF2B5EF4-FFF2-40B4-BE49-F238E27FC236}">
                <a16:creationId xmlns="" xmlns:a16="http://schemas.microsoft.com/office/drawing/2014/main" id="{D3904F57-7042-421C-989D-4B0CDF4A5E98}"/>
              </a:ext>
            </a:extLst>
          </p:cNvPr>
          <p:cNvSpPr/>
          <p:nvPr/>
        </p:nvSpPr>
        <p:spPr bwMode="auto">
          <a:xfrm>
            <a:off x="214313" y="1238250"/>
            <a:ext cx="2003425" cy="2406650"/>
          </a:xfrm>
          <a:prstGeom prst="rect">
            <a:avLst/>
          </a:prstGeom>
          <a:solidFill>
            <a:srgbClr val="CCFFFF"/>
          </a:solidFill>
          <a:ln w="9360">
            <a:solidFill>
              <a:srgbClr val="CCFFFF"/>
            </a:solidFill>
            <a:miter lim="800000"/>
            <a:headEnd/>
            <a:tailEnd/>
          </a:ln>
        </p:spPr>
        <p:txBody>
          <a:bodyPr wrap="none" tIns="36000" bIns="36000" anchor="ctr"/>
          <a:lstStyle/>
          <a:p>
            <a:pPr algn="ctr" eaLnBrk="1" hangingPunct="1">
              <a:lnSpc>
                <a:spcPct val="15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ja-JP" altLang="en-US" sz="2000" b="1">
              <a:solidFill>
                <a:srgbClr val="000000"/>
              </a:solidFill>
              <a:latin typeface="+mj-ea"/>
              <a:ea typeface="+mj-ea"/>
            </a:endParaRPr>
          </a:p>
        </p:txBody>
      </p:sp>
      <p:pic>
        <p:nvPicPr>
          <p:cNvPr id="37896" name="図 7">
            <a:extLst>
              <a:ext uri="{FF2B5EF4-FFF2-40B4-BE49-F238E27FC236}">
                <a16:creationId xmlns="" xmlns:a16="http://schemas.microsoft.com/office/drawing/2014/main" id="{A0C9C064-EE2E-4A29-A60D-8C1015A65D4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25763" y="1238250"/>
            <a:ext cx="3189287" cy="267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7" name="Text Box 2">
            <a:extLst>
              <a:ext uri="{FF2B5EF4-FFF2-40B4-BE49-F238E27FC236}">
                <a16:creationId xmlns="" xmlns:a16="http://schemas.microsoft.com/office/drawing/2014/main" id="{60258C08-13C5-4280-89F2-888E2E93985F}"/>
              </a:ext>
            </a:extLst>
          </p:cNvPr>
          <p:cNvSpPr txBox="1">
            <a:spLocks noChangeArrowheads="1"/>
          </p:cNvSpPr>
          <p:nvPr/>
        </p:nvSpPr>
        <p:spPr bwMode="auto">
          <a:xfrm>
            <a:off x="1641475" y="30051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37898" name="Text Box 3">
            <a:extLst>
              <a:ext uri="{FF2B5EF4-FFF2-40B4-BE49-F238E27FC236}">
                <a16:creationId xmlns="" xmlns:a16="http://schemas.microsoft.com/office/drawing/2014/main" id="{0EBBA680-E18E-44DD-9479-86D94BF59D56}"/>
              </a:ext>
            </a:extLst>
          </p:cNvPr>
          <p:cNvSpPr txBox="1">
            <a:spLocks noChangeArrowheads="1"/>
          </p:cNvSpPr>
          <p:nvPr/>
        </p:nvSpPr>
        <p:spPr bwMode="auto">
          <a:xfrm>
            <a:off x="6469063" y="4471988"/>
            <a:ext cx="225425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20000"/>
              </a:lnSpc>
              <a:spcBef>
                <a:spcPct val="0"/>
              </a:spcBef>
              <a:buClrTx/>
              <a:buFontTx/>
              <a:buNone/>
            </a:pPr>
            <a:r>
              <a:rPr kumimoji="0" lang="ja-JP" altLang="en-US" sz="1400" b="1">
                <a:latin typeface="メイリオ" panose="020B0604030504040204" pitchFamily="34" charset="-128"/>
                <a:ea typeface="メイリオ" panose="020B0604030504040204" pitchFamily="34" charset="-128"/>
              </a:rPr>
              <a:t>・中央病理診断パネル</a:t>
            </a:r>
            <a:endParaRPr kumimoji="0" lang="ja-JP" altLang="ja-JP" sz="1400" b="1">
              <a:latin typeface="メイリオ" panose="020B0604030504040204" pitchFamily="34" charset="-128"/>
              <a:ea typeface="メイリオ" panose="020B0604030504040204" pitchFamily="34" charset="-128"/>
            </a:endParaRPr>
          </a:p>
          <a:p>
            <a:pPr eaLnBrk="1" hangingPunct="1">
              <a:lnSpc>
                <a:spcPct val="120000"/>
              </a:lnSpc>
              <a:spcBef>
                <a:spcPct val="0"/>
              </a:spcBef>
              <a:buClrTx/>
              <a:buFontTx/>
              <a:buNone/>
            </a:pPr>
            <a:r>
              <a:rPr kumimoji="0" lang="ja-JP" altLang="en-US" sz="1400" b="1">
                <a:latin typeface="メイリオ" panose="020B0604030504040204" pitchFamily="34" charset="-128"/>
                <a:ea typeface="メイリオ" panose="020B0604030504040204" pitchFamily="34" charset="-128"/>
              </a:rPr>
              <a:t>・効果判定委員会</a:t>
            </a:r>
            <a:endParaRPr kumimoji="0" lang="ja-JP" altLang="ja-JP" sz="1400" b="1">
              <a:latin typeface="メイリオ" panose="020B0604030504040204" pitchFamily="34" charset="-128"/>
              <a:ea typeface="メイリオ" panose="020B0604030504040204" pitchFamily="34" charset="-128"/>
            </a:endParaRPr>
          </a:p>
          <a:p>
            <a:pPr eaLnBrk="1" hangingPunct="1">
              <a:lnSpc>
                <a:spcPct val="120000"/>
              </a:lnSpc>
              <a:spcBef>
                <a:spcPct val="0"/>
              </a:spcBef>
              <a:buClrTx/>
              <a:buFontTx/>
              <a:buNone/>
            </a:pPr>
            <a:r>
              <a:rPr kumimoji="0" lang="ja-JP" altLang="en-US" sz="1400" b="1">
                <a:latin typeface="メイリオ" panose="020B0604030504040204" pitchFamily="34" charset="-128"/>
                <a:ea typeface="メイリオ" panose="020B0604030504040204" pitchFamily="34" charset="-128"/>
              </a:rPr>
              <a:t>・効果安全性評価委員会</a:t>
            </a:r>
          </a:p>
        </p:txBody>
      </p:sp>
      <p:sp>
        <p:nvSpPr>
          <p:cNvPr id="37899" name="Text Box 21">
            <a:extLst>
              <a:ext uri="{FF2B5EF4-FFF2-40B4-BE49-F238E27FC236}">
                <a16:creationId xmlns="" xmlns:a16="http://schemas.microsoft.com/office/drawing/2014/main" id="{8A8F2FCB-E79C-403D-A984-599EF19BD226}"/>
              </a:ext>
            </a:extLst>
          </p:cNvPr>
          <p:cNvSpPr txBox="1">
            <a:spLocks noChangeArrowheads="1"/>
          </p:cNvSpPr>
          <p:nvPr/>
        </p:nvSpPr>
        <p:spPr bwMode="auto">
          <a:xfrm>
            <a:off x="333375" y="4397375"/>
            <a:ext cx="3671888" cy="197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20000"/>
              </a:lnSpc>
              <a:spcBef>
                <a:spcPct val="0"/>
              </a:spcBef>
              <a:buClrTx/>
            </a:pPr>
            <a:r>
              <a:rPr kumimoji="0" lang="ja-JP" altLang="en-US" sz="1400" b="1">
                <a:latin typeface="メイリオ" panose="020B0604030504040204" pitchFamily="34" charset="-128"/>
                <a:ea typeface="メイリオ" panose="020B0604030504040204" pitchFamily="34" charset="-128"/>
              </a:rPr>
              <a:t>・</a:t>
            </a:r>
            <a:r>
              <a:rPr kumimoji="0" lang="zh-TW" altLang="en-US" sz="1400" b="1">
                <a:latin typeface="メイリオ" panose="020B0604030504040204" pitchFamily="34" charset="-128"/>
                <a:ea typeface="メイリオ" panose="020B0604030504040204" pitchFamily="34" charset="-128"/>
              </a:rPr>
              <a:t>症例登録業務</a:t>
            </a:r>
            <a:endParaRPr kumimoji="0" lang="ja-JP" altLang="ja-JP" sz="1400" b="1">
              <a:latin typeface="メイリオ" panose="020B0604030504040204" pitchFamily="34" charset="-128"/>
              <a:ea typeface="メイリオ" panose="020B0604030504040204" pitchFamily="34" charset="-128"/>
            </a:endParaRPr>
          </a:p>
          <a:p>
            <a:pPr eaLnBrk="1" hangingPunct="1">
              <a:lnSpc>
                <a:spcPct val="120000"/>
              </a:lnSpc>
              <a:spcBef>
                <a:spcPct val="0"/>
              </a:spcBef>
              <a:buClrTx/>
              <a:buFontTx/>
              <a:buNone/>
            </a:pPr>
            <a:r>
              <a:rPr kumimoji="0" lang="ja-JP" altLang="en-US" sz="1400" b="1">
                <a:latin typeface="メイリオ" panose="020B0604030504040204" pitchFamily="34" charset="-128"/>
                <a:ea typeface="メイリオ" panose="020B0604030504040204" pitchFamily="34" charset="-128"/>
              </a:rPr>
              <a:t>・安全性情報取扱業務</a:t>
            </a:r>
            <a:endParaRPr kumimoji="0" lang="ja-JP" altLang="ja-JP" sz="1400" b="1">
              <a:latin typeface="メイリオ" panose="020B0604030504040204" pitchFamily="34" charset="-128"/>
              <a:ea typeface="メイリオ" panose="020B0604030504040204" pitchFamily="34" charset="-128"/>
            </a:endParaRPr>
          </a:p>
          <a:p>
            <a:pPr eaLnBrk="1" hangingPunct="1">
              <a:lnSpc>
                <a:spcPct val="120000"/>
              </a:lnSpc>
              <a:spcBef>
                <a:spcPct val="0"/>
              </a:spcBef>
              <a:buClrTx/>
              <a:buFontTx/>
              <a:buNone/>
            </a:pPr>
            <a:r>
              <a:rPr kumimoji="0" lang="ja-JP" altLang="en-US" sz="1400" b="1">
                <a:latin typeface="メイリオ" panose="020B0604030504040204" pitchFamily="34" charset="-128"/>
                <a:ea typeface="メイリオ" panose="020B0604030504040204" pitchFamily="34" charset="-128"/>
              </a:rPr>
              <a:t>・モニタリング業務</a:t>
            </a:r>
            <a:endParaRPr kumimoji="0" lang="ja-JP" altLang="ja-JP" sz="1400" b="1">
              <a:latin typeface="メイリオ" panose="020B0604030504040204" pitchFamily="34" charset="-128"/>
              <a:ea typeface="メイリオ" panose="020B0604030504040204" pitchFamily="34" charset="-128"/>
            </a:endParaRPr>
          </a:p>
          <a:p>
            <a:pPr eaLnBrk="1" hangingPunct="1">
              <a:lnSpc>
                <a:spcPct val="120000"/>
              </a:lnSpc>
              <a:spcBef>
                <a:spcPct val="0"/>
              </a:spcBef>
              <a:buClrTx/>
              <a:buFontTx/>
              <a:buNone/>
            </a:pPr>
            <a:r>
              <a:rPr kumimoji="0" lang="ja-JP" altLang="en-US" sz="1400" b="1">
                <a:latin typeface="メイリオ" panose="020B0604030504040204" pitchFamily="34" charset="-128"/>
                <a:ea typeface="メイリオ" panose="020B0604030504040204" pitchFamily="34" charset="-128"/>
              </a:rPr>
              <a:t>・監査業務</a:t>
            </a:r>
            <a:endParaRPr kumimoji="0" lang="ja-JP" altLang="ja-JP" sz="1400" b="1">
              <a:latin typeface="メイリオ" panose="020B0604030504040204" pitchFamily="34" charset="-128"/>
              <a:ea typeface="メイリオ" panose="020B0604030504040204" pitchFamily="34" charset="-128"/>
            </a:endParaRPr>
          </a:p>
          <a:p>
            <a:pPr eaLnBrk="1" hangingPunct="1">
              <a:lnSpc>
                <a:spcPct val="120000"/>
              </a:lnSpc>
              <a:spcBef>
                <a:spcPct val="0"/>
              </a:spcBef>
              <a:buClrTx/>
              <a:buFontTx/>
              <a:buNone/>
            </a:pPr>
            <a:r>
              <a:rPr kumimoji="0" lang="ja-JP" altLang="en-US" sz="1400" b="1">
                <a:latin typeface="メイリオ" panose="020B0604030504040204" pitchFamily="34" charset="-128"/>
                <a:ea typeface="メイリオ" panose="020B0604030504040204" pitchFamily="34" charset="-128"/>
              </a:rPr>
              <a:t>・データマネジメント業務</a:t>
            </a:r>
            <a:endParaRPr kumimoji="0" lang="ja-JP" altLang="ja-JP" sz="1400" b="1">
              <a:latin typeface="メイリオ" panose="020B0604030504040204" pitchFamily="34" charset="-128"/>
              <a:ea typeface="メイリオ" panose="020B0604030504040204" pitchFamily="34" charset="-128"/>
            </a:endParaRPr>
          </a:p>
          <a:p>
            <a:pPr eaLnBrk="1" hangingPunct="1">
              <a:lnSpc>
                <a:spcPct val="120000"/>
              </a:lnSpc>
              <a:spcBef>
                <a:spcPct val="0"/>
              </a:spcBef>
              <a:buClrTx/>
              <a:buFontTx/>
              <a:buNone/>
            </a:pPr>
            <a:r>
              <a:rPr kumimoji="0" lang="ja-JP" altLang="en-US" sz="1400" b="1">
                <a:latin typeface="メイリオ" panose="020B0604030504040204" pitchFamily="34" charset="-128"/>
                <a:ea typeface="メイリオ" panose="020B0604030504040204" pitchFamily="34" charset="-128"/>
              </a:rPr>
              <a:t>・統計解析業務</a:t>
            </a:r>
            <a:endParaRPr kumimoji="0" lang="ja-JP" altLang="ja-JP" sz="1400" b="1">
              <a:latin typeface="メイリオ" panose="020B0604030504040204" pitchFamily="34" charset="-128"/>
              <a:ea typeface="メイリオ" panose="020B0604030504040204" pitchFamily="34" charset="-128"/>
            </a:endParaRPr>
          </a:p>
          <a:p>
            <a:pPr eaLnBrk="1" hangingPunct="1">
              <a:lnSpc>
                <a:spcPct val="120000"/>
              </a:lnSpc>
              <a:spcBef>
                <a:spcPct val="0"/>
              </a:spcBef>
              <a:buClrTx/>
              <a:buFontTx/>
              <a:buNone/>
            </a:pPr>
            <a:r>
              <a:rPr kumimoji="0" lang="ja-JP" altLang="en-US" sz="1400" b="1">
                <a:latin typeface="メイリオ" panose="020B0604030504040204" pitchFamily="34" charset="-128"/>
                <a:ea typeface="メイリオ" panose="020B0604030504040204" pitchFamily="34" charset="-128"/>
              </a:rPr>
              <a:t>・総括報告書作成業務　など</a:t>
            </a:r>
          </a:p>
        </p:txBody>
      </p:sp>
      <p:pic>
        <p:nvPicPr>
          <p:cNvPr id="37900" name="Picture 25">
            <a:extLst>
              <a:ext uri="{FF2B5EF4-FFF2-40B4-BE49-F238E27FC236}">
                <a16:creationId xmlns="" xmlns:a16="http://schemas.microsoft.com/office/drawing/2014/main" id="{C332838D-EEAF-416B-AD10-AD2FCB5FA3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9063" y="4938713"/>
            <a:ext cx="101917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7901" name="Text Box 28">
            <a:extLst>
              <a:ext uri="{FF2B5EF4-FFF2-40B4-BE49-F238E27FC236}">
                <a16:creationId xmlns="" xmlns:a16="http://schemas.microsoft.com/office/drawing/2014/main" id="{F830C282-94A8-43BC-97A3-99775B4796B2}"/>
              </a:ext>
            </a:extLst>
          </p:cNvPr>
          <p:cNvSpPr txBox="1">
            <a:spLocks noChangeArrowheads="1"/>
          </p:cNvSpPr>
          <p:nvPr/>
        </p:nvSpPr>
        <p:spPr bwMode="auto">
          <a:xfrm>
            <a:off x="1452563" y="2736850"/>
            <a:ext cx="1976437"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400" b="1">
                <a:latin typeface="メイリオ" panose="020B0604030504040204" pitchFamily="34" charset="-128"/>
                <a:ea typeface="メイリオ" panose="020B0604030504040204" pitchFamily="34" charset="-128"/>
              </a:rPr>
              <a:t>治験薬等提供</a:t>
            </a:r>
            <a:endParaRPr kumimoji="0" lang="en-US" altLang="ja-JP" sz="1400" b="1">
              <a:latin typeface="メイリオ" panose="020B0604030504040204" pitchFamily="34" charset="-128"/>
              <a:ea typeface="メイリオ" panose="020B0604030504040204" pitchFamily="34" charset="-128"/>
            </a:endParaRPr>
          </a:p>
          <a:p>
            <a:pPr eaLnBrk="1" hangingPunct="1">
              <a:spcBef>
                <a:spcPct val="0"/>
              </a:spcBef>
              <a:buClrTx/>
              <a:buFontTx/>
              <a:buNone/>
            </a:pPr>
            <a:r>
              <a:rPr kumimoji="0" lang="ja-JP" altLang="en-US" sz="1400" b="1">
                <a:latin typeface="メイリオ" panose="020B0604030504040204" pitchFamily="34" charset="-128"/>
                <a:ea typeface="メイリオ" panose="020B0604030504040204" pitchFamily="34" charset="-128"/>
              </a:rPr>
              <a:t>治験薬等の概要書提供</a:t>
            </a:r>
            <a:endParaRPr kumimoji="0" lang="ja-JP" altLang="ja-JP" sz="1400" b="1">
              <a:latin typeface="メイリオ" panose="020B0604030504040204" pitchFamily="34" charset="-128"/>
              <a:ea typeface="メイリオ" panose="020B0604030504040204" pitchFamily="34" charset="-128"/>
            </a:endParaRPr>
          </a:p>
          <a:p>
            <a:pPr eaLnBrk="1" hangingPunct="1">
              <a:spcBef>
                <a:spcPct val="0"/>
              </a:spcBef>
              <a:buClrTx/>
              <a:buFontTx/>
              <a:buNone/>
            </a:pPr>
            <a:r>
              <a:rPr kumimoji="0" lang="ja-JP" altLang="en-US" sz="1400" b="1">
                <a:latin typeface="メイリオ" panose="020B0604030504040204" pitchFamily="34" charset="-128"/>
                <a:ea typeface="メイリオ" panose="020B0604030504040204" pitchFamily="34" charset="-128"/>
              </a:rPr>
              <a:t>安全性情報提供</a:t>
            </a:r>
          </a:p>
        </p:txBody>
      </p:sp>
      <p:sp>
        <p:nvSpPr>
          <p:cNvPr id="37902" name="AutoShape 29">
            <a:extLst>
              <a:ext uri="{FF2B5EF4-FFF2-40B4-BE49-F238E27FC236}">
                <a16:creationId xmlns="" xmlns:a16="http://schemas.microsoft.com/office/drawing/2014/main" id="{B7479816-5937-4CF6-AC01-F7771667C945}"/>
              </a:ext>
            </a:extLst>
          </p:cNvPr>
          <p:cNvSpPr>
            <a:spLocks noChangeArrowheads="1"/>
          </p:cNvSpPr>
          <p:nvPr/>
        </p:nvSpPr>
        <p:spPr bwMode="auto">
          <a:xfrm rot="10800000">
            <a:off x="1571625" y="2452688"/>
            <a:ext cx="1609725" cy="331787"/>
          </a:xfrm>
          <a:prstGeom prst="leftArrow">
            <a:avLst>
              <a:gd name="adj1" fmla="val 58139"/>
              <a:gd name="adj2" fmla="val 81243"/>
            </a:avLst>
          </a:prstGeom>
          <a:solidFill>
            <a:srgbClr val="4F81BD"/>
          </a:solidFill>
          <a:ln>
            <a:noFill/>
          </a:ln>
          <a:extLst>
            <a:ext uri="{91240B29-F687-4F45-9708-019B960494DF}">
              <a14:hiddenLine xmlns:a14="http://schemas.microsoft.com/office/drawing/2010/main" w="93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pic>
        <p:nvPicPr>
          <p:cNvPr id="37903" name="Picture 35">
            <a:extLst>
              <a:ext uri="{FF2B5EF4-FFF2-40B4-BE49-F238E27FC236}">
                <a16:creationId xmlns="" xmlns:a16="http://schemas.microsoft.com/office/drawing/2014/main" id="{4CC4A6B5-B042-4F00-9063-ADAEC4DFCF2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87975" y="5386388"/>
            <a:ext cx="14192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7904" name="タイトル 1">
            <a:extLst>
              <a:ext uri="{FF2B5EF4-FFF2-40B4-BE49-F238E27FC236}">
                <a16:creationId xmlns="" xmlns:a16="http://schemas.microsoft.com/office/drawing/2014/main" id="{B645F4BB-F17B-4049-97A0-F1C4292D7E93}"/>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nchor="b"/>
          <a:lstStyle/>
          <a:p>
            <a:pPr>
              <a:lnSpc>
                <a:spcPct val="100000"/>
              </a:lnSpc>
            </a:pPr>
            <a:r>
              <a:rPr kumimoji="1" lang="ja-JP" altLang="en-US" sz="4000" dirty="0">
                <a:latin typeface="メイリオ" panose="020B0604030504040204" pitchFamily="34" charset="-128"/>
                <a:ea typeface="メイリオ" panose="020B0604030504040204" pitchFamily="34" charset="-128"/>
              </a:rPr>
              <a:t>一般的な医師主導治験の体制</a:t>
            </a:r>
            <a:r>
              <a:rPr kumimoji="1" lang="ja-JP" altLang="en-US" dirty="0">
                <a:latin typeface="メイリオ" panose="020B0604030504040204" pitchFamily="34" charset="-128"/>
                <a:ea typeface="メイリオ" panose="020B0604030504040204" pitchFamily="34" charset="-128"/>
              </a:rPr>
              <a:t/>
            </a:r>
            <a:br>
              <a:rPr kumimoji="1" lang="ja-JP" altLang="en-US" dirty="0">
                <a:latin typeface="メイリオ" panose="020B0604030504040204" pitchFamily="34" charset="-128"/>
                <a:ea typeface="メイリオ" panose="020B0604030504040204" pitchFamily="34" charset="-128"/>
              </a:rPr>
            </a:br>
            <a:r>
              <a:rPr kumimoji="1" lang="ja-JP" altLang="en-US" sz="2000" dirty="0">
                <a:latin typeface="メイリオ" panose="020B0604030504040204" pitchFamily="34" charset="-128"/>
                <a:ea typeface="メイリオ" panose="020B0604030504040204" pitchFamily="34" charset="-128"/>
              </a:rPr>
              <a:t>（多施設共同試験）</a:t>
            </a:r>
          </a:p>
        </p:txBody>
      </p:sp>
      <p:pic>
        <p:nvPicPr>
          <p:cNvPr id="37905" name="図 3">
            <a:extLst>
              <a:ext uri="{FF2B5EF4-FFF2-40B4-BE49-F238E27FC236}">
                <a16:creationId xmlns="" xmlns:a16="http://schemas.microsoft.com/office/drawing/2014/main" id="{78C11655-C04B-4FD4-A322-90D8DF2C2B2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98488" y="1852613"/>
            <a:ext cx="854075" cy="14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6" name="図 39">
            <a:extLst>
              <a:ext uri="{FF2B5EF4-FFF2-40B4-BE49-F238E27FC236}">
                <a16:creationId xmlns="" xmlns:a16="http://schemas.microsoft.com/office/drawing/2014/main" id="{A1BC06F4-CD81-485C-AAEE-D8BCEE801EFF}"/>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48475" y="1871663"/>
            <a:ext cx="530225"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7" name="図 39">
            <a:extLst>
              <a:ext uri="{FF2B5EF4-FFF2-40B4-BE49-F238E27FC236}">
                <a16:creationId xmlns="" xmlns:a16="http://schemas.microsoft.com/office/drawing/2014/main" id="{D71E0DFA-9E49-45E8-9632-A0D71BB453B5}"/>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29475" y="2203450"/>
            <a:ext cx="668338"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8" name="図 39">
            <a:extLst>
              <a:ext uri="{FF2B5EF4-FFF2-40B4-BE49-F238E27FC236}">
                <a16:creationId xmlns="" xmlns:a16="http://schemas.microsoft.com/office/drawing/2014/main" id="{B7E1B6F1-B97E-49F4-BFB0-F5FB3D17EBF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6350" y="2641600"/>
            <a:ext cx="9636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正方形/長方形 8">
            <a:extLst>
              <a:ext uri="{FF2B5EF4-FFF2-40B4-BE49-F238E27FC236}">
                <a16:creationId xmlns="" xmlns:a16="http://schemas.microsoft.com/office/drawing/2014/main" id="{D1B7FF4B-389A-4040-898E-2E49ACAE2903}"/>
              </a:ext>
            </a:extLst>
          </p:cNvPr>
          <p:cNvSpPr/>
          <p:nvPr/>
        </p:nvSpPr>
        <p:spPr>
          <a:xfrm>
            <a:off x="3149600" y="1409700"/>
            <a:ext cx="1296988" cy="331788"/>
          </a:xfrm>
          <a:prstGeom prst="rect">
            <a:avLst/>
          </a:prstGeom>
          <a:ln w="25400">
            <a:solidFill>
              <a:schemeClr val="bg1"/>
            </a:solidFill>
          </a:ln>
        </p:spPr>
        <p:txBody>
          <a:bodyPr tIns="36000" bIns="36000" anchor="ctr">
            <a:spAutoFit/>
          </a:bodyPr>
          <a:lstStyle/>
          <a:p>
            <a:pPr algn="ctr" eaLnBrk="1" hangingPunct="1">
              <a:lnSpc>
                <a:spcPct val="120000"/>
              </a:lnSpc>
              <a:buSzPct val="100000"/>
              <a:defRPr/>
            </a:pPr>
            <a:r>
              <a:rPr lang="ja-JP" altLang="ja-JP" sz="1400" b="1" dirty="0">
                <a:latin typeface="+mj-ea"/>
                <a:ea typeface="+mj-ea"/>
              </a:rPr>
              <a:t>治験調整医師</a:t>
            </a:r>
          </a:p>
        </p:txBody>
      </p:sp>
      <p:sp>
        <p:nvSpPr>
          <p:cNvPr id="47" name="正方形/長方形 46">
            <a:extLst>
              <a:ext uri="{FF2B5EF4-FFF2-40B4-BE49-F238E27FC236}">
                <a16:creationId xmlns="" xmlns:a16="http://schemas.microsoft.com/office/drawing/2014/main" id="{AAEDB7E1-29C6-4F65-B222-C2DAC74D0605}"/>
              </a:ext>
            </a:extLst>
          </p:cNvPr>
          <p:cNvSpPr/>
          <p:nvPr/>
        </p:nvSpPr>
        <p:spPr>
          <a:xfrm>
            <a:off x="333375" y="1343025"/>
            <a:ext cx="1801813" cy="392113"/>
          </a:xfrm>
          <a:prstGeom prst="rect">
            <a:avLst/>
          </a:prstGeom>
          <a:solidFill>
            <a:schemeClr val="bg1"/>
          </a:solidFill>
          <a:ln w="25400">
            <a:solidFill>
              <a:schemeClr val="tx1">
                <a:lumMod val="50000"/>
                <a:lumOff val="50000"/>
              </a:schemeClr>
            </a:solidFill>
          </a:ln>
        </p:spPr>
        <p:txBody>
          <a:bodyPr wrap="none" tIns="36000" bIns="36000" anchor="ctr">
            <a:spAutoFit/>
          </a:bodyPr>
          <a:lstStyle/>
          <a:p>
            <a:pPr algn="ctr" eaLnBrk="1" hangingPunct="1">
              <a:lnSpc>
                <a:spcPct val="120000"/>
              </a:lnSpc>
              <a:buSzPct val="100000"/>
              <a:defRPr/>
            </a:pPr>
            <a:r>
              <a:rPr lang="ja-JP" altLang="en-US" b="1" dirty="0">
                <a:solidFill>
                  <a:schemeClr val="tx1">
                    <a:lumMod val="65000"/>
                    <a:lumOff val="35000"/>
                  </a:schemeClr>
                </a:solidFill>
                <a:latin typeface="+mj-ea"/>
                <a:ea typeface="+mj-ea"/>
              </a:rPr>
              <a:t>治験薬等提供者</a:t>
            </a:r>
            <a:endParaRPr lang="ja-JP" altLang="ja-JP" b="1" dirty="0">
              <a:solidFill>
                <a:schemeClr val="tx1">
                  <a:lumMod val="65000"/>
                  <a:lumOff val="35000"/>
                </a:schemeClr>
              </a:solidFill>
              <a:latin typeface="+mj-ea"/>
              <a:ea typeface="+mj-ea"/>
            </a:endParaRPr>
          </a:p>
        </p:txBody>
      </p:sp>
      <p:sp>
        <p:nvSpPr>
          <p:cNvPr id="37911" name="AutoShape 29">
            <a:extLst>
              <a:ext uri="{FF2B5EF4-FFF2-40B4-BE49-F238E27FC236}">
                <a16:creationId xmlns="" xmlns:a16="http://schemas.microsoft.com/office/drawing/2014/main" id="{7B0B2C15-762E-46CC-B8FE-9916A6687F83}"/>
              </a:ext>
            </a:extLst>
          </p:cNvPr>
          <p:cNvSpPr>
            <a:spLocks noChangeArrowheads="1"/>
          </p:cNvSpPr>
          <p:nvPr/>
        </p:nvSpPr>
        <p:spPr bwMode="auto">
          <a:xfrm rot="10800000">
            <a:off x="5781675" y="2165350"/>
            <a:ext cx="1298575" cy="533400"/>
          </a:xfrm>
          <a:prstGeom prst="leftArrow">
            <a:avLst>
              <a:gd name="adj1" fmla="val 58139"/>
              <a:gd name="adj2" fmla="val 81455"/>
            </a:avLst>
          </a:prstGeom>
          <a:solidFill>
            <a:srgbClr val="4F81BD"/>
          </a:solidFill>
          <a:ln>
            <a:noFill/>
          </a:ln>
          <a:extLst>
            <a:ext uri="{91240B29-F687-4F45-9708-019B960494DF}">
              <a14:hiddenLine xmlns:a14="http://schemas.microsoft.com/office/drawing/2010/main" w="93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grpSp>
        <p:nvGrpSpPr>
          <p:cNvPr id="37912" name="グループ化 15">
            <a:extLst>
              <a:ext uri="{FF2B5EF4-FFF2-40B4-BE49-F238E27FC236}">
                <a16:creationId xmlns="" xmlns:a16="http://schemas.microsoft.com/office/drawing/2014/main" id="{51BE1AF2-3DE9-4C76-8396-F8B428F8F7AC}"/>
              </a:ext>
            </a:extLst>
          </p:cNvPr>
          <p:cNvGrpSpPr>
            <a:grpSpLocks/>
          </p:cNvGrpSpPr>
          <p:nvPr/>
        </p:nvGrpSpPr>
        <p:grpSpPr bwMode="auto">
          <a:xfrm>
            <a:off x="2747963" y="3279775"/>
            <a:ext cx="587375" cy="1284288"/>
            <a:chOff x="2782139" y="3352763"/>
            <a:chExt cx="587479" cy="1283821"/>
          </a:xfrm>
        </p:grpSpPr>
        <p:sp>
          <p:nvSpPr>
            <p:cNvPr id="37920" name="AutoShape 29">
              <a:extLst>
                <a:ext uri="{FF2B5EF4-FFF2-40B4-BE49-F238E27FC236}">
                  <a16:creationId xmlns="" xmlns:a16="http://schemas.microsoft.com/office/drawing/2014/main" id="{A1CD1428-B638-4375-8B4B-716CFE44AFEA}"/>
                </a:ext>
              </a:extLst>
            </p:cNvPr>
            <p:cNvSpPr>
              <a:spLocks noChangeArrowheads="1"/>
            </p:cNvSpPr>
            <p:nvPr/>
          </p:nvSpPr>
          <p:spPr bwMode="auto">
            <a:xfrm rot="-2967263">
              <a:off x="2433968" y="3700934"/>
              <a:ext cx="1283821" cy="587479"/>
            </a:xfrm>
            <a:prstGeom prst="leftArrow">
              <a:avLst>
                <a:gd name="adj1" fmla="val 58139"/>
                <a:gd name="adj2" fmla="val 81291"/>
              </a:avLst>
            </a:prstGeom>
            <a:solidFill>
              <a:srgbClr val="4F81BD"/>
            </a:solidFill>
            <a:ln>
              <a:noFill/>
            </a:ln>
            <a:extLst>
              <a:ext uri="{91240B29-F687-4F45-9708-019B960494DF}">
                <a14:hiddenLine xmlns:a14="http://schemas.microsoft.com/office/drawing/2010/main" w="93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17430" name="Text Box 23">
              <a:extLst>
                <a:ext uri="{FF2B5EF4-FFF2-40B4-BE49-F238E27FC236}">
                  <a16:creationId xmlns="" xmlns:a16="http://schemas.microsoft.com/office/drawing/2014/main" id="{41669953-9AA1-4AE1-96ED-C4BD917A6D3F}"/>
                </a:ext>
              </a:extLst>
            </p:cNvPr>
            <p:cNvSpPr txBox="1">
              <a:spLocks noChangeArrowheads="1"/>
            </p:cNvSpPr>
            <p:nvPr/>
          </p:nvSpPr>
          <p:spPr bwMode="auto">
            <a:xfrm rot="18579525">
              <a:off x="2720459" y="3693867"/>
              <a:ext cx="899785" cy="309618"/>
            </a:xfrm>
            <a:prstGeom prst="rect">
              <a:avLst/>
            </a:prstGeom>
            <a:noFill/>
            <a:ln>
              <a:noFill/>
            </a:ln>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buSzPct val="100000"/>
                <a:defRPr/>
              </a:pPr>
              <a:r>
                <a:rPr lang="ja-JP" sz="1400" b="1" dirty="0">
                  <a:latin typeface="+mn-ea"/>
                  <a:ea typeface="+mn-ea"/>
                </a:rPr>
                <a:t>業務委託</a:t>
              </a:r>
            </a:p>
          </p:txBody>
        </p:sp>
      </p:grpSp>
      <p:sp>
        <p:nvSpPr>
          <p:cNvPr id="62" name="正方形/長方形 61">
            <a:extLst>
              <a:ext uri="{FF2B5EF4-FFF2-40B4-BE49-F238E27FC236}">
                <a16:creationId xmlns="" xmlns:a16="http://schemas.microsoft.com/office/drawing/2014/main" id="{C9989B52-AB29-4F2C-B620-E748A8C3B709}"/>
              </a:ext>
            </a:extLst>
          </p:cNvPr>
          <p:cNvSpPr/>
          <p:nvPr/>
        </p:nvSpPr>
        <p:spPr>
          <a:xfrm>
            <a:off x="7316788" y="3943350"/>
            <a:ext cx="1108075" cy="392113"/>
          </a:xfrm>
          <a:prstGeom prst="rect">
            <a:avLst/>
          </a:prstGeom>
          <a:solidFill>
            <a:schemeClr val="bg1"/>
          </a:solidFill>
          <a:ln w="25400">
            <a:solidFill>
              <a:schemeClr val="tx1">
                <a:lumMod val="50000"/>
                <a:lumOff val="50000"/>
              </a:schemeClr>
            </a:solidFill>
          </a:ln>
        </p:spPr>
        <p:txBody>
          <a:bodyPr wrap="none" tIns="36000" bIns="36000" anchor="ctr">
            <a:spAutoFit/>
          </a:bodyPr>
          <a:lstStyle/>
          <a:p>
            <a:pPr algn="ctr" eaLnBrk="1" hangingPunct="1">
              <a:lnSpc>
                <a:spcPct val="120000"/>
              </a:lnSpc>
              <a:buSzPct val="100000"/>
              <a:defRPr/>
            </a:pPr>
            <a:r>
              <a:rPr lang="ja-JP" altLang="en-US" b="1" dirty="0">
                <a:solidFill>
                  <a:schemeClr val="tx1">
                    <a:lumMod val="65000"/>
                    <a:lumOff val="35000"/>
                  </a:schemeClr>
                </a:solidFill>
                <a:latin typeface="+mj-ea"/>
                <a:ea typeface="+mj-ea"/>
              </a:rPr>
              <a:t>各委員会</a:t>
            </a:r>
            <a:endParaRPr lang="ja-JP" altLang="ja-JP" b="1" dirty="0">
              <a:solidFill>
                <a:schemeClr val="tx1">
                  <a:lumMod val="65000"/>
                  <a:lumOff val="35000"/>
                </a:schemeClr>
              </a:solidFill>
              <a:latin typeface="+mj-ea"/>
              <a:ea typeface="+mj-ea"/>
            </a:endParaRPr>
          </a:p>
        </p:txBody>
      </p:sp>
      <p:pic>
        <p:nvPicPr>
          <p:cNvPr id="37914" name="図 35">
            <a:extLst>
              <a:ext uri="{FF2B5EF4-FFF2-40B4-BE49-F238E27FC236}">
                <a16:creationId xmlns="" xmlns:a16="http://schemas.microsoft.com/office/drawing/2014/main" id="{139A3E50-639D-4FFE-8369-E45B1A88E441}"/>
              </a:ext>
            </a:extLst>
          </p:cNvPr>
          <p:cNvPicPr>
            <a:picLocks noChangeAspect="1"/>
          </p:cNvPicPr>
          <p:nvPr/>
        </p:nvPicPr>
        <p:blipFill>
          <a:blip r:embed="rId8" cstate="print">
            <a:extLst>
              <a:ext uri="{28A0092B-C50C-407E-A947-70E740481C1C}">
                <a14:useLocalDpi xmlns:a14="http://schemas.microsoft.com/office/drawing/2010/main" val="0"/>
              </a:ext>
            </a:extLst>
          </a:blip>
          <a:srcRect b="31480"/>
          <a:stretch>
            <a:fillRect/>
          </a:stretch>
        </p:blipFill>
        <p:spPr bwMode="auto">
          <a:xfrm>
            <a:off x="3408363" y="1778000"/>
            <a:ext cx="876300"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15" name="AutoShape 29">
            <a:extLst>
              <a:ext uri="{FF2B5EF4-FFF2-40B4-BE49-F238E27FC236}">
                <a16:creationId xmlns="" xmlns:a16="http://schemas.microsoft.com/office/drawing/2014/main" id="{23DFB423-08A1-4755-A150-CF6C885F88E2}"/>
              </a:ext>
            </a:extLst>
          </p:cNvPr>
          <p:cNvSpPr>
            <a:spLocks noChangeArrowheads="1"/>
          </p:cNvSpPr>
          <p:nvPr/>
        </p:nvSpPr>
        <p:spPr bwMode="auto">
          <a:xfrm rot="10800000" flipH="1">
            <a:off x="1566863" y="2027238"/>
            <a:ext cx="1543050" cy="442912"/>
          </a:xfrm>
          <a:prstGeom prst="leftArrow">
            <a:avLst>
              <a:gd name="adj1" fmla="val 58139"/>
              <a:gd name="adj2" fmla="val 81161"/>
            </a:avLst>
          </a:prstGeom>
          <a:solidFill>
            <a:srgbClr val="4F81BD"/>
          </a:solidFill>
          <a:ln>
            <a:noFill/>
          </a:ln>
          <a:extLst>
            <a:ext uri="{91240B29-F687-4F45-9708-019B960494DF}">
              <a14:hiddenLine xmlns:a14="http://schemas.microsoft.com/office/drawing/2010/main" w="93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sz="1600"/>
          </a:p>
        </p:txBody>
      </p:sp>
      <p:sp>
        <p:nvSpPr>
          <p:cNvPr id="37916" name="正方形/長方形 1">
            <a:extLst>
              <a:ext uri="{FF2B5EF4-FFF2-40B4-BE49-F238E27FC236}">
                <a16:creationId xmlns="" xmlns:a16="http://schemas.microsoft.com/office/drawing/2014/main" id="{9CDEF7BD-6641-4F9A-8BDE-9E3CCB1FF1F6}"/>
              </a:ext>
            </a:extLst>
          </p:cNvPr>
          <p:cNvSpPr>
            <a:spLocks noChangeArrowheads="1"/>
          </p:cNvSpPr>
          <p:nvPr/>
        </p:nvSpPr>
        <p:spPr bwMode="auto">
          <a:xfrm>
            <a:off x="1708150" y="2130425"/>
            <a:ext cx="1260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ja-JP" altLang="en-US" sz="1200" b="1">
                <a:latin typeface="メイリオ" panose="020B0604030504040204" pitchFamily="34" charset="-128"/>
                <a:ea typeface="メイリオ" panose="020B0604030504040204" pitchFamily="34" charset="-128"/>
              </a:rPr>
              <a:t>安全性情報提供</a:t>
            </a:r>
          </a:p>
        </p:txBody>
      </p:sp>
      <p:sp>
        <p:nvSpPr>
          <p:cNvPr id="39" name="正方形/長方形 38">
            <a:extLst>
              <a:ext uri="{FF2B5EF4-FFF2-40B4-BE49-F238E27FC236}">
                <a16:creationId xmlns="" xmlns:a16="http://schemas.microsoft.com/office/drawing/2014/main" id="{0ABFDAC0-259B-4404-B3AF-4E73889EC346}"/>
              </a:ext>
            </a:extLst>
          </p:cNvPr>
          <p:cNvSpPr/>
          <p:nvPr/>
        </p:nvSpPr>
        <p:spPr>
          <a:xfrm>
            <a:off x="4592638" y="1347788"/>
            <a:ext cx="1417637" cy="515937"/>
          </a:xfrm>
          <a:prstGeom prst="rect">
            <a:avLst/>
          </a:prstGeom>
          <a:ln w="25400">
            <a:solidFill>
              <a:schemeClr val="bg1"/>
            </a:solidFill>
          </a:ln>
        </p:spPr>
        <p:txBody>
          <a:bodyPr tIns="36000" bIns="36000" anchor="ctr">
            <a:spAutoFit/>
          </a:bodyPr>
          <a:lstStyle/>
          <a:p>
            <a:pPr algn="ctr" eaLnBrk="1" hangingPunct="1">
              <a:lnSpc>
                <a:spcPct val="120000"/>
              </a:lnSpc>
              <a:buSzPct val="100000"/>
              <a:defRPr/>
            </a:pPr>
            <a:r>
              <a:rPr lang="zh-TW" altLang="en-US" sz="1200" b="1" dirty="0">
                <a:latin typeface="+mj-ea"/>
                <a:ea typeface="+mj-ea"/>
              </a:rPr>
              <a:t>治験調整事務局</a:t>
            </a:r>
            <a:endParaRPr lang="en-US" altLang="zh-TW" sz="1200" b="1" dirty="0">
              <a:latin typeface="+mj-ea"/>
              <a:ea typeface="+mj-ea"/>
            </a:endParaRPr>
          </a:p>
          <a:p>
            <a:pPr algn="ctr" eaLnBrk="1" hangingPunct="1">
              <a:lnSpc>
                <a:spcPct val="120000"/>
              </a:lnSpc>
              <a:buSzPct val="100000"/>
              <a:defRPr/>
            </a:pPr>
            <a:r>
              <a:rPr lang="zh-TW" altLang="en-US" sz="1200" b="1" dirty="0">
                <a:latin typeface="+mj-ea"/>
                <a:ea typeface="+mj-ea"/>
              </a:rPr>
              <a:t>（</a:t>
            </a:r>
            <a:r>
              <a:rPr lang="en-US" altLang="zh-TW" sz="1200" b="1" dirty="0" err="1">
                <a:latin typeface="+mj-ea"/>
                <a:ea typeface="+mj-ea"/>
              </a:rPr>
              <a:t>StM</a:t>
            </a:r>
            <a:r>
              <a:rPr lang="zh-TW" altLang="en-US" sz="1200" b="1" dirty="0">
                <a:latin typeface="+mj-ea"/>
                <a:ea typeface="+mj-ea"/>
              </a:rPr>
              <a:t>）</a:t>
            </a:r>
          </a:p>
        </p:txBody>
      </p:sp>
      <p:sp>
        <p:nvSpPr>
          <p:cNvPr id="37919" name="Text Box 17">
            <a:extLst>
              <a:ext uri="{FF2B5EF4-FFF2-40B4-BE49-F238E27FC236}">
                <a16:creationId xmlns="" xmlns:a16="http://schemas.microsoft.com/office/drawing/2014/main" id="{D3C65D3F-A279-406B-A3CB-5DB54DF4FED4}"/>
              </a:ext>
            </a:extLst>
          </p:cNvPr>
          <p:cNvSpPr txBox="1">
            <a:spLocks noChangeArrowheads="1"/>
          </p:cNvSpPr>
          <p:nvPr/>
        </p:nvSpPr>
        <p:spPr bwMode="auto">
          <a:xfrm>
            <a:off x="5895975" y="2309813"/>
            <a:ext cx="900113" cy="30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400" b="1">
                <a:solidFill>
                  <a:schemeClr val="bg1"/>
                </a:solidFill>
                <a:latin typeface="メイリオ" panose="020B0604030504040204" pitchFamily="34" charset="-128"/>
                <a:ea typeface="メイリオ" panose="020B0604030504040204" pitchFamily="34" charset="-128"/>
              </a:rPr>
              <a:t>治験調整</a:t>
            </a:r>
          </a:p>
        </p:txBody>
      </p:sp>
      <p:pic>
        <p:nvPicPr>
          <p:cNvPr id="38" name="図 3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4665289" y="2023833"/>
            <a:ext cx="1311916" cy="1226356"/>
          </a:xfrm>
          <a:prstGeom prst="rect">
            <a:avLst/>
          </a:prstGeom>
        </p:spPr>
      </p:pic>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正方形/長方形 5">
            <a:extLst>
              <a:ext uri="{FF2B5EF4-FFF2-40B4-BE49-F238E27FC236}">
                <a16:creationId xmlns="" xmlns:a16="http://schemas.microsoft.com/office/drawing/2014/main" id="{1E62B649-4CD8-4FA0-8267-9657182F1315}"/>
              </a:ext>
            </a:extLst>
          </p:cNvPr>
          <p:cNvSpPr>
            <a:spLocks noChangeArrowheads="1"/>
          </p:cNvSpPr>
          <p:nvPr/>
        </p:nvSpPr>
        <p:spPr bwMode="auto">
          <a:xfrm>
            <a:off x="1801813" y="4062413"/>
            <a:ext cx="3979862" cy="1295400"/>
          </a:xfrm>
          <a:prstGeom prst="rect">
            <a:avLst/>
          </a:prstGeom>
          <a:solidFill>
            <a:srgbClr val="ACD6F2"/>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ja-JP" altLang="en-US"/>
          </a:p>
        </p:txBody>
      </p:sp>
      <p:grpSp>
        <p:nvGrpSpPr>
          <p:cNvPr id="39939" name="グループ化 49">
            <a:extLst>
              <a:ext uri="{FF2B5EF4-FFF2-40B4-BE49-F238E27FC236}">
                <a16:creationId xmlns="" xmlns:a16="http://schemas.microsoft.com/office/drawing/2014/main" id="{53B4D47D-8131-42E1-9AC8-11F39103A324}"/>
              </a:ext>
            </a:extLst>
          </p:cNvPr>
          <p:cNvGrpSpPr>
            <a:grpSpLocks/>
          </p:cNvGrpSpPr>
          <p:nvPr/>
        </p:nvGrpSpPr>
        <p:grpSpPr bwMode="auto">
          <a:xfrm>
            <a:off x="4743450" y="2463800"/>
            <a:ext cx="2746375" cy="946150"/>
            <a:chOff x="-2204646" y="3819713"/>
            <a:chExt cx="2591791" cy="945054"/>
          </a:xfrm>
        </p:grpSpPr>
        <p:sp>
          <p:nvSpPr>
            <p:cNvPr id="67" name="正方形/長方形 66">
              <a:extLst>
                <a:ext uri="{FF2B5EF4-FFF2-40B4-BE49-F238E27FC236}">
                  <a16:creationId xmlns="" xmlns:a16="http://schemas.microsoft.com/office/drawing/2014/main" id="{0819A143-50CD-4DDC-A9E7-8713E1719298}"/>
                </a:ext>
              </a:extLst>
            </p:cNvPr>
            <p:cNvSpPr/>
            <p:nvPr/>
          </p:nvSpPr>
          <p:spPr bwMode="auto">
            <a:xfrm>
              <a:off x="-1545462" y="3819713"/>
              <a:ext cx="1932607" cy="840400"/>
            </a:xfrm>
            <a:prstGeom prst="rect">
              <a:avLst/>
            </a:prstGeom>
            <a:solidFill>
              <a:schemeClr val="bg1">
                <a:lumMod val="85000"/>
              </a:schemeClr>
            </a:solidFill>
            <a:ln w="9525" cap="flat" cmpd="sng" algn="ctr">
              <a:noFill/>
              <a:prstDash val="solid"/>
              <a:round/>
              <a:headEnd type="none" w="med" len="med"/>
              <a:tailEnd type="none" w="med" len="med"/>
            </a:ln>
            <a:effectLst/>
          </p:spPr>
          <p:txBody>
            <a:bodyPr/>
            <a:lstStyle/>
            <a:p>
              <a:pPr eaLnBrk="1" hangingPunct="1">
                <a:buClr>
                  <a:srgbClr val="000000"/>
                </a:buClr>
                <a:buSzPct val="100000"/>
                <a:buFont typeface="Times New Roman" pitchFamily="16" charset="0"/>
                <a:buNone/>
                <a:defRPr/>
              </a:pPr>
              <a:endParaRPr lang="ja-JP" altLang="en-US">
                <a:latin typeface="Calibri" pitchFamily="32" charset="0"/>
                <a:ea typeface="ＭＳ Ｐゴシック" charset="-128"/>
              </a:endParaRPr>
            </a:p>
          </p:txBody>
        </p:sp>
        <p:sp>
          <p:nvSpPr>
            <p:cNvPr id="54" name="正方形/長方形 53">
              <a:extLst>
                <a:ext uri="{FF2B5EF4-FFF2-40B4-BE49-F238E27FC236}">
                  <a16:creationId xmlns="" xmlns:a16="http://schemas.microsoft.com/office/drawing/2014/main" id="{7C1E2FD0-F6AD-427F-8347-C9D26F65F68B}"/>
                </a:ext>
              </a:extLst>
            </p:cNvPr>
            <p:cNvSpPr/>
            <p:nvPr/>
          </p:nvSpPr>
          <p:spPr>
            <a:xfrm>
              <a:off x="-1558945" y="3933881"/>
              <a:ext cx="1929611" cy="830886"/>
            </a:xfrm>
            <a:prstGeom prst="rect">
              <a:avLst/>
            </a:prstGeom>
          </p:spPr>
          <p:txBody>
            <a:bodyPr>
              <a:spAutoFit/>
            </a:bodyPr>
            <a:lstStyle/>
            <a:p>
              <a:pPr algn="ct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200" b="1" dirty="0">
                  <a:solidFill>
                    <a:srgbClr val="000000"/>
                  </a:solidFill>
                  <a:latin typeface="+mj-ea"/>
                  <a:ea typeface="+mj-ea"/>
                </a:rPr>
                <a:t>治験薬等</a:t>
              </a:r>
              <a:r>
                <a:rPr lang="ja-JP" altLang="ja-JP" sz="1200" b="1" dirty="0">
                  <a:solidFill>
                    <a:srgbClr val="000000"/>
                  </a:solidFill>
                  <a:latin typeface="+mj-ea"/>
                  <a:ea typeface="+mj-ea"/>
                </a:rPr>
                <a:t>製造・提供、</a:t>
              </a:r>
              <a:r>
                <a:rPr lang="ja-JP" altLang="en-US" sz="1200" b="1" dirty="0">
                  <a:solidFill>
                    <a:srgbClr val="000000"/>
                  </a:solidFill>
                  <a:latin typeface="+mj-ea"/>
                  <a:ea typeface="+mj-ea"/>
                </a:rPr>
                <a:t/>
              </a:r>
              <a:br>
                <a:rPr lang="ja-JP" altLang="en-US" sz="1200" b="1" dirty="0">
                  <a:solidFill>
                    <a:srgbClr val="000000"/>
                  </a:solidFill>
                  <a:latin typeface="+mj-ea"/>
                  <a:ea typeface="+mj-ea"/>
                </a:rPr>
              </a:br>
              <a:r>
                <a:rPr lang="ja-JP" altLang="en-US" sz="1200" b="1" dirty="0">
                  <a:solidFill>
                    <a:srgbClr val="000000"/>
                  </a:solidFill>
                  <a:latin typeface="+mj-ea"/>
                  <a:ea typeface="+mj-ea"/>
                </a:rPr>
                <a:t>治験薬等</a:t>
              </a:r>
              <a:r>
                <a:rPr lang="ja-JP" altLang="ja-JP" sz="1200" b="1" dirty="0">
                  <a:solidFill>
                    <a:srgbClr val="000000"/>
                  </a:solidFill>
                  <a:latin typeface="+mj-ea"/>
                  <a:ea typeface="+mj-ea"/>
                </a:rPr>
                <a:t>概要書提供に係る</a:t>
              </a:r>
              <a:r>
                <a:rPr lang="ja-JP" altLang="en-US" sz="1200" b="1" dirty="0">
                  <a:solidFill>
                    <a:srgbClr val="000000"/>
                  </a:solidFill>
                  <a:latin typeface="+mj-ea"/>
                  <a:ea typeface="+mj-ea"/>
                </a:rPr>
                <a:t/>
              </a:r>
              <a:br>
                <a:rPr lang="ja-JP" altLang="en-US" sz="1200" b="1" dirty="0">
                  <a:solidFill>
                    <a:srgbClr val="000000"/>
                  </a:solidFill>
                  <a:latin typeface="+mj-ea"/>
                  <a:ea typeface="+mj-ea"/>
                </a:rPr>
              </a:br>
              <a:r>
                <a:rPr lang="ja-JP" altLang="ja-JP" sz="1200" b="1" dirty="0">
                  <a:solidFill>
                    <a:srgbClr val="000000"/>
                  </a:solidFill>
                  <a:latin typeface="+mj-ea"/>
                  <a:ea typeface="+mj-ea"/>
                </a:rPr>
                <a:t>協議、契約</a:t>
              </a:r>
            </a:p>
          </p:txBody>
        </p:sp>
        <p:sp>
          <p:nvSpPr>
            <p:cNvPr id="76" name="二等辺三角形 75">
              <a:extLst>
                <a:ext uri="{FF2B5EF4-FFF2-40B4-BE49-F238E27FC236}">
                  <a16:creationId xmlns="" xmlns:a16="http://schemas.microsoft.com/office/drawing/2014/main" id="{E0B4E162-4950-484D-B077-B107B99CABDF}"/>
                </a:ext>
              </a:extLst>
            </p:cNvPr>
            <p:cNvSpPr/>
            <p:nvPr/>
          </p:nvSpPr>
          <p:spPr bwMode="auto">
            <a:xfrm rot="3823782" flipV="1">
              <a:off x="-1827923" y="4183494"/>
              <a:ext cx="137952" cy="891397"/>
            </a:xfrm>
            <a:prstGeom prst="triangle">
              <a:avLst/>
            </a:prstGeom>
            <a:solidFill>
              <a:schemeClr val="bg1">
                <a:lumMod val="85000"/>
              </a:schemeClr>
            </a:solidFill>
            <a:ln w="9525" cap="flat" cmpd="sng" algn="ctr">
              <a:noFill/>
              <a:prstDash val="solid"/>
              <a:round/>
              <a:headEnd type="none" w="med" len="med"/>
              <a:tailEnd type="none" w="med" len="med"/>
            </a:ln>
            <a:effectLst/>
          </p:spPr>
          <p:txBody>
            <a:bodyPr/>
            <a:lstStyle/>
            <a:p>
              <a:pPr eaLnBrk="1" hangingPunct="1">
                <a:buClr>
                  <a:srgbClr val="000000"/>
                </a:buClr>
                <a:buSzPct val="100000"/>
                <a:buFont typeface="Times New Roman" pitchFamily="16" charset="0"/>
                <a:buNone/>
                <a:defRPr/>
              </a:pPr>
              <a:endParaRPr lang="ja-JP" altLang="en-US">
                <a:latin typeface="Calibri" pitchFamily="32" charset="0"/>
                <a:ea typeface="ＭＳ Ｐゴシック" charset="-128"/>
              </a:endParaRPr>
            </a:p>
          </p:txBody>
        </p:sp>
      </p:grpSp>
      <p:grpSp>
        <p:nvGrpSpPr>
          <p:cNvPr id="39940" name="グループ化 48">
            <a:extLst>
              <a:ext uri="{FF2B5EF4-FFF2-40B4-BE49-F238E27FC236}">
                <a16:creationId xmlns="" xmlns:a16="http://schemas.microsoft.com/office/drawing/2014/main" id="{195ADE8F-C1F5-471A-8042-8597DCCE295A}"/>
              </a:ext>
            </a:extLst>
          </p:cNvPr>
          <p:cNvGrpSpPr>
            <a:grpSpLocks/>
          </p:cNvGrpSpPr>
          <p:nvPr/>
        </p:nvGrpSpPr>
        <p:grpSpPr bwMode="auto">
          <a:xfrm>
            <a:off x="69850" y="1384300"/>
            <a:ext cx="3100388" cy="1011238"/>
            <a:chOff x="347093" y="1297822"/>
            <a:chExt cx="2860202" cy="1013231"/>
          </a:xfrm>
        </p:grpSpPr>
        <p:grpSp>
          <p:nvGrpSpPr>
            <p:cNvPr id="39963" name="グループ化 47">
              <a:extLst>
                <a:ext uri="{FF2B5EF4-FFF2-40B4-BE49-F238E27FC236}">
                  <a16:creationId xmlns="" xmlns:a16="http://schemas.microsoft.com/office/drawing/2014/main" id="{4A0F54B9-4322-4BF7-B7C4-8D86B33BF516}"/>
                </a:ext>
              </a:extLst>
            </p:cNvPr>
            <p:cNvGrpSpPr>
              <a:grpSpLocks/>
            </p:cNvGrpSpPr>
            <p:nvPr/>
          </p:nvGrpSpPr>
          <p:grpSpPr bwMode="auto">
            <a:xfrm>
              <a:off x="350269" y="1297822"/>
              <a:ext cx="2857026" cy="840754"/>
              <a:chOff x="350269" y="1297822"/>
              <a:chExt cx="2857026" cy="840754"/>
            </a:xfrm>
          </p:grpSpPr>
          <p:sp>
            <p:nvSpPr>
              <p:cNvPr id="73" name="正方形/長方形 72">
                <a:extLst>
                  <a:ext uri="{FF2B5EF4-FFF2-40B4-BE49-F238E27FC236}">
                    <a16:creationId xmlns="" xmlns:a16="http://schemas.microsoft.com/office/drawing/2014/main" id="{57DD91F0-1249-4D32-A7F6-696EB49BB55E}"/>
                  </a:ext>
                </a:extLst>
              </p:cNvPr>
              <p:cNvSpPr/>
              <p:nvPr/>
            </p:nvSpPr>
            <p:spPr bwMode="auto">
              <a:xfrm>
                <a:off x="350022" y="1297822"/>
                <a:ext cx="2529221" cy="841443"/>
              </a:xfrm>
              <a:prstGeom prst="rect">
                <a:avLst/>
              </a:prstGeom>
              <a:solidFill>
                <a:schemeClr val="bg1">
                  <a:lumMod val="85000"/>
                </a:schemeClr>
              </a:solidFill>
              <a:ln w="9525" cap="flat" cmpd="sng" algn="ctr">
                <a:noFill/>
                <a:prstDash val="solid"/>
                <a:round/>
                <a:headEnd type="none" w="med" len="med"/>
                <a:tailEnd type="none" w="med" len="med"/>
              </a:ln>
              <a:effectLst/>
            </p:spPr>
            <p:txBody>
              <a:bodyPr/>
              <a:lstStyle/>
              <a:p>
                <a:pPr eaLnBrk="1" hangingPunct="1">
                  <a:buClr>
                    <a:srgbClr val="000000"/>
                  </a:buClr>
                  <a:buSzPct val="100000"/>
                  <a:buFont typeface="Times New Roman" pitchFamily="16" charset="0"/>
                  <a:buNone/>
                  <a:defRPr/>
                </a:pPr>
                <a:endParaRPr lang="ja-JP" altLang="en-US">
                  <a:latin typeface="Calibri" pitchFamily="32" charset="0"/>
                  <a:ea typeface="ＭＳ Ｐゴシック" charset="-128"/>
                </a:endParaRPr>
              </a:p>
            </p:txBody>
          </p:sp>
          <p:sp>
            <p:nvSpPr>
              <p:cNvPr id="69" name="二等辺三角形 68">
                <a:extLst>
                  <a:ext uri="{FF2B5EF4-FFF2-40B4-BE49-F238E27FC236}">
                    <a16:creationId xmlns="" xmlns:a16="http://schemas.microsoft.com/office/drawing/2014/main" id="{DFCDDEC8-FE8F-46F8-9067-9923C87C2433}"/>
                  </a:ext>
                </a:extLst>
              </p:cNvPr>
              <p:cNvSpPr/>
              <p:nvPr/>
            </p:nvSpPr>
            <p:spPr bwMode="auto">
              <a:xfrm rot="7582483">
                <a:off x="2727594" y="1489367"/>
                <a:ext cx="389704" cy="569698"/>
              </a:xfrm>
              <a:prstGeom prst="triangle">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a:lstStyle/>
              <a:p>
                <a:pPr eaLnBrk="1" hangingPunct="1">
                  <a:buClr>
                    <a:srgbClr val="000000"/>
                  </a:buClr>
                  <a:buSzPct val="100000"/>
                  <a:buFont typeface="Times New Roman" pitchFamily="16" charset="0"/>
                  <a:buNone/>
                  <a:defRPr/>
                </a:pPr>
                <a:endParaRPr lang="ja-JP" altLang="en-US" dirty="0">
                  <a:latin typeface="Calibri" pitchFamily="32" charset="0"/>
                  <a:ea typeface="ＭＳ Ｐゴシック" charset="-128"/>
                </a:endParaRPr>
              </a:p>
            </p:txBody>
          </p:sp>
        </p:grpSp>
        <p:sp>
          <p:nvSpPr>
            <p:cNvPr id="34" name="正方形/長方形 33">
              <a:extLst>
                <a:ext uri="{FF2B5EF4-FFF2-40B4-BE49-F238E27FC236}">
                  <a16:creationId xmlns="" xmlns:a16="http://schemas.microsoft.com/office/drawing/2014/main" id="{04F109B5-8334-499A-9813-7C9C1A9F30F9}"/>
                </a:ext>
              </a:extLst>
            </p:cNvPr>
            <p:cNvSpPr/>
            <p:nvPr/>
          </p:nvSpPr>
          <p:spPr>
            <a:xfrm>
              <a:off x="347093" y="1331226"/>
              <a:ext cx="2568763" cy="979827"/>
            </a:xfrm>
            <a:prstGeom prst="rect">
              <a:avLst/>
            </a:prstGeom>
          </p:spPr>
          <p:txBody>
            <a:bodyPr>
              <a:spAutoFit/>
            </a:bodyPr>
            <a:lstStyle/>
            <a:p>
              <a:pPr algn="ctr" eaLnBrk="1" hangingPunct="1">
                <a:lnSpc>
                  <a:spcPct val="12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モニタリング</a:t>
              </a:r>
              <a:r>
                <a:rPr lang="ja-JP" altLang="en-US" sz="1200" b="1" dirty="0">
                  <a:solidFill>
                    <a:srgbClr val="000000"/>
                  </a:solidFill>
                  <a:latin typeface="+mj-ea"/>
                  <a:ea typeface="+mj-ea"/>
                </a:rPr>
                <a:t>、</a:t>
              </a:r>
              <a:r>
                <a:rPr lang="en-US" altLang="ja-JP" sz="1200" b="1" dirty="0">
                  <a:solidFill>
                    <a:srgbClr val="000000"/>
                  </a:solidFill>
                  <a:latin typeface="+mj-ea"/>
                  <a:ea typeface="+mj-ea"/>
                </a:rPr>
                <a:t>DM</a:t>
              </a:r>
              <a:r>
                <a:rPr lang="ja-JP" altLang="ja-JP" sz="1200" b="1" dirty="0" err="1">
                  <a:solidFill>
                    <a:srgbClr val="000000"/>
                  </a:solidFill>
                  <a:latin typeface="+mj-ea"/>
                  <a:ea typeface="+mj-ea"/>
                </a:rPr>
                <a:t>、</a:t>
              </a:r>
              <a:r>
                <a:rPr lang="ja-JP" altLang="ja-JP" sz="1200" b="1" dirty="0">
                  <a:solidFill>
                    <a:srgbClr val="000000"/>
                  </a:solidFill>
                  <a:latin typeface="+mj-ea"/>
                  <a:ea typeface="+mj-ea"/>
                </a:rPr>
                <a:t>解析</a:t>
              </a:r>
            </a:p>
            <a:p>
              <a:pPr algn="ctr" eaLnBrk="1" hangingPunct="1">
                <a:lnSpc>
                  <a:spcPct val="12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ライティング</a:t>
              </a:r>
              <a:r>
                <a:rPr lang="ja-JP" altLang="en-US" sz="1200" b="1" dirty="0">
                  <a:solidFill>
                    <a:srgbClr val="000000"/>
                  </a:solidFill>
                  <a:latin typeface="+mj-ea"/>
                  <a:ea typeface="+mj-ea"/>
                </a:rPr>
                <a:t>、治験薬等</a:t>
              </a:r>
              <a:r>
                <a:rPr lang="ja-JP" altLang="ja-JP" sz="1200" b="1" dirty="0">
                  <a:solidFill>
                    <a:srgbClr val="000000"/>
                  </a:solidFill>
                  <a:latin typeface="+mj-ea"/>
                  <a:ea typeface="+mj-ea"/>
                </a:rPr>
                <a:t>輸送などの</a:t>
              </a:r>
              <a:r>
                <a:rPr lang="en-US" altLang="ja-JP" sz="1200" b="1" dirty="0">
                  <a:solidFill>
                    <a:srgbClr val="000000"/>
                  </a:solidFill>
                  <a:latin typeface="+mj-ea"/>
                  <a:ea typeface="+mj-ea"/>
                </a:rPr>
                <a:t/>
              </a:r>
              <a:br>
                <a:rPr lang="en-US" altLang="ja-JP" sz="1200" b="1" dirty="0">
                  <a:solidFill>
                    <a:srgbClr val="000000"/>
                  </a:solidFill>
                  <a:latin typeface="+mj-ea"/>
                  <a:ea typeface="+mj-ea"/>
                </a:rPr>
              </a:br>
              <a:r>
                <a:rPr lang="ja-JP" altLang="ja-JP" sz="1200" b="1" dirty="0">
                  <a:solidFill>
                    <a:srgbClr val="000000"/>
                  </a:solidFill>
                  <a:latin typeface="+mj-ea"/>
                  <a:ea typeface="+mj-ea"/>
                </a:rPr>
                <a:t>協議、選定、業務委託</a:t>
              </a:r>
            </a:p>
          </p:txBody>
        </p:sp>
      </p:grpSp>
      <p:sp>
        <p:nvSpPr>
          <p:cNvPr id="39941" name="タイトル 1">
            <a:extLst>
              <a:ext uri="{FF2B5EF4-FFF2-40B4-BE49-F238E27FC236}">
                <a16:creationId xmlns="" xmlns:a16="http://schemas.microsoft.com/office/drawing/2014/main" id="{9EACECA2-E368-48F5-9F59-7ABF02023493}"/>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治験調整医師の役割</a:t>
            </a:r>
          </a:p>
        </p:txBody>
      </p:sp>
      <p:sp>
        <p:nvSpPr>
          <p:cNvPr id="19460" name="Oval 1">
            <a:extLst>
              <a:ext uri="{FF2B5EF4-FFF2-40B4-BE49-F238E27FC236}">
                <a16:creationId xmlns="" xmlns:a16="http://schemas.microsoft.com/office/drawing/2014/main" id="{1D6D60FD-AC19-4E67-80BD-6B63872F7631}"/>
              </a:ext>
            </a:extLst>
          </p:cNvPr>
          <p:cNvSpPr>
            <a:spLocks noChangeArrowheads="1"/>
          </p:cNvSpPr>
          <p:nvPr/>
        </p:nvSpPr>
        <p:spPr bwMode="auto">
          <a:xfrm>
            <a:off x="2047875" y="5726113"/>
            <a:ext cx="1947863" cy="549275"/>
          </a:xfrm>
          <a:prstGeom prst="ellipse">
            <a:avLst/>
          </a:prstGeom>
          <a:solidFill>
            <a:srgbClr val="92D050">
              <a:alpha val="40000"/>
            </a:srgbClr>
          </a:solidFill>
          <a:ln w="25560">
            <a:noFill/>
            <a:miter lim="800000"/>
            <a:headEnd/>
            <a:tailEnd/>
          </a:ln>
        </p:spPr>
        <p:txBody>
          <a:bodyPr lIns="90000" tIns="46800" rIns="90000" bIns="46800" anchor="ctr"/>
          <a:lstStyle/>
          <a:p>
            <a:pPr algn="ct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sz="1400" b="1" dirty="0">
                <a:solidFill>
                  <a:srgbClr val="000000"/>
                </a:solidFill>
                <a:latin typeface="+mj-ea"/>
                <a:ea typeface="+mj-ea"/>
              </a:rPr>
              <a:t>治験責任医師</a:t>
            </a:r>
          </a:p>
        </p:txBody>
      </p:sp>
      <p:sp>
        <p:nvSpPr>
          <p:cNvPr id="18438" name="Oval 6">
            <a:extLst>
              <a:ext uri="{FF2B5EF4-FFF2-40B4-BE49-F238E27FC236}">
                <a16:creationId xmlns="" xmlns:a16="http://schemas.microsoft.com/office/drawing/2014/main" id="{1053B040-73AF-4B86-B993-0A76C84C2594}"/>
              </a:ext>
            </a:extLst>
          </p:cNvPr>
          <p:cNvSpPr>
            <a:spLocks noChangeArrowheads="1"/>
          </p:cNvSpPr>
          <p:nvPr/>
        </p:nvSpPr>
        <p:spPr bwMode="auto">
          <a:xfrm>
            <a:off x="2578100" y="4110038"/>
            <a:ext cx="2514600" cy="558800"/>
          </a:xfrm>
          <a:prstGeom prst="ellipse">
            <a:avLst/>
          </a:prstGeom>
          <a:solidFill>
            <a:srgbClr val="0070C0"/>
          </a:solidFill>
          <a:ln w="38100">
            <a:solidFill>
              <a:srgbClr val="FFFFFF"/>
            </a:solidFill>
            <a:miter lim="800000"/>
            <a:headEnd/>
            <a:tailEnd/>
          </a:ln>
          <a:effectLst>
            <a:outerShdw blurRad="50800" dist="38100" dir="2700000" algn="tl" rotWithShape="0">
              <a:srgbClr val="808080">
                <a:alpha val="39998"/>
              </a:srgbClr>
            </a:outerShdw>
          </a:effectLst>
        </p:spPr>
        <p:txBody>
          <a:bodyPr lIns="90000" tIns="46800" rIns="90000" bIns="46800" anchor="ctr"/>
          <a:lstStyle/>
          <a:p>
            <a:pPr algn="ctr" eaLnBrk="1" hangingPunct="1">
              <a:lnSpc>
                <a:spcPct val="15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b="1" dirty="0">
                <a:solidFill>
                  <a:srgbClr val="FFFFFF"/>
                </a:solidFill>
                <a:latin typeface="+mj-ea"/>
                <a:ea typeface="+mj-ea"/>
              </a:rPr>
              <a:t>治験調整医師</a:t>
            </a:r>
          </a:p>
        </p:txBody>
      </p:sp>
      <p:sp>
        <p:nvSpPr>
          <p:cNvPr id="18439" name="Oval 7">
            <a:extLst>
              <a:ext uri="{FF2B5EF4-FFF2-40B4-BE49-F238E27FC236}">
                <a16:creationId xmlns="" xmlns:a16="http://schemas.microsoft.com/office/drawing/2014/main" id="{5783C3F3-6591-474D-A525-338C285DE55E}"/>
              </a:ext>
            </a:extLst>
          </p:cNvPr>
          <p:cNvSpPr>
            <a:spLocks noChangeArrowheads="1"/>
          </p:cNvSpPr>
          <p:nvPr/>
        </p:nvSpPr>
        <p:spPr bwMode="auto">
          <a:xfrm>
            <a:off x="538163" y="3321050"/>
            <a:ext cx="2000250" cy="590550"/>
          </a:xfrm>
          <a:prstGeom prst="ellipse">
            <a:avLst/>
          </a:prstGeom>
          <a:solidFill>
            <a:srgbClr val="FF0000"/>
          </a:solidFill>
          <a:ln w="38100">
            <a:solidFill>
              <a:schemeClr val="bg1"/>
            </a:solidFill>
            <a:round/>
            <a:headEnd/>
            <a:tailEnd/>
          </a:ln>
          <a:effectLst>
            <a:outerShdw blurRad="50800" dist="38100" dir="2700000" algn="tl" rotWithShape="0">
              <a:srgbClr val="808080">
                <a:alpha val="39998"/>
              </a:srgbClr>
            </a:outerShdw>
          </a:effectLst>
        </p:spPr>
        <p:txBody>
          <a:bodyPr lIns="90000" tIns="46800" rIns="90000" bIns="46800" anchor="ctr"/>
          <a:lstStyle/>
          <a:p>
            <a:pPr algn="ctr" eaLnBrk="1" hangingPunct="1">
              <a:lnSpc>
                <a:spcPct val="15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b="1" dirty="0">
                <a:solidFill>
                  <a:srgbClr val="FFFFFF"/>
                </a:solidFill>
                <a:latin typeface="+mj-ea"/>
                <a:ea typeface="+mj-ea"/>
              </a:rPr>
              <a:t>規制当局</a:t>
            </a:r>
          </a:p>
        </p:txBody>
      </p:sp>
      <p:cxnSp>
        <p:nvCxnSpPr>
          <p:cNvPr id="39945" name="AutoShape 14">
            <a:extLst>
              <a:ext uri="{FF2B5EF4-FFF2-40B4-BE49-F238E27FC236}">
                <a16:creationId xmlns="" xmlns:a16="http://schemas.microsoft.com/office/drawing/2014/main" id="{2B8FAD23-0AF5-46B9-91C8-E83C4E620341}"/>
              </a:ext>
            </a:extLst>
          </p:cNvPr>
          <p:cNvCxnSpPr>
            <a:cxnSpLocks noChangeShapeType="1"/>
          </p:cNvCxnSpPr>
          <p:nvPr/>
        </p:nvCxnSpPr>
        <p:spPr bwMode="auto">
          <a:xfrm>
            <a:off x="3832225" y="5370513"/>
            <a:ext cx="0" cy="546100"/>
          </a:xfrm>
          <a:prstGeom prst="straightConnector1">
            <a:avLst/>
          </a:prstGeom>
          <a:noFill/>
          <a:ln w="57150">
            <a:solidFill>
              <a:srgbClr val="0070C0"/>
            </a:solidFill>
            <a:miter lim="800000"/>
            <a:headEnd type="triangle" w="med" len="med"/>
            <a:tailEnd type="triangle" w="med" len="med"/>
          </a:ln>
          <a:extLst>
            <a:ext uri="{909E8E84-426E-40DD-AFC4-6F175D3DCCD1}">
              <a14:hiddenFill xmlns:a14="http://schemas.microsoft.com/office/drawing/2010/main">
                <a:noFill/>
              </a14:hiddenFill>
            </a:ext>
          </a:extLst>
        </p:spPr>
      </p:cxnSp>
      <p:sp>
        <p:nvSpPr>
          <p:cNvPr id="19470" name="AutoShape 15">
            <a:extLst>
              <a:ext uri="{FF2B5EF4-FFF2-40B4-BE49-F238E27FC236}">
                <a16:creationId xmlns="" xmlns:a16="http://schemas.microsoft.com/office/drawing/2014/main" id="{2ED0820D-3541-4E74-8CAE-73CB40ABFF43}"/>
              </a:ext>
            </a:extLst>
          </p:cNvPr>
          <p:cNvSpPr>
            <a:spLocks noChangeArrowheads="1"/>
          </p:cNvSpPr>
          <p:nvPr/>
        </p:nvSpPr>
        <p:spPr bwMode="auto">
          <a:xfrm>
            <a:off x="5480050" y="1152525"/>
            <a:ext cx="3556000" cy="1225550"/>
          </a:xfrm>
          <a:prstGeom prst="roundRect">
            <a:avLst>
              <a:gd name="adj" fmla="val 7988"/>
            </a:avLst>
          </a:prstGeom>
          <a:solidFill>
            <a:srgbClr val="F2C6EC"/>
          </a:solidFill>
          <a:ln w="25560">
            <a:solidFill>
              <a:srgbClr val="DA4ABB"/>
            </a:solidFill>
            <a:miter lim="800000"/>
            <a:headEnd/>
            <a:tailEnd/>
          </a:ln>
        </p:spPr>
        <p:txBody>
          <a:bodyPr wrap="none" lIns="180000" tIns="144000" rIns="108000" bIns="144000" anchor="ctr">
            <a:spAutoFit/>
          </a:bodyPr>
          <a:lstStyle/>
          <a:p>
            <a:pPr eaLnBrk="1" hangingPunct="1">
              <a:lnSpc>
                <a:spcPct val="12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sz="1200" b="1" dirty="0">
                <a:solidFill>
                  <a:srgbClr val="000000"/>
                </a:solidFill>
                <a:latin typeface="+mj-ea"/>
                <a:ea typeface="+mj-ea"/>
              </a:rPr>
              <a:t>これらは「自らさん」の業務であるが、</a:t>
            </a:r>
            <a:r>
              <a:rPr lang="ja-JP" altLang="en-US" sz="1200" b="1" dirty="0">
                <a:solidFill>
                  <a:srgbClr val="000000"/>
                </a:solidFill>
                <a:latin typeface="+mj-ea"/>
                <a:ea typeface="+mj-ea"/>
              </a:rPr>
              <a:t/>
            </a:r>
            <a:br>
              <a:rPr lang="ja-JP" altLang="en-US" sz="1200" b="1" dirty="0">
                <a:solidFill>
                  <a:srgbClr val="000000"/>
                </a:solidFill>
                <a:latin typeface="+mj-ea"/>
                <a:ea typeface="+mj-ea"/>
              </a:rPr>
            </a:br>
            <a:r>
              <a:rPr lang="ja-JP" sz="1200" b="1" dirty="0">
                <a:solidFill>
                  <a:srgbClr val="000000"/>
                </a:solidFill>
                <a:latin typeface="+mj-ea"/>
                <a:ea typeface="+mj-ea"/>
              </a:rPr>
              <a:t>個々の自らさんによる実施は業務ロスが大きく</a:t>
            </a:r>
            <a:r>
              <a:rPr lang="ja-JP" altLang="en-US" sz="1200" b="1" dirty="0">
                <a:solidFill>
                  <a:srgbClr val="000000"/>
                </a:solidFill>
                <a:latin typeface="+mj-ea"/>
                <a:ea typeface="+mj-ea"/>
              </a:rPr>
              <a:t/>
            </a:r>
            <a:br>
              <a:rPr lang="ja-JP" altLang="en-US" sz="1200" b="1" dirty="0">
                <a:solidFill>
                  <a:srgbClr val="000000"/>
                </a:solidFill>
                <a:latin typeface="+mj-ea"/>
                <a:ea typeface="+mj-ea"/>
              </a:rPr>
            </a:br>
            <a:r>
              <a:rPr lang="ja-JP" sz="1200" b="1" dirty="0">
                <a:solidFill>
                  <a:srgbClr val="000000"/>
                </a:solidFill>
                <a:latin typeface="+mj-ea"/>
                <a:ea typeface="+mj-ea"/>
              </a:rPr>
              <a:t>現実的でないため、治験調整医師が業務を</a:t>
            </a:r>
            <a:r>
              <a:rPr lang="ja-JP" altLang="en-US" sz="1200" b="1" dirty="0">
                <a:solidFill>
                  <a:srgbClr val="000000"/>
                </a:solidFill>
                <a:latin typeface="+mj-ea"/>
                <a:ea typeface="+mj-ea"/>
              </a:rPr>
              <a:t/>
            </a:r>
            <a:br>
              <a:rPr lang="ja-JP" altLang="en-US" sz="1200" b="1" dirty="0">
                <a:solidFill>
                  <a:srgbClr val="000000"/>
                </a:solidFill>
                <a:latin typeface="+mj-ea"/>
                <a:ea typeface="+mj-ea"/>
              </a:rPr>
            </a:br>
            <a:r>
              <a:rPr lang="ja-JP" sz="1200" b="1" dirty="0">
                <a:solidFill>
                  <a:srgbClr val="000000"/>
                </a:solidFill>
                <a:latin typeface="+mj-ea"/>
                <a:ea typeface="+mj-ea"/>
              </a:rPr>
              <a:t>受</a:t>
            </a:r>
            <a:r>
              <a:rPr lang="ja-JP" altLang="en-US" sz="1200" b="1" dirty="0">
                <a:solidFill>
                  <a:srgbClr val="000000"/>
                </a:solidFill>
                <a:latin typeface="+mj-ea"/>
                <a:ea typeface="+mj-ea"/>
              </a:rPr>
              <a:t>諾</a:t>
            </a:r>
            <a:r>
              <a:rPr lang="ja-JP" sz="1200" b="1" dirty="0">
                <a:solidFill>
                  <a:srgbClr val="000000"/>
                </a:solidFill>
                <a:latin typeface="+mj-ea"/>
                <a:ea typeface="+mj-ea"/>
              </a:rPr>
              <a:t>し、実施する。</a:t>
            </a:r>
          </a:p>
        </p:txBody>
      </p:sp>
      <p:sp>
        <p:nvSpPr>
          <p:cNvPr id="19" name="Oval 1">
            <a:extLst>
              <a:ext uri="{FF2B5EF4-FFF2-40B4-BE49-F238E27FC236}">
                <a16:creationId xmlns="" xmlns:a16="http://schemas.microsoft.com/office/drawing/2014/main" id="{1D7EC554-009A-4313-AD09-8AE0400DB220}"/>
              </a:ext>
            </a:extLst>
          </p:cNvPr>
          <p:cNvSpPr>
            <a:spLocks noChangeArrowheads="1"/>
          </p:cNvSpPr>
          <p:nvPr/>
        </p:nvSpPr>
        <p:spPr bwMode="auto">
          <a:xfrm>
            <a:off x="3706813" y="5726113"/>
            <a:ext cx="1947862" cy="549275"/>
          </a:xfrm>
          <a:prstGeom prst="ellipse">
            <a:avLst/>
          </a:prstGeom>
          <a:solidFill>
            <a:srgbClr val="92D050">
              <a:alpha val="40000"/>
            </a:srgbClr>
          </a:solidFill>
          <a:ln w="25560">
            <a:noFill/>
            <a:miter lim="800000"/>
            <a:headEnd/>
            <a:tailEnd/>
          </a:ln>
        </p:spPr>
        <p:txBody>
          <a:bodyPr lIns="90000" tIns="46800" rIns="90000" bIns="46800" anchor="ctr"/>
          <a:lstStyle/>
          <a:p>
            <a:pPr algn="ct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sz="1400" b="1" dirty="0">
                <a:solidFill>
                  <a:srgbClr val="000000"/>
                </a:solidFill>
                <a:latin typeface="+mj-ea"/>
                <a:ea typeface="+mj-ea"/>
              </a:rPr>
              <a:t>治験責任医師</a:t>
            </a:r>
          </a:p>
        </p:txBody>
      </p:sp>
      <p:sp>
        <p:nvSpPr>
          <p:cNvPr id="20" name="Oval 1">
            <a:extLst>
              <a:ext uri="{FF2B5EF4-FFF2-40B4-BE49-F238E27FC236}">
                <a16:creationId xmlns="" xmlns:a16="http://schemas.microsoft.com/office/drawing/2014/main" id="{95F5187A-9BF1-4CA2-860D-7EA2E27B4C3A}"/>
              </a:ext>
            </a:extLst>
          </p:cNvPr>
          <p:cNvSpPr>
            <a:spLocks noChangeArrowheads="1"/>
          </p:cNvSpPr>
          <p:nvPr/>
        </p:nvSpPr>
        <p:spPr bwMode="auto">
          <a:xfrm>
            <a:off x="2857500" y="6094413"/>
            <a:ext cx="1947863" cy="549275"/>
          </a:xfrm>
          <a:prstGeom prst="ellipse">
            <a:avLst/>
          </a:prstGeom>
          <a:solidFill>
            <a:srgbClr val="92D050">
              <a:alpha val="40000"/>
            </a:srgbClr>
          </a:solidFill>
          <a:ln w="25560">
            <a:noFill/>
            <a:miter lim="800000"/>
            <a:headEnd/>
            <a:tailEnd/>
          </a:ln>
        </p:spPr>
        <p:txBody>
          <a:bodyPr lIns="90000" tIns="46800" rIns="90000" bIns="46800" anchor="ctr"/>
          <a:lstStyle/>
          <a:p>
            <a:pPr algn="ct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sz="1400" b="1" dirty="0">
                <a:solidFill>
                  <a:srgbClr val="000000"/>
                </a:solidFill>
                <a:latin typeface="+mj-ea"/>
                <a:ea typeface="+mj-ea"/>
              </a:rPr>
              <a:t>治験責任医師</a:t>
            </a:r>
          </a:p>
        </p:txBody>
      </p:sp>
      <p:sp>
        <p:nvSpPr>
          <p:cNvPr id="24" name="Oval 6">
            <a:extLst>
              <a:ext uri="{FF2B5EF4-FFF2-40B4-BE49-F238E27FC236}">
                <a16:creationId xmlns="" xmlns:a16="http://schemas.microsoft.com/office/drawing/2014/main" id="{881ED2D1-C99D-47B6-A103-F177E1CEB729}"/>
              </a:ext>
            </a:extLst>
          </p:cNvPr>
          <p:cNvSpPr>
            <a:spLocks noChangeArrowheads="1"/>
          </p:cNvSpPr>
          <p:nvPr/>
        </p:nvSpPr>
        <p:spPr bwMode="auto">
          <a:xfrm>
            <a:off x="5168900" y="3240088"/>
            <a:ext cx="2562225" cy="785812"/>
          </a:xfrm>
          <a:prstGeom prst="ellipse">
            <a:avLst/>
          </a:prstGeom>
          <a:solidFill>
            <a:srgbClr val="104C8E"/>
          </a:solidFill>
          <a:ln w="38100">
            <a:solidFill>
              <a:schemeClr val="bg1"/>
            </a:solidFill>
            <a:miter lim="800000"/>
            <a:headEnd/>
            <a:tailEnd/>
          </a:ln>
          <a:effectLst>
            <a:outerShdw blurRad="50800" dist="38100" dir="2700000" algn="tl" rotWithShape="0">
              <a:srgbClr val="808080">
                <a:alpha val="39998"/>
              </a:srgbClr>
            </a:outerShdw>
          </a:effectLst>
        </p:spPr>
        <p:txBody>
          <a:bodyPr lIns="90000" tIns="46800" rIns="90000" bIns="46800" anchor="ctr"/>
          <a:lstStyle/>
          <a:p>
            <a:pPr algn="ctr" eaLnBrk="1" hangingPunct="1">
              <a:lnSpc>
                <a:spcPct val="15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b="1" dirty="0">
                <a:solidFill>
                  <a:srgbClr val="FFFFFF"/>
                </a:solidFill>
                <a:latin typeface="+mj-ea"/>
                <a:ea typeface="+mj-ea"/>
              </a:rPr>
              <a:t>治験薬等提供者</a:t>
            </a:r>
            <a:endParaRPr lang="ja-JP" b="1" dirty="0">
              <a:solidFill>
                <a:srgbClr val="FFFFFF"/>
              </a:solidFill>
              <a:latin typeface="+mj-ea"/>
              <a:ea typeface="+mj-ea"/>
            </a:endParaRPr>
          </a:p>
        </p:txBody>
      </p:sp>
      <p:sp>
        <p:nvSpPr>
          <p:cNvPr id="26" name="Oval 6">
            <a:extLst>
              <a:ext uri="{FF2B5EF4-FFF2-40B4-BE49-F238E27FC236}">
                <a16:creationId xmlns="" xmlns:a16="http://schemas.microsoft.com/office/drawing/2014/main" id="{AF6F92BE-8571-4757-859F-AAE4991D10F4}"/>
              </a:ext>
            </a:extLst>
          </p:cNvPr>
          <p:cNvSpPr>
            <a:spLocks noChangeArrowheads="1"/>
          </p:cNvSpPr>
          <p:nvPr/>
        </p:nvSpPr>
        <p:spPr bwMode="auto">
          <a:xfrm>
            <a:off x="2689225" y="2028825"/>
            <a:ext cx="2286000" cy="558800"/>
          </a:xfrm>
          <a:prstGeom prst="ellipse">
            <a:avLst/>
          </a:prstGeom>
          <a:solidFill>
            <a:schemeClr val="accent1"/>
          </a:solidFill>
          <a:ln w="38100">
            <a:solidFill>
              <a:schemeClr val="bg1"/>
            </a:solidFill>
            <a:miter lim="800000"/>
            <a:headEnd/>
            <a:tailEnd/>
          </a:ln>
          <a:effectLst>
            <a:outerShdw blurRad="50800" dist="38100" dir="2700000" algn="tl" rotWithShape="0">
              <a:srgbClr val="808080">
                <a:alpha val="39998"/>
              </a:srgbClr>
            </a:outerShdw>
          </a:effec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9pPr>
          </a:lstStyle>
          <a:p>
            <a:pPr algn="ctr" eaLnBrk="1" hangingPunct="1">
              <a:lnSpc>
                <a:spcPct val="150000"/>
              </a:lnSpc>
              <a:buSzPct val="100000"/>
              <a:defRPr/>
            </a:pPr>
            <a:r>
              <a:rPr kumimoji="0" lang="en-US" altLang="ja-JP" sz="1800" b="1">
                <a:solidFill>
                  <a:srgbClr val="FFFFFF"/>
                </a:solidFill>
                <a:latin typeface="メイリオ" pitchFamily="50" charset="-128"/>
                <a:ea typeface="メイリオ" pitchFamily="50" charset="-128"/>
                <a:cs typeface="メイリオ" pitchFamily="50" charset="-128"/>
              </a:rPr>
              <a:t>CRO</a:t>
            </a:r>
            <a:endParaRPr kumimoji="0" lang="ja-JP" altLang="ja-JP" sz="1800" b="1">
              <a:solidFill>
                <a:srgbClr val="FFFFFF"/>
              </a:solidFill>
              <a:latin typeface="メイリオ" pitchFamily="50" charset="-128"/>
              <a:ea typeface="メイリオ" pitchFamily="50" charset="-128"/>
              <a:cs typeface="メイリオ" pitchFamily="50" charset="-128"/>
            </a:endParaRPr>
          </a:p>
        </p:txBody>
      </p:sp>
      <p:cxnSp>
        <p:nvCxnSpPr>
          <p:cNvPr id="18445" name="カギ線コネクタ 6">
            <a:extLst>
              <a:ext uri="{FF2B5EF4-FFF2-40B4-BE49-F238E27FC236}">
                <a16:creationId xmlns="" xmlns:a16="http://schemas.microsoft.com/office/drawing/2014/main" id="{200D3671-1A81-4621-B9FE-5FBF923ACC54}"/>
              </a:ext>
            </a:extLst>
          </p:cNvPr>
          <p:cNvCxnSpPr>
            <a:cxnSpLocks noChangeShapeType="1"/>
          </p:cNvCxnSpPr>
          <p:nvPr/>
        </p:nvCxnSpPr>
        <p:spPr bwMode="auto">
          <a:xfrm rot="16200000" flipH="1">
            <a:off x="3109118" y="3348832"/>
            <a:ext cx="1522413" cy="0"/>
          </a:xfrm>
          <a:prstGeom prst="bentConnector3">
            <a:avLst>
              <a:gd name="adj1" fmla="val 50000"/>
            </a:avLst>
          </a:prstGeom>
          <a:noFill/>
          <a:ln w="57150">
            <a:solidFill>
              <a:schemeClr val="accent1">
                <a:lumMod val="75000"/>
              </a:schemeClr>
            </a:solidFill>
            <a:miter lim="800000"/>
            <a:headEnd type="triangle" w="med" len="med"/>
            <a:tailEnd type="triangle" w="med" len="med"/>
          </a:ln>
        </p:spPr>
      </p:cxnSp>
      <p:cxnSp>
        <p:nvCxnSpPr>
          <p:cNvPr id="39952" name="カギ線コネクタ 40">
            <a:extLst>
              <a:ext uri="{FF2B5EF4-FFF2-40B4-BE49-F238E27FC236}">
                <a16:creationId xmlns="" xmlns:a16="http://schemas.microsoft.com/office/drawing/2014/main" id="{3D522D6C-24C6-4D9C-89B7-A7E09F89FE6B}"/>
              </a:ext>
            </a:extLst>
          </p:cNvPr>
          <p:cNvCxnSpPr>
            <a:cxnSpLocks noChangeShapeType="1"/>
          </p:cNvCxnSpPr>
          <p:nvPr/>
        </p:nvCxnSpPr>
        <p:spPr bwMode="auto">
          <a:xfrm flipH="1">
            <a:off x="4279900" y="3632200"/>
            <a:ext cx="528638" cy="446088"/>
          </a:xfrm>
          <a:prstGeom prst="bentConnector2">
            <a:avLst/>
          </a:prstGeom>
          <a:noFill/>
          <a:ln w="57150">
            <a:solidFill>
              <a:srgbClr val="104C8E"/>
            </a:solidFill>
            <a:miter lim="800000"/>
            <a:headEnd type="triangle" w="med" len="med"/>
            <a:tailEnd type="triangle" w="med" len="med"/>
          </a:ln>
          <a:extLst>
            <a:ext uri="{909E8E84-426E-40DD-AFC4-6F175D3DCCD1}">
              <a14:hiddenFill xmlns:a14="http://schemas.microsoft.com/office/drawing/2010/main">
                <a:noFill/>
              </a14:hiddenFill>
            </a:ext>
          </a:extLst>
        </p:spPr>
      </p:cxnSp>
      <p:cxnSp>
        <p:nvCxnSpPr>
          <p:cNvPr id="39953" name="カギ線コネクタ 43">
            <a:extLst>
              <a:ext uri="{FF2B5EF4-FFF2-40B4-BE49-F238E27FC236}">
                <a16:creationId xmlns="" xmlns:a16="http://schemas.microsoft.com/office/drawing/2014/main" id="{EEB3CE4B-2C97-4887-A810-F71746E84B96}"/>
              </a:ext>
            </a:extLst>
          </p:cNvPr>
          <p:cNvCxnSpPr>
            <a:cxnSpLocks noChangeShapeType="1"/>
          </p:cNvCxnSpPr>
          <p:nvPr/>
        </p:nvCxnSpPr>
        <p:spPr bwMode="auto">
          <a:xfrm rot="10800000" flipH="1" flipV="1">
            <a:off x="2682875" y="3613150"/>
            <a:ext cx="752475" cy="461963"/>
          </a:xfrm>
          <a:prstGeom prst="bentConnector2">
            <a:avLst/>
          </a:prstGeom>
          <a:noFill/>
          <a:ln w="5715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cxnSp>
      <p:grpSp>
        <p:nvGrpSpPr>
          <p:cNvPr id="39954" name="グループ化 51">
            <a:extLst>
              <a:ext uri="{FF2B5EF4-FFF2-40B4-BE49-F238E27FC236}">
                <a16:creationId xmlns="" xmlns:a16="http://schemas.microsoft.com/office/drawing/2014/main" id="{13EC6F8F-776A-4DEE-8994-37570C126724}"/>
              </a:ext>
            </a:extLst>
          </p:cNvPr>
          <p:cNvGrpSpPr>
            <a:grpSpLocks/>
          </p:cNvGrpSpPr>
          <p:nvPr/>
        </p:nvGrpSpPr>
        <p:grpSpPr bwMode="auto">
          <a:xfrm>
            <a:off x="4087813" y="4049713"/>
            <a:ext cx="4810125" cy="2751137"/>
            <a:chOff x="3198050" y="3877441"/>
            <a:chExt cx="4809394" cy="2513401"/>
          </a:xfrm>
        </p:grpSpPr>
        <p:grpSp>
          <p:nvGrpSpPr>
            <p:cNvPr id="5" name="グループ化 46">
              <a:extLst>
                <a:ext uri="{FF2B5EF4-FFF2-40B4-BE49-F238E27FC236}">
                  <a16:creationId xmlns="" xmlns:a16="http://schemas.microsoft.com/office/drawing/2014/main" id="{D13DE0C5-9C3C-497A-BB07-1F9B9590DBB0}"/>
                </a:ext>
              </a:extLst>
            </p:cNvPr>
            <p:cNvGrpSpPr/>
            <p:nvPr/>
          </p:nvGrpSpPr>
          <p:grpSpPr>
            <a:xfrm>
              <a:off x="3198050" y="3877441"/>
              <a:ext cx="4705886" cy="2507336"/>
              <a:chOff x="3134688" y="3838108"/>
              <a:chExt cx="4705886" cy="2507336"/>
            </a:xfrm>
            <a:solidFill>
              <a:schemeClr val="bg1">
                <a:lumMod val="85000"/>
              </a:schemeClr>
            </a:solidFill>
            <a:effectLst/>
          </p:grpSpPr>
          <p:sp>
            <p:nvSpPr>
              <p:cNvPr id="43" name="正方形/長方形 42">
                <a:extLst>
                  <a:ext uri="{FF2B5EF4-FFF2-40B4-BE49-F238E27FC236}">
                    <a16:creationId xmlns="" xmlns:a16="http://schemas.microsoft.com/office/drawing/2014/main" id="{7423E298-194D-4BD6-A4B3-C500CC9BF6BB}"/>
                  </a:ext>
                </a:extLst>
              </p:cNvPr>
              <p:cNvSpPr/>
              <p:nvPr/>
            </p:nvSpPr>
            <p:spPr bwMode="auto">
              <a:xfrm>
                <a:off x="5260416" y="3838108"/>
                <a:ext cx="2580158" cy="2507336"/>
              </a:xfrm>
              <a:prstGeom prst="rect">
                <a:avLst/>
              </a:prstGeom>
              <a:grpFill/>
              <a:ln w="9525" cap="flat" cmpd="sng" algn="ctr">
                <a:noFill/>
                <a:prstDash val="solid"/>
                <a:round/>
                <a:headEnd type="none" w="med" len="med"/>
                <a:tailEnd type="none" w="med" len="med"/>
              </a:ln>
              <a:effectLst/>
            </p:spPr>
            <p:txBody>
              <a:bodyPr/>
              <a:lstStyle/>
              <a:p>
                <a:pPr eaLnBrk="1" hangingPunct="1">
                  <a:buClr>
                    <a:srgbClr val="000000"/>
                  </a:buClr>
                  <a:buSzPct val="100000"/>
                  <a:buFont typeface="Times New Roman" pitchFamily="16" charset="0"/>
                  <a:buNone/>
                  <a:defRPr/>
                </a:pPr>
                <a:endParaRPr lang="ja-JP" altLang="en-US">
                  <a:latin typeface="Calibri" pitchFamily="32" charset="0"/>
                  <a:ea typeface="ＭＳ Ｐゴシック" charset="-128"/>
                </a:endParaRPr>
              </a:p>
            </p:txBody>
          </p:sp>
          <p:sp>
            <p:nvSpPr>
              <p:cNvPr id="46" name="二等辺三角形 45">
                <a:extLst>
                  <a:ext uri="{FF2B5EF4-FFF2-40B4-BE49-F238E27FC236}">
                    <a16:creationId xmlns="" xmlns:a16="http://schemas.microsoft.com/office/drawing/2014/main" id="{2EB8C79B-ABF3-4B91-BFE0-3FEB26410181}"/>
                  </a:ext>
                </a:extLst>
              </p:cNvPr>
              <p:cNvSpPr/>
              <p:nvPr/>
            </p:nvSpPr>
            <p:spPr bwMode="auto">
              <a:xfrm rot="16200000">
                <a:off x="4102370" y="4004274"/>
                <a:ext cx="221580" cy="2156943"/>
              </a:xfrm>
              <a:prstGeom prst="triangle">
                <a:avLst/>
              </a:prstGeom>
              <a:grpFill/>
              <a:ln w="9525" cap="flat" cmpd="sng" algn="ctr">
                <a:noFill/>
                <a:prstDash val="solid"/>
                <a:round/>
                <a:headEnd type="none" w="med" len="med"/>
                <a:tailEnd type="none" w="med" len="med"/>
              </a:ln>
              <a:effectLst/>
            </p:spPr>
            <p:txBody>
              <a:bodyPr/>
              <a:lstStyle/>
              <a:p>
                <a:pPr eaLnBrk="1" hangingPunct="1">
                  <a:buClr>
                    <a:srgbClr val="000000"/>
                  </a:buClr>
                  <a:buSzPct val="100000"/>
                  <a:buFont typeface="Times New Roman" pitchFamily="16" charset="0"/>
                  <a:buNone/>
                  <a:defRPr/>
                </a:pPr>
                <a:endParaRPr lang="ja-JP" altLang="en-US">
                  <a:latin typeface="Calibri" pitchFamily="32" charset="0"/>
                  <a:ea typeface="ＭＳ Ｐゴシック" charset="-128"/>
                </a:endParaRPr>
              </a:p>
            </p:txBody>
          </p:sp>
        </p:grpSp>
        <p:sp>
          <p:nvSpPr>
            <p:cNvPr id="35" name="正方形/長方形 34">
              <a:extLst>
                <a:ext uri="{FF2B5EF4-FFF2-40B4-BE49-F238E27FC236}">
                  <a16:creationId xmlns="" xmlns:a16="http://schemas.microsoft.com/office/drawing/2014/main" id="{0E4D1030-A419-4148-96C8-01275101CF32}"/>
                </a:ext>
              </a:extLst>
            </p:cNvPr>
            <p:cNvSpPr/>
            <p:nvPr/>
          </p:nvSpPr>
          <p:spPr>
            <a:xfrm>
              <a:off x="5426561" y="3877441"/>
              <a:ext cx="2580883" cy="2513401"/>
            </a:xfrm>
            <a:prstGeom prst="rect">
              <a:avLst/>
            </a:prstGeom>
          </p:spPr>
          <p:txBody>
            <a:bodyPr>
              <a:spAutoFit/>
            </a:bodyPr>
            <a:lstStyle/>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【意見のとりまとめ、調整】</a:t>
              </a: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・実施計画書レビュー</a:t>
              </a: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・副作用情報の通知</a:t>
              </a: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・実施計画書解釈上の疑義</a:t>
              </a:r>
              <a:endParaRPr lang="ja-JP" altLang="en-US" sz="1200" b="1" dirty="0">
                <a:solidFill>
                  <a:srgbClr val="000000"/>
                </a:solidFill>
                <a:latin typeface="+mj-ea"/>
                <a:ea typeface="+mj-ea"/>
              </a:endParaRP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200" b="1" dirty="0">
                  <a:solidFill>
                    <a:srgbClr val="000000"/>
                  </a:solidFill>
                  <a:latin typeface="+mj-ea"/>
                  <a:ea typeface="+mj-ea"/>
                </a:rPr>
                <a:t>・治験の品質マネジメント</a:t>
              </a:r>
              <a:endParaRPr lang="en-US" altLang="ja-JP" sz="1200" b="1" dirty="0">
                <a:solidFill>
                  <a:srgbClr val="000000"/>
                </a:solidFill>
                <a:latin typeface="+mj-ea"/>
                <a:ea typeface="+mj-ea"/>
              </a:endParaRP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sz="1200" b="1" dirty="0">
                  <a:solidFill>
                    <a:srgbClr val="000000"/>
                  </a:solidFill>
                  <a:latin typeface="+mj-ea"/>
                  <a:ea typeface="+mj-ea"/>
                </a:rPr>
                <a:t>・臨床試験登録</a:t>
              </a:r>
              <a:endParaRPr lang="en-US" altLang="ja-JP" sz="1200" b="1" dirty="0">
                <a:solidFill>
                  <a:srgbClr val="000000"/>
                </a:solidFill>
                <a:latin typeface="+mj-ea"/>
                <a:ea typeface="+mj-ea"/>
              </a:endParaRP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【情報の提供】</a:t>
              </a:r>
              <a:r>
                <a:rPr lang="en-US" altLang="ja-JP" sz="1200" b="1" dirty="0">
                  <a:solidFill>
                    <a:srgbClr val="000000"/>
                  </a:solidFill>
                  <a:latin typeface="+mj-ea"/>
                  <a:ea typeface="+mj-ea"/>
                </a:rPr>
                <a:t/>
              </a:r>
              <a:br>
                <a:rPr lang="en-US" altLang="ja-JP" sz="1200" b="1" dirty="0">
                  <a:solidFill>
                    <a:srgbClr val="000000"/>
                  </a:solidFill>
                  <a:latin typeface="+mj-ea"/>
                  <a:ea typeface="+mj-ea"/>
                </a:rPr>
              </a:br>
              <a:r>
                <a:rPr lang="ja-JP" altLang="ja-JP" sz="1200" b="1" dirty="0">
                  <a:solidFill>
                    <a:srgbClr val="000000"/>
                  </a:solidFill>
                  <a:latin typeface="+mj-ea"/>
                  <a:ea typeface="+mj-ea"/>
                </a:rPr>
                <a:t>・手順書、マニュアル等の作成</a:t>
              </a: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a:t>
              </a:r>
              <a:r>
                <a:rPr lang="en-US" altLang="ja-JP" sz="1200" b="1" dirty="0">
                  <a:solidFill>
                    <a:srgbClr val="000000"/>
                  </a:solidFill>
                  <a:latin typeface="+mj-ea"/>
                  <a:ea typeface="+mj-ea"/>
                </a:rPr>
                <a:t>Q&amp;A</a:t>
              </a:r>
              <a:r>
                <a:rPr lang="ja-JP" altLang="ja-JP" sz="1200" b="1" dirty="0">
                  <a:solidFill>
                    <a:srgbClr val="000000"/>
                  </a:solidFill>
                  <a:latin typeface="+mj-ea"/>
                  <a:ea typeface="+mj-ea"/>
                </a:rPr>
                <a:t>の配信</a:t>
              </a: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【情報収集】</a:t>
              </a: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・治験届出情報</a:t>
              </a:r>
            </a:p>
            <a:p>
              <a:pPr eaLnBrk="1" hangingPunct="1">
                <a:lnSpc>
                  <a:spcPct val="12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・総括報告書作成のための資料</a:t>
              </a:r>
              <a:endParaRPr lang="en-US" altLang="ja-JP" sz="1200" b="1" dirty="0">
                <a:solidFill>
                  <a:srgbClr val="000000"/>
                </a:solidFill>
                <a:latin typeface="+mj-ea"/>
                <a:ea typeface="+mj-ea"/>
              </a:endParaRPr>
            </a:p>
          </p:txBody>
        </p:sp>
      </p:grpSp>
      <p:grpSp>
        <p:nvGrpSpPr>
          <p:cNvPr id="39955" name="グループ化 50">
            <a:extLst>
              <a:ext uri="{FF2B5EF4-FFF2-40B4-BE49-F238E27FC236}">
                <a16:creationId xmlns="" xmlns:a16="http://schemas.microsoft.com/office/drawing/2014/main" id="{2A122E81-B168-4117-AD53-04399175014A}"/>
              </a:ext>
            </a:extLst>
          </p:cNvPr>
          <p:cNvGrpSpPr>
            <a:grpSpLocks/>
          </p:cNvGrpSpPr>
          <p:nvPr/>
        </p:nvGrpSpPr>
        <p:grpSpPr bwMode="auto">
          <a:xfrm>
            <a:off x="2546350" y="2811463"/>
            <a:ext cx="1323975" cy="706437"/>
            <a:chOff x="3492329" y="2693895"/>
            <a:chExt cx="1324346" cy="706309"/>
          </a:xfrm>
        </p:grpSpPr>
        <p:sp>
          <p:nvSpPr>
            <p:cNvPr id="81" name="二等辺三角形 80">
              <a:extLst>
                <a:ext uri="{FF2B5EF4-FFF2-40B4-BE49-F238E27FC236}">
                  <a16:creationId xmlns="" xmlns:a16="http://schemas.microsoft.com/office/drawing/2014/main" id="{E03DDDE4-79B7-4A1B-80FB-70EEFD94348A}"/>
                </a:ext>
              </a:extLst>
            </p:cNvPr>
            <p:cNvSpPr/>
            <p:nvPr/>
          </p:nvSpPr>
          <p:spPr bwMode="auto">
            <a:xfrm rot="11466312">
              <a:off x="3840089" y="3055779"/>
              <a:ext cx="215960" cy="344425"/>
            </a:xfrm>
            <a:prstGeom prst="triangle">
              <a:avLst/>
            </a:prstGeom>
            <a:solidFill>
              <a:schemeClr val="bg1">
                <a:lumMod val="85000"/>
              </a:schemeClr>
            </a:solidFill>
            <a:ln w="9525" cap="flat" cmpd="sng" algn="ctr">
              <a:noFill/>
              <a:prstDash val="solid"/>
              <a:round/>
              <a:headEnd type="none" w="med" len="med"/>
              <a:tailEnd type="none" w="med" len="med"/>
            </a:ln>
            <a:effectLst/>
          </p:spPr>
          <p:txBody>
            <a:bodyPr/>
            <a:lstStyle/>
            <a:p>
              <a:pPr eaLnBrk="1" hangingPunct="1">
                <a:buClr>
                  <a:srgbClr val="000000"/>
                </a:buClr>
                <a:buSzPct val="100000"/>
                <a:buFont typeface="Times New Roman" pitchFamily="16" charset="0"/>
                <a:buNone/>
                <a:defRPr/>
              </a:pPr>
              <a:endParaRPr lang="ja-JP" altLang="en-US">
                <a:latin typeface="Calibri" pitchFamily="32" charset="0"/>
                <a:ea typeface="ＭＳ Ｐゴシック" charset="-128"/>
              </a:endParaRPr>
            </a:p>
          </p:txBody>
        </p:sp>
        <p:sp>
          <p:nvSpPr>
            <p:cNvPr id="79" name="正方形/長方形 78">
              <a:extLst>
                <a:ext uri="{FF2B5EF4-FFF2-40B4-BE49-F238E27FC236}">
                  <a16:creationId xmlns="" xmlns:a16="http://schemas.microsoft.com/office/drawing/2014/main" id="{274D342A-CA60-46DD-AA5D-7C046F100226}"/>
                </a:ext>
              </a:extLst>
            </p:cNvPr>
            <p:cNvSpPr/>
            <p:nvPr/>
          </p:nvSpPr>
          <p:spPr bwMode="auto">
            <a:xfrm>
              <a:off x="3619365" y="2693895"/>
              <a:ext cx="1103622" cy="487274"/>
            </a:xfrm>
            <a:prstGeom prst="rect">
              <a:avLst/>
            </a:prstGeom>
            <a:solidFill>
              <a:schemeClr val="bg1">
                <a:lumMod val="85000"/>
              </a:schemeClr>
            </a:solidFill>
            <a:ln w="9525" cap="flat" cmpd="sng" algn="ctr">
              <a:noFill/>
              <a:prstDash val="solid"/>
              <a:round/>
              <a:headEnd type="none" w="med" len="med"/>
              <a:tailEnd type="none" w="med" len="med"/>
            </a:ln>
            <a:effectLst/>
          </p:spPr>
          <p:txBody>
            <a:bodyPr/>
            <a:lstStyle/>
            <a:p>
              <a:pPr eaLnBrk="1" hangingPunct="1">
                <a:buClr>
                  <a:srgbClr val="000000"/>
                </a:buClr>
                <a:buSzPct val="100000"/>
                <a:buFont typeface="Times New Roman" pitchFamily="16" charset="0"/>
                <a:buNone/>
                <a:defRPr/>
              </a:pPr>
              <a:endParaRPr lang="ja-JP" altLang="en-US">
                <a:latin typeface="Calibri" pitchFamily="32" charset="0"/>
                <a:ea typeface="ＭＳ Ｐゴシック" charset="-128"/>
              </a:endParaRPr>
            </a:p>
          </p:txBody>
        </p:sp>
        <p:sp>
          <p:nvSpPr>
            <p:cNvPr id="36" name="正方形/長方形 35">
              <a:extLst>
                <a:ext uri="{FF2B5EF4-FFF2-40B4-BE49-F238E27FC236}">
                  <a16:creationId xmlns="" xmlns:a16="http://schemas.microsoft.com/office/drawing/2014/main" id="{19EFE80B-A5D4-46A5-B77E-C3B7CA6373DE}"/>
                </a:ext>
              </a:extLst>
            </p:cNvPr>
            <p:cNvSpPr/>
            <p:nvPr/>
          </p:nvSpPr>
          <p:spPr>
            <a:xfrm>
              <a:off x="3492329" y="2716116"/>
              <a:ext cx="1324346" cy="460292"/>
            </a:xfrm>
            <a:prstGeom prst="rect">
              <a:avLst/>
            </a:prstGeom>
          </p:spPr>
          <p:txBody>
            <a:bodyPr>
              <a:spAutoFit/>
            </a:bodyPr>
            <a:lstStyle/>
            <a:p>
              <a:pPr algn="ct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治験届提出</a:t>
              </a:r>
            </a:p>
            <a:p>
              <a:pPr algn="ct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ja-JP" sz="1200" b="1" dirty="0">
                  <a:solidFill>
                    <a:srgbClr val="000000"/>
                  </a:solidFill>
                  <a:latin typeface="+mj-ea"/>
                  <a:ea typeface="+mj-ea"/>
                </a:rPr>
                <a:t>副作用等報告</a:t>
              </a:r>
            </a:p>
          </p:txBody>
        </p:sp>
      </p:grpSp>
      <p:sp>
        <p:nvSpPr>
          <p:cNvPr id="37" name="Oval 6">
            <a:extLst>
              <a:ext uri="{FF2B5EF4-FFF2-40B4-BE49-F238E27FC236}">
                <a16:creationId xmlns="" xmlns:a16="http://schemas.microsoft.com/office/drawing/2014/main" id="{984C6BA4-7476-4CDB-9E72-26552525A818}"/>
              </a:ext>
            </a:extLst>
          </p:cNvPr>
          <p:cNvSpPr>
            <a:spLocks noChangeArrowheads="1"/>
          </p:cNvSpPr>
          <p:nvPr/>
        </p:nvSpPr>
        <p:spPr bwMode="auto">
          <a:xfrm>
            <a:off x="1887538" y="4711700"/>
            <a:ext cx="3894137" cy="576263"/>
          </a:xfrm>
          <a:prstGeom prst="ellipse">
            <a:avLst/>
          </a:prstGeom>
          <a:solidFill>
            <a:srgbClr val="0070C0"/>
          </a:solidFill>
          <a:ln w="38100">
            <a:solidFill>
              <a:srgbClr val="FFFFFF"/>
            </a:solidFill>
            <a:miter lim="800000"/>
            <a:headEnd/>
            <a:tailEnd/>
          </a:ln>
          <a:effectLst>
            <a:outerShdw blurRad="50800" dist="38100" dir="2700000" algn="tl" rotWithShape="0">
              <a:srgbClr val="808080">
                <a:alpha val="39998"/>
              </a:srgbClr>
            </a:outerShdw>
          </a:effectLst>
        </p:spPr>
        <p:txBody>
          <a:bodyPr lIns="90000" tIns="46800" rIns="90000" bIns="46800" anchor="ctr"/>
          <a:lstStyle/>
          <a:p>
            <a:pPr algn="ctr" eaLnBrk="1" hangingPunct="1">
              <a:lnSpc>
                <a:spcPct val="150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b="1" dirty="0">
                <a:solidFill>
                  <a:srgbClr val="FFFFFF"/>
                </a:solidFill>
                <a:latin typeface="+mj-ea"/>
                <a:ea typeface="+mj-ea"/>
              </a:rPr>
              <a:t>治験調整事務局（</a:t>
            </a:r>
            <a:r>
              <a:rPr lang="en-US" altLang="ja-JP" b="1" dirty="0" err="1">
                <a:solidFill>
                  <a:srgbClr val="FFFFFF"/>
                </a:solidFill>
                <a:latin typeface="+mj-ea"/>
                <a:ea typeface="+mj-ea"/>
              </a:rPr>
              <a:t>StM</a:t>
            </a:r>
            <a:r>
              <a:rPr lang="ja-JP" altLang="en-US" b="1" dirty="0">
                <a:solidFill>
                  <a:srgbClr val="FFFFFF"/>
                </a:solidFill>
                <a:latin typeface="+mj-ea"/>
                <a:ea typeface="+mj-ea"/>
              </a:rPr>
              <a:t>）</a:t>
            </a:r>
            <a:endParaRPr lang="ja-JP" b="1" dirty="0">
              <a:solidFill>
                <a:srgbClr val="FFFFFF"/>
              </a:solidFill>
              <a:latin typeface="+mj-ea"/>
              <a:ea typeface="+mj-ea"/>
            </a:endParaRPr>
          </a:p>
        </p:txBody>
      </p:sp>
      <p:sp>
        <p:nvSpPr>
          <p:cNvPr id="3" name="円形吹き出し 2">
            <a:extLst>
              <a:ext uri="{FF2B5EF4-FFF2-40B4-BE49-F238E27FC236}">
                <a16:creationId xmlns="" xmlns:a16="http://schemas.microsoft.com/office/drawing/2014/main" id="{CDF8B955-2023-49F9-A32D-2EF9DDB1BA20}"/>
              </a:ext>
            </a:extLst>
          </p:cNvPr>
          <p:cNvSpPr/>
          <p:nvPr/>
        </p:nvSpPr>
        <p:spPr bwMode="auto">
          <a:xfrm>
            <a:off x="0" y="4062413"/>
            <a:ext cx="2143125" cy="1201737"/>
          </a:xfrm>
          <a:prstGeom prst="wedgeEllipseCallout">
            <a:avLst>
              <a:gd name="adj1" fmla="val 55548"/>
              <a:gd name="adj2" fmla="val 21589"/>
            </a:avLst>
          </a:prstGeom>
          <a:solidFill>
            <a:schemeClr val="tx1">
              <a:lumMod val="50000"/>
              <a:lumOff val="50000"/>
            </a:schemeClr>
          </a:solidFill>
          <a:ln w="9525" cap="flat" cmpd="sng" algn="ctr">
            <a:solidFill>
              <a:schemeClr val="tx1"/>
            </a:solidFill>
            <a:prstDash val="solid"/>
            <a:round/>
            <a:headEnd type="none" w="med" len="med"/>
            <a:tailEnd type="none" w="med" len="med"/>
          </a:ln>
          <a:effectLst/>
        </p:spPr>
        <p:txBody>
          <a:bodyPr anchor="ctr"/>
          <a:lstStyle/>
          <a:p>
            <a:pPr eaLnBrk="1" hangingPunct="1">
              <a:buClr>
                <a:srgbClr val="000000"/>
              </a:buClr>
              <a:buSzPct val="100000"/>
              <a:defRPr/>
            </a:pPr>
            <a:r>
              <a:rPr lang="ja-JP" altLang="en-US" sz="1400" dirty="0">
                <a:latin typeface="Calibri" pitchFamily="32" charset="0"/>
                <a:ea typeface="ＭＳ Ｐゴシック" charset="-128"/>
              </a:rPr>
              <a:t>実務上は治験調整事務局</a:t>
            </a:r>
            <a:r>
              <a:rPr lang="en-US" altLang="ja-JP" sz="1400" dirty="0">
                <a:latin typeface="Calibri" pitchFamily="32" charset="0"/>
                <a:ea typeface="ＭＳ Ｐゴシック" charset="-128"/>
              </a:rPr>
              <a:t>(</a:t>
            </a:r>
            <a:r>
              <a:rPr lang="en-US" altLang="ja-JP" sz="1400" dirty="0" err="1">
                <a:latin typeface="Calibri" pitchFamily="32" charset="0"/>
                <a:ea typeface="ＭＳ Ｐゴシック" charset="-128"/>
              </a:rPr>
              <a:t>StM</a:t>
            </a:r>
            <a:r>
              <a:rPr lang="en-US" altLang="ja-JP" sz="1400" dirty="0">
                <a:latin typeface="Calibri" pitchFamily="32" charset="0"/>
                <a:ea typeface="ＭＳ Ｐゴシック" charset="-128"/>
              </a:rPr>
              <a:t>) </a:t>
            </a:r>
            <a:r>
              <a:rPr lang="ja-JP" altLang="en-US" sz="1400" dirty="0">
                <a:latin typeface="Calibri" pitchFamily="32" charset="0"/>
                <a:ea typeface="ＭＳ Ｐゴシック" charset="-128"/>
              </a:rPr>
              <a:t>が担うことが多い</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5">
            <a:extLst>
              <a:ext uri="{FF2B5EF4-FFF2-40B4-BE49-F238E27FC236}">
                <a16:creationId xmlns="" xmlns:a16="http://schemas.microsoft.com/office/drawing/2014/main" id="{9D35D9D1-FB44-41F9-B0A8-C2459ABA9469}"/>
              </a:ext>
            </a:extLst>
          </p:cNvPr>
          <p:cNvSpPr txBox="1">
            <a:spLocks noChangeArrowheads="1"/>
          </p:cNvSpPr>
          <p:nvPr/>
        </p:nvSpPr>
        <p:spPr bwMode="auto">
          <a:xfrm>
            <a:off x="4876800" y="5880100"/>
            <a:ext cx="37957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2000" b="1">
                <a:solidFill>
                  <a:srgbClr val="0070C0"/>
                </a:solidFill>
                <a:latin typeface="メイリオ" panose="020B0604030504040204" pitchFamily="34" charset="-128"/>
                <a:ea typeface="メイリオ" panose="020B0604030504040204" pitchFamily="34" charset="-128"/>
              </a:rPr>
              <a:t>調整事務局が全面サポート！！</a:t>
            </a:r>
          </a:p>
        </p:txBody>
      </p:sp>
      <p:sp>
        <p:nvSpPr>
          <p:cNvPr id="41987" name="タイトル 1">
            <a:extLst>
              <a:ext uri="{FF2B5EF4-FFF2-40B4-BE49-F238E27FC236}">
                <a16:creationId xmlns="" xmlns:a16="http://schemas.microsoft.com/office/drawing/2014/main" id="{89881F1A-662B-44EE-9AEE-13F04F0DB586}"/>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治験調整医師への委嘱業務（例）</a:t>
            </a:r>
          </a:p>
        </p:txBody>
      </p:sp>
      <p:sp>
        <p:nvSpPr>
          <p:cNvPr id="41988" name="正方形/長方形 1">
            <a:extLst>
              <a:ext uri="{FF2B5EF4-FFF2-40B4-BE49-F238E27FC236}">
                <a16:creationId xmlns="" xmlns:a16="http://schemas.microsoft.com/office/drawing/2014/main" id="{36BCAD31-A225-4269-B899-688DFF428ACD}"/>
              </a:ext>
            </a:extLst>
          </p:cNvPr>
          <p:cNvSpPr>
            <a:spLocks noChangeArrowheads="1"/>
          </p:cNvSpPr>
          <p:nvPr/>
        </p:nvSpPr>
        <p:spPr bwMode="auto">
          <a:xfrm>
            <a:off x="468313" y="1412875"/>
            <a:ext cx="3816350"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ts val="8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3200">
                <a:solidFill>
                  <a:srgbClr val="000000"/>
                </a:solidFill>
                <a:latin typeface="Arial" panose="020B0604020202020204" pitchFamily="34" charset="0"/>
                <a:ea typeface="ＭＳ Ｐゴシック" panose="020B0600070205080204" pitchFamily="34" charset="-128"/>
              </a:defRPr>
            </a:lvl1pPr>
            <a:lvl2pPr marL="179388" indent="-179388">
              <a:spcBef>
                <a:spcPts val="7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9pPr>
          </a:lstStyle>
          <a:p>
            <a:pPr lvl="1">
              <a:lnSpc>
                <a:spcPct val="125000"/>
              </a:lnSpc>
              <a:spcBef>
                <a:spcPts val="600"/>
              </a:spcBef>
              <a:buClrTx/>
              <a:buFont typeface="Arial" panose="020B0604020202020204" pitchFamily="34" charset="0"/>
              <a:buChar char="•"/>
            </a:pPr>
            <a:r>
              <a:rPr kumimoji="0" lang="ja-JP" altLang="en-US" sz="1600" dirty="0">
                <a:latin typeface="メイリオ" panose="020B0604030504040204" pitchFamily="34" charset="-128"/>
                <a:ea typeface="メイリオ" panose="020B0604030504040204" pitchFamily="34" charset="-128"/>
              </a:rPr>
              <a:t>各種手順書・治験実施計画書に関する業務</a:t>
            </a:r>
            <a:endParaRPr kumimoji="0" lang="ja-JP" altLang="ja-JP" sz="1600" dirty="0">
              <a:latin typeface="メイリオ" panose="020B0604030504040204" pitchFamily="34" charset="-128"/>
              <a:ea typeface="メイリオ" panose="020B0604030504040204" pitchFamily="34" charset="-128"/>
            </a:endParaRPr>
          </a:p>
          <a:p>
            <a:pPr lvl="1" eaLnBrk="1" hangingPunct="1">
              <a:lnSpc>
                <a:spcPct val="125000"/>
              </a:lnSpc>
              <a:spcBef>
                <a:spcPts val="600"/>
              </a:spcBef>
              <a:buClrTx/>
              <a:buFont typeface="Arial" panose="020B0604020202020204" pitchFamily="34" charset="0"/>
              <a:buChar char="•"/>
            </a:pPr>
            <a:r>
              <a:rPr kumimoji="0" lang="ja-JP" altLang="en-US" sz="1600" dirty="0">
                <a:latin typeface="メイリオ" panose="020B0604030504040204" pitchFamily="34" charset="-128"/>
                <a:ea typeface="メイリオ" panose="020B0604030504040204" pitchFamily="34" charset="-128"/>
              </a:rPr>
              <a:t>治験薬等概要書に関する業務</a:t>
            </a:r>
            <a:endParaRPr kumimoji="0" lang="ja-JP" altLang="ja-JP" sz="1600" dirty="0">
              <a:latin typeface="メイリオ" panose="020B0604030504040204" pitchFamily="34" charset="-128"/>
              <a:ea typeface="メイリオ" panose="020B0604030504040204" pitchFamily="34" charset="-128"/>
            </a:endParaRPr>
          </a:p>
          <a:p>
            <a:pPr lvl="1" eaLnBrk="1" hangingPunct="1">
              <a:lnSpc>
                <a:spcPct val="125000"/>
              </a:lnSpc>
              <a:spcBef>
                <a:spcPts val="600"/>
              </a:spcBef>
              <a:buClrTx/>
              <a:buFont typeface="Arial" panose="020B0604020202020204" pitchFamily="34" charset="0"/>
              <a:buChar char="•"/>
            </a:pPr>
            <a:r>
              <a:rPr kumimoji="0" lang="ja-JP" altLang="en-US" sz="1600" dirty="0">
                <a:latin typeface="メイリオ" panose="020B0604030504040204" pitchFamily="34" charset="-128"/>
                <a:ea typeface="メイリオ" panose="020B0604030504040204" pitchFamily="34" charset="-128"/>
              </a:rPr>
              <a:t>説明同意文書に関する業務</a:t>
            </a:r>
            <a:endParaRPr kumimoji="0" lang="ja-JP" altLang="ja-JP" sz="1600" dirty="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dirty="0">
                <a:latin typeface="メイリオ" panose="020B0604030504040204" pitchFamily="34" charset="-128"/>
                <a:ea typeface="メイリオ" panose="020B0604030504040204" pitchFamily="34" charset="-128"/>
              </a:rPr>
              <a:t>実施医療機関間の調整</a:t>
            </a:r>
            <a:endParaRPr kumimoji="0" lang="ja-JP" altLang="ja-JP" sz="1600" dirty="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dirty="0">
                <a:latin typeface="メイリオ" panose="020B0604030504040204" pitchFamily="34" charset="-128"/>
                <a:ea typeface="メイリオ" panose="020B0604030504040204" pitchFamily="34" charset="-128"/>
              </a:rPr>
              <a:t>治験中に生じた治験実施計画書上の解釈に関する疑義および多施設間の調整</a:t>
            </a:r>
            <a:endParaRPr kumimoji="0" lang="ja-JP" altLang="ja-JP" sz="1600" dirty="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dirty="0">
                <a:latin typeface="メイリオ" panose="020B0604030504040204" pitchFamily="34" charset="-128"/>
                <a:ea typeface="メイリオ" panose="020B0604030504040204" pitchFamily="34" charset="-128"/>
              </a:rPr>
              <a:t>厚生労働大臣への治験計画の届出等に関する業務</a:t>
            </a:r>
            <a:endParaRPr kumimoji="0" lang="ja-JP" altLang="ja-JP" sz="1600" dirty="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dirty="0">
                <a:latin typeface="メイリオ" panose="020B0604030504040204" pitchFamily="34" charset="-128"/>
                <a:ea typeface="メイリオ" panose="020B0604030504040204" pitchFamily="34" charset="-128"/>
              </a:rPr>
              <a:t>副作用情報等の収集および規制当局への報告の要否の判断・報告</a:t>
            </a:r>
            <a:endParaRPr kumimoji="0" lang="ja-JP" altLang="ja-JP" sz="1600" dirty="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dirty="0">
                <a:latin typeface="メイリオ" panose="020B0604030504040204" pitchFamily="34" charset="-128"/>
                <a:ea typeface="メイリオ" panose="020B0604030504040204" pitchFamily="34" charset="-128"/>
              </a:rPr>
              <a:t>開発業務受託機関への業務の委託に関する業務</a:t>
            </a:r>
            <a:endParaRPr kumimoji="0" lang="ja-JP" altLang="en-US" sz="1800" dirty="0">
              <a:solidFill>
                <a:schemeClr val="bg1"/>
              </a:solidFill>
              <a:latin typeface="メイリオ" panose="020B0604030504040204" pitchFamily="34" charset="-128"/>
              <a:ea typeface="メイリオ" panose="020B0604030504040204" pitchFamily="34" charset="-128"/>
            </a:endParaRPr>
          </a:p>
        </p:txBody>
      </p:sp>
      <p:sp>
        <p:nvSpPr>
          <p:cNvPr id="41989" name="正方形/長方形 6">
            <a:extLst>
              <a:ext uri="{FF2B5EF4-FFF2-40B4-BE49-F238E27FC236}">
                <a16:creationId xmlns="" xmlns:a16="http://schemas.microsoft.com/office/drawing/2014/main" id="{C8FCFF81-D96F-4717-B714-1855B102E86D}"/>
              </a:ext>
            </a:extLst>
          </p:cNvPr>
          <p:cNvSpPr>
            <a:spLocks noChangeArrowheads="1"/>
          </p:cNvSpPr>
          <p:nvPr/>
        </p:nvSpPr>
        <p:spPr bwMode="auto">
          <a:xfrm>
            <a:off x="4856163" y="1412875"/>
            <a:ext cx="3816350" cy="447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ts val="8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3200">
                <a:solidFill>
                  <a:srgbClr val="000000"/>
                </a:solidFill>
                <a:latin typeface="Arial" panose="020B0604020202020204" pitchFamily="34" charset="0"/>
                <a:ea typeface="ＭＳ Ｐゴシック" panose="020B0600070205080204" pitchFamily="34" charset="-128"/>
              </a:defRPr>
            </a:lvl1pPr>
            <a:lvl2pPr marL="179388" indent="-179388">
              <a:spcBef>
                <a:spcPts val="7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835025" algn="l"/>
                <a:tab pos="1749425" algn="l"/>
                <a:tab pos="2663825" algn="l"/>
                <a:tab pos="3578225" algn="l"/>
                <a:tab pos="4492625" algn="l"/>
                <a:tab pos="5407025" algn="l"/>
                <a:tab pos="6321425" algn="l"/>
                <a:tab pos="7235825" algn="l"/>
                <a:tab pos="8150225" algn="l"/>
                <a:tab pos="9064625" algn="l"/>
                <a:tab pos="9979025" algn="l"/>
                <a:tab pos="10893425" algn="l"/>
              </a:tabLst>
              <a:defRPr kumimoji="1" sz="2000">
                <a:solidFill>
                  <a:srgbClr val="000000"/>
                </a:solidFill>
                <a:latin typeface="Arial" panose="020B0604020202020204" pitchFamily="34" charset="0"/>
                <a:ea typeface="ＭＳ Ｐゴシック" panose="020B0600070205080204" pitchFamily="34" charset="-128"/>
              </a:defRPr>
            </a:lvl9pPr>
          </a:lstStyle>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治験薬等の管理に関する業務</a:t>
            </a:r>
            <a:endParaRPr kumimoji="0" lang="ja-JP" altLang="ja-JP" sz="160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治験薬等の品質の確保に関する業務</a:t>
            </a:r>
            <a:endParaRPr kumimoji="0" lang="ja-JP" altLang="ja-JP" sz="160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効果安全性評価委員会の設置と運用に関する業務</a:t>
            </a:r>
            <a:endParaRPr kumimoji="0" lang="en-US" altLang="ja-JP" sz="160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治験における品質マネジメントに関する業務</a:t>
            </a:r>
            <a:endParaRPr kumimoji="0" lang="ja-JP" altLang="ja-JP" sz="160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モニタリングに関する業務</a:t>
            </a:r>
            <a:endParaRPr kumimoji="0" lang="ja-JP" altLang="ja-JP" sz="160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監査に関する業務</a:t>
            </a:r>
            <a:endParaRPr kumimoji="0" lang="ja-JP" altLang="ja-JP" sz="160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治験の中止等に関する業務</a:t>
            </a:r>
            <a:endParaRPr kumimoji="0" lang="ja-JP" altLang="ja-JP" sz="160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総括報告書の作成に関する業務</a:t>
            </a:r>
            <a:endParaRPr kumimoji="0" lang="ja-JP" altLang="ja-JP" sz="160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記録の保存等に関する業務</a:t>
            </a:r>
            <a:endParaRPr kumimoji="0" lang="ja-JP" altLang="ja-JP" sz="1600">
              <a:latin typeface="メイリオ" panose="020B0604030504040204" pitchFamily="34" charset="-128"/>
              <a:ea typeface="メイリオ" panose="020B0604030504040204" pitchFamily="34" charset="-128"/>
            </a:endParaRPr>
          </a:p>
          <a:p>
            <a:pPr lvl="1">
              <a:lnSpc>
                <a:spcPct val="125000"/>
              </a:lnSpc>
              <a:spcBef>
                <a:spcPts val="600"/>
              </a:spcBef>
              <a:buClrTx/>
              <a:buFont typeface="Arial" panose="020B0604020202020204" pitchFamily="34" charset="0"/>
              <a:buChar char="•"/>
            </a:pPr>
            <a:r>
              <a:rPr kumimoji="0" lang="ja-JP" altLang="en-US" sz="1600">
                <a:latin typeface="メイリオ" panose="020B0604030504040204" pitchFamily="34" charset="-128"/>
                <a:ea typeface="メイリオ" panose="020B0604030504040204" pitchFamily="34" charset="-128"/>
              </a:rPr>
              <a:t>その他当該治験に関する調整業務</a:t>
            </a:r>
            <a:endParaRPr kumimoji="0" lang="ja-JP" altLang="en-US" sz="1800">
              <a:solidFill>
                <a:schemeClr val="bg1"/>
              </a:solidFill>
              <a:latin typeface="メイリオ" panose="020B0604030504040204" pitchFamily="34" charset="-128"/>
              <a:ea typeface="メイリオ" panose="020B0604030504040204" pitchFamily="34" charset="-128"/>
            </a:endParaRPr>
          </a:p>
        </p:txBody>
      </p:sp>
      <p:pic>
        <p:nvPicPr>
          <p:cNvPr id="41990" name="図 7">
            <a:extLst>
              <a:ext uri="{FF2B5EF4-FFF2-40B4-BE49-F238E27FC236}">
                <a16:creationId xmlns="" xmlns:a16="http://schemas.microsoft.com/office/drawing/2014/main" id="{242F97BD-E4E9-4724-B1E7-E5B1007B883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タイトル 1">
            <a:extLst>
              <a:ext uri="{FF2B5EF4-FFF2-40B4-BE49-F238E27FC236}">
                <a16:creationId xmlns="" xmlns:a16="http://schemas.microsoft.com/office/drawing/2014/main" id="{A140A53C-E70D-4DC9-95A1-8E50244E8CE5}"/>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zh-TW" altLang="en-US">
                <a:latin typeface="メイリオ" panose="020B0604030504040204" pitchFamily="34" charset="-128"/>
                <a:ea typeface="メイリオ" panose="020B0604030504040204" pitchFamily="34" charset="-128"/>
              </a:rPr>
              <a:t>（参考）関連法規</a:t>
            </a:r>
            <a:endParaRPr kumimoji="1" lang="ja-JP" altLang="en-US">
              <a:latin typeface="メイリオ" panose="020B0604030504040204" pitchFamily="34" charset="-128"/>
              <a:ea typeface="メイリオ" panose="020B0604030504040204" pitchFamily="34" charset="-128"/>
            </a:endParaRPr>
          </a:p>
        </p:txBody>
      </p:sp>
      <p:sp>
        <p:nvSpPr>
          <p:cNvPr id="44035" name="Text Box 2">
            <a:extLst>
              <a:ext uri="{FF2B5EF4-FFF2-40B4-BE49-F238E27FC236}">
                <a16:creationId xmlns="" xmlns:a16="http://schemas.microsoft.com/office/drawing/2014/main" id="{018A8031-0EDA-4CA2-8CF1-54155F6E6AD3}"/>
              </a:ext>
            </a:extLst>
          </p:cNvPr>
          <p:cNvSpPr txBox="1">
            <a:spLocks noChangeArrowheads="1"/>
          </p:cNvSpPr>
          <p:nvPr/>
        </p:nvSpPr>
        <p:spPr bwMode="auto">
          <a:xfrm>
            <a:off x="457200" y="1557338"/>
            <a:ext cx="8218488"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8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912813" algn="l"/>
                <a:tab pos="1827213" algn="l"/>
                <a:tab pos="2741613" algn="l"/>
                <a:tab pos="3656013" algn="l"/>
                <a:tab pos="4570413" algn="l"/>
                <a:tab pos="5484813" algn="l"/>
                <a:tab pos="6399213" algn="l"/>
                <a:tab pos="7313613" algn="l"/>
                <a:tab pos="8228013" algn="l"/>
                <a:tab pos="9142413" algn="l"/>
                <a:tab pos="10056813"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25000"/>
              </a:lnSpc>
              <a:spcBef>
                <a:spcPct val="0"/>
              </a:spcBef>
              <a:buClrTx/>
              <a:buFontTx/>
              <a:buNone/>
            </a:pPr>
            <a:r>
              <a:rPr kumimoji="0" lang="ja-JP" altLang="en-US" sz="2400" b="1" dirty="0">
                <a:latin typeface="メイリオ" panose="020B0604030504040204" pitchFamily="34" charset="-128"/>
                <a:ea typeface="メイリオ" panose="020B0604030504040204" pitchFamily="34" charset="-128"/>
              </a:rPr>
              <a:t>（委嘱の文書の作成）</a:t>
            </a:r>
            <a:endParaRPr kumimoji="0" lang="ja-JP" altLang="ja-JP" sz="2400" b="1" dirty="0">
              <a:latin typeface="メイリオ" panose="020B0604030504040204" pitchFamily="34" charset="-128"/>
              <a:ea typeface="メイリオ" panose="020B0604030504040204" pitchFamily="34" charset="-128"/>
            </a:endParaRPr>
          </a:p>
          <a:p>
            <a:pPr eaLnBrk="1" hangingPunct="1">
              <a:lnSpc>
                <a:spcPct val="125000"/>
              </a:lnSpc>
              <a:spcBef>
                <a:spcPct val="0"/>
              </a:spcBef>
              <a:buClrTx/>
              <a:buFontTx/>
              <a:buNone/>
            </a:pPr>
            <a:r>
              <a:rPr kumimoji="0" lang="en-US" altLang="ja-JP" sz="2400" b="1" dirty="0">
                <a:latin typeface="メイリオ" panose="020B0604030504040204" pitchFamily="34" charset="-128"/>
                <a:ea typeface="メイリオ" panose="020B0604030504040204" pitchFamily="34" charset="-128"/>
              </a:rPr>
              <a:t>GCP</a:t>
            </a:r>
            <a:r>
              <a:rPr kumimoji="0" lang="ja-JP" altLang="en-US" sz="2400" b="1" dirty="0">
                <a:latin typeface="メイリオ" panose="020B0604030504040204" pitchFamily="34" charset="-128"/>
                <a:ea typeface="メイリオ" panose="020B0604030504040204" pitchFamily="34" charset="-128"/>
              </a:rPr>
              <a:t>第</a:t>
            </a:r>
            <a:r>
              <a:rPr kumimoji="0" lang="en-US" altLang="ja-JP" sz="2400" b="1" dirty="0">
                <a:latin typeface="メイリオ" panose="020B0604030504040204" pitchFamily="34" charset="-128"/>
                <a:ea typeface="メイリオ" panose="020B0604030504040204" pitchFamily="34" charset="-128"/>
              </a:rPr>
              <a:t>26</a:t>
            </a:r>
            <a:r>
              <a:rPr kumimoji="0" lang="ja-JP" altLang="en-US" sz="2400" b="1" dirty="0">
                <a:latin typeface="メイリオ" panose="020B0604030504040204" pitchFamily="34" charset="-128"/>
                <a:ea typeface="メイリオ" panose="020B0604030504040204" pitchFamily="34" charset="-128"/>
              </a:rPr>
              <a:t>条の</a:t>
            </a:r>
            <a:r>
              <a:rPr kumimoji="0" lang="en-US" altLang="ja-JP" sz="2400" b="1" dirty="0">
                <a:latin typeface="メイリオ" panose="020B0604030504040204" pitchFamily="34" charset="-128"/>
                <a:ea typeface="メイリオ" panose="020B0604030504040204" pitchFamily="34" charset="-128"/>
              </a:rPr>
              <a:t>4</a:t>
            </a:r>
          </a:p>
          <a:p>
            <a:pPr eaLnBrk="1" hangingPunct="1">
              <a:lnSpc>
                <a:spcPct val="125000"/>
              </a:lnSpc>
              <a:spcBef>
                <a:spcPts val="1800"/>
              </a:spcBef>
              <a:buClrTx/>
              <a:buFontTx/>
              <a:buNone/>
            </a:pPr>
            <a:r>
              <a:rPr kumimoji="0" lang="ja-JP" altLang="en-US" sz="2400" dirty="0">
                <a:latin typeface="メイリオ" panose="020B0604030504040204" pitchFamily="34" charset="-128"/>
                <a:ea typeface="メイリオ" panose="020B0604030504040204" pitchFamily="34" charset="-128"/>
              </a:rPr>
              <a:t>自ら治験を実施する者は、第</a:t>
            </a:r>
            <a:r>
              <a:rPr kumimoji="0" lang="en-US" altLang="ja-JP" sz="2400" dirty="0">
                <a:latin typeface="メイリオ" panose="020B0604030504040204" pitchFamily="34" charset="-128"/>
                <a:ea typeface="メイリオ" panose="020B0604030504040204" pitchFamily="34" charset="-128"/>
              </a:rPr>
              <a:t>2</a:t>
            </a:r>
            <a:r>
              <a:rPr kumimoji="0" lang="ja-JP" altLang="en-US" sz="2400" dirty="0">
                <a:latin typeface="メイリオ" panose="020B0604030504040204" pitchFamily="34" charset="-128"/>
                <a:ea typeface="メイリオ" panose="020B0604030504040204" pitchFamily="34" charset="-128"/>
              </a:rPr>
              <a:t>条第</a:t>
            </a:r>
            <a:r>
              <a:rPr kumimoji="0" lang="en-US" altLang="ja-JP" sz="2400" dirty="0">
                <a:latin typeface="メイリオ" panose="020B0604030504040204" pitchFamily="34" charset="-128"/>
                <a:ea typeface="メイリオ" panose="020B0604030504040204" pitchFamily="34" charset="-128"/>
              </a:rPr>
              <a:t>16</a:t>
            </a:r>
            <a:r>
              <a:rPr kumimoji="0" lang="ja-JP" altLang="en-US" sz="2400" dirty="0">
                <a:latin typeface="メイリオ" panose="020B0604030504040204" pitchFamily="34" charset="-128"/>
                <a:ea typeface="メイリオ" panose="020B0604030504040204" pitchFamily="34" charset="-128"/>
              </a:rPr>
              <a:t>項に規定する</a:t>
            </a:r>
            <a:r>
              <a:rPr kumimoji="0" lang="ja-JP" altLang="en-US" sz="2400" u="sng" dirty="0">
                <a:latin typeface="メイリオ" panose="020B0604030504040204" pitchFamily="34" charset="-128"/>
                <a:ea typeface="メイリオ" panose="020B0604030504040204" pitchFamily="34" charset="-128"/>
              </a:rPr>
              <a:t>調整する業務を治験調整医師又は治験調整委員会に委嘱する場合には、その業務の範囲、手順その他必要な事項を記載した文書を作成しなければならない</a:t>
            </a:r>
            <a:r>
              <a:rPr kumimoji="0" lang="ja-JP" altLang="en-US" sz="2400" dirty="0">
                <a:latin typeface="メイリオ" panose="020B0604030504040204" pitchFamily="34" charset="-128"/>
                <a:ea typeface="メイリオ" panose="020B0604030504040204" pitchFamily="34" charset="-128"/>
              </a:rPr>
              <a:t>。</a:t>
            </a:r>
            <a:endParaRPr kumimoji="0" lang="en-US" altLang="ja-JP" sz="2400" dirty="0">
              <a:latin typeface="メイリオ" panose="020B0604030504040204" pitchFamily="34" charset="-128"/>
              <a:ea typeface="メイリオ" panose="020B0604030504040204" pitchFamily="34" charset="-128"/>
            </a:endParaRPr>
          </a:p>
          <a:p>
            <a:pPr eaLnBrk="1" hangingPunct="1">
              <a:lnSpc>
                <a:spcPct val="125000"/>
              </a:lnSpc>
              <a:spcBef>
                <a:spcPts val="650"/>
              </a:spcBef>
              <a:buClrTx/>
              <a:buFontTx/>
              <a:buNone/>
            </a:pPr>
            <a:endParaRPr kumimoji="0" lang="en-US" altLang="ja-JP" sz="2000" b="1" dirty="0">
              <a:latin typeface="ＭＳ Ｐゴシック" panose="020B0600070205080204" pitchFamily="34" charset="-128"/>
              <a:ea typeface="メイリオ" panose="020B0604030504040204" pitchFamily="34" charset="-128"/>
            </a:endParaRPr>
          </a:p>
          <a:p>
            <a:pPr eaLnBrk="1" hangingPunct="1">
              <a:lnSpc>
                <a:spcPct val="125000"/>
              </a:lnSpc>
              <a:spcBef>
                <a:spcPct val="0"/>
              </a:spcBef>
              <a:buClrTx/>
              <a:buFontTx/>
              <a:buNone/>
            </a:pPr>
            <a:endParaRPr kumimoji="0" lang="en-US" altLang="ja-JP" sz="2000" b="1" dirty="0">
              <a:latin typeface="ＭＳ Ｐゴシック" panose="020B0600070205080204" pitchFamily="34" charset="-128"/>
              <a:ea typeface="メイリオ" panose="020B0604030504040204" pitchFamily="34" charset="-128"/>
            </a:endParaRPr>
          </a:p>
          <a:p>
            <a:pPr eaLnBrk="1" hangingPunct="1">
              <a:lnSpc>
                <a:spcPct val="125000"/>
              </a:lnSpc>
              <a:spcBef>
                <a:spcPct val="0"/>
              </a:spcBef>
              <a:buClrTx/>
              <a:buFontTx/>
              <a:buNone/>
            </a:pPr>
            <a:r>
              <a:rPr kumimoji="0" lang="ja-JP" altLang="en-US" sz="2000" b="1" dirty="0">
                <a:latin typeface="ＭＳ Ｐゴシック" panose="020B0600070205080204" pitchFamily="34" charset="-128"/>
                <a:ea typeface="メイリオ" panose="020B0604030504040204" pitchFamily="34" charset="-128"/>
              </a:rPr>
              <a:t> </a:t>
            </a:r>
            <a:endParaRPr kumimoji="0" lang="en-US" altLang="ja-JP" sz="2000" b="1" dirty="0">
              <a:latin typeface="ＭＳ Ｐゴシック" panose="020B0600070205080204" pitchFamily="34" charset="-128"/>
              <a:ea typeface="メイリオ" panose="020B0604030504040204" pitchFamily="34" charset="-128"/>
            </a:endParaRPr>
          </a:p>
        </p:txBody>
      </p:sp>
      <p:pic>
        <p:nvPicPr>
          <p:cNvPr id="44036" name="図 7">
            <a:extLst>
              <a:ext uri="{FF2B5EF4-FFF2-40B4-BE49-F238E27FC236}">
                <a16:creationId xmlns="" xmlns:a16="http://schemas.microsoft.com/office/drawing/2014/main" id="{0D22FEAE-BB98-472B-8D60-8BA78D4C905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2">
            <a:extLst>
              <a:ext uri="{FF2B5EF4-FFF2-40B4-BE49-F238E27FC236}">
                <a16:creationId xmlns="" xmlns:a16="http://schemas.microsoft.com/office/drawing/2014/main" id="{BC249843-5BB4-43C0-A100-DFD1596C064C}"/>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医師主導治験とは？</a:t>
            </a:r>
          </a:p>
        </p:txBody>
      </p:sp>
      <p:sp>
        <p:nvSpPr>
          <p:cNvPr id="11267" name="コンテンツ プレースホルダー 5">
            <a:extLst>
              <a:ext uri="{FF2B5EF4-FFF2-40B4-BE49-F238E27FC236}">
                <a16:creationId xmlns="" xmlns:a16="http://schemas.microsoft.com/office/drawing/2014/main" id="{EBE58410-65AE-4AAC-8CA8-ECDE3AACE0ED}"/>
              </a:ext>
            </a:extLst>
          </p:cNvPr>
          <p:cNvSpPr>
            <a:spLocks noGrp="1"/>
          </p:cNvSpPr>
          <p:nvPr>
            <p:ph idx="1"/>
          </p:nvPr>
        </p:nvSpPr>
        <p:spPr>
          <a:xfrm>
            <a:off x="34925" y="1412875"/>
            <a:ext cx="9109075" cy="5110163"/>
          </a:xfrm>
        </p:spPr>
        <p:txBody>
          <a:bodyPr/>
          <a:lstStyle/>
          <a:p>
            <a:pPr eaLnBrk="1" hangingPunct="1">
              <a:spcBef>
                <a:spcPts val="850"/>
              </a:spcBef>
              <a:buFont typeface="Wingdings" panose="05000000000000000000" pitchFamily="2" charset="2"/>
              <a:buChar char=""/>
            </a:pPr>
            <a:r>
              <a:rPr kumimoji="0" lang="ja-JP" altLang="en-US" sz="3400" b="1">
                <a:latin typeface="メイリオ" panose="020B0604030504040204" pitchFamily="34" charset="-128"/>
                <a:ea typeface="メイリオ" panose="020B0604030504040204" pitchFamily="34" charset="-128"/>
              </a:rPr>
              <a:t>医師が自ら企画し、実施する「治験」</a:t>
            </a:r>
            <a:endParaRPr kumimoji="0" lang="ja-JP" altLang="ja-JP" sz="3400" b="1">
              <a:latin typeface="メイリオ" panose="020B0604030504040204" pitchFamily="34" charset="-128"/>
              <a:ea typeface="メイリオ" panose="020B0604030504040204" pitchFamily="34" charset="-128"/>
            </a:endParaRPr>
          </a:p>
          <a:p>
            <a:pPr marL="715963" lvl="1" indent="-258763" eaLnBrk="1" hangingPunct="1">
              <a:spcBef>
                <a:spcPts val="650"/>
              </a:spcBef>
              <a:buFont typeface="Arial" panose="020B0604020202020204" pitchFamily="34" charset="0"/>
              <a:buChar char="–"/>
            </a:pPr>
            <a:r>
              <a:rPr kumimoji="0" lang="en-US" altLang="ja-JP" sz="2000" b="1">
                <a:latin typeface="メイリオ" panose="020B0604030504040204" pitchFamily="34" charset="-128"/>
                <a:ea typeface="メイリオ" panose="020B0604030504040204" pitchFamily="34" charset="-128"/>
              </a:rPr>
              <a:t>2002</a:t>
            </a:r>
            <a:r>
              <a:rPr kumimoji="0" lang="ja-JP" altLang="en-US" sz="2000" b="1">
                <a:latin typeface="ＭＳ Ｐゴシック" panose="020B0600070205080204" pitchFamily="34" charset="-128"/>
                <a:ea typeface="メイリオ" panose="020B0604030504040204" pitchFamily="34" charset="-128"/>
              </a:rPr>
              <a:t>年の</a:t>
            </a:r>
            <a:r>
              <a:rPr kumimoji="0" lang="zh-TW" altLang="en-US" sz="2000" b="1">
                <a:latin typeface="ＭＳ Ｐゴシック" panose="020B0600070205080204" pitchFamily="34" charset="-128"/>
                <a:ea typeface="メイリオ" panose="020B0604030504040204" pitchFamily="34" charset="-128"/>
              </a:rPr>
              <a:t>薬事法（現：薬機法）</a:t>
            </a:r>
            <a:r>
              <a:rPr kumimoji="0" lang="ja-JP" altLang="en-US" sz="2000" b="1">
                <a:latin typeface="ＭＳ Ｐゴシック" panose="020B0600070205080204" pitchFamily="34" charset="-128"/>
                <a:ea typeface="メイリオ" panose="020B0604030504040204" pitchFamily="34" charset="-128"/>
              </a:rPr>
              <a:t>改正により実施が可能となった</a:t>
            </a:r>
            <a:endParaRPr kumimoji="0" lang="ja-JP" altLang="ja-JP" sz="2000" b="1">
              <a:latin typeface="ＭＳ Ｐゴシック" panose="020B0600070205080204" pitchFamily="34" charset="-128"/>
              <a:ea typeface="メイリオ" panose="020B0604030504040204" pitchFamily="34" charset="-128"/>
            </a:endParaRPr>
          </a:p>
          <a:p>
            <a:pPr marL="715963" lvl="1" indent="-258763" eaLnBrk="1" hangingPunct="1">
              <a:spcBef>
                <a:spcPts val="650"/>
              </a:spcBef>
              <a:buClr>
                <a:srgbClr val="FF0000"/>
              </a:buClr>
              <a:buFont typeface="Arial" panose="020B0604020202020204" pitchFamily="34" charset="0"/>
              <a:buChar char="–"/>
            </a:pPr>
            <a:r>
              <a:rPr kumimoji="0" lang="en-US" altLang="ja-JP" sz="2000" b="1">
                <a:solidFill>
                  <a:srgbClr val="FF0000"/>
                </a:solidFill>
                <a:latin typeface="メイリオ" panose="020B0604030504040204" pitchFamily="34" charset="-128"/>
                <a:ea typeface="メイリオ" panose="020B0604030504040204" pitchFamily="34" charset="-128"/>
              </a:rPr>
              <a:t>GCP</a:t>
            </a:r>
            <a:r>
              <a:rPr kumimoji="0" lang="ja-JP" altLang="en-US" sz="2000" b="1">
                <a:solidFill>
                  <a:srgbClr val="FF0000"/>
                </a:solidFill>
                <a:latin typeface="メイリオ" panose="020B0604030504040204" pitchFamily="34" charset="-128"/>
                <a:ea typeface="メイリオ" panose="020B0604030504040204" pitchFamily="34" charset="-128"/>
              </a:rPr>
              <a:t>省令（</a:t>
            </a:r>
            <a:r>
              <a:rPr kumimoji="0" lang="en-US" altLang="ja-JP" sz="2000" b="1">
                <a:solidFill>
                  <a:srgbClr val="FF0000"/>
                </a:solidFill>
                <a:latin typeface="メイリオ" panose="020B0604030504040204" pitchFamily="34" charset="-128"/>
                <a:ea typeface="メイリオ" panose="020B0604030504040204" pitchFamily="34" charset="-128"/>
              </a:rPr>
              <a:t>Good Clinical Practice</a:t>
            </a:r>
            <a:r>
              <a:rPr kumimoji="0" lang="ja-JP" altLang="en-US" sz="2000" b="1">
                <a:solidFill>
                  <a:srgbClr val="FF0000"/>
                </a:solidFill>
                <a:latin typeface="メイリオ" panose="020B0604030504040204" pitchFamily="34" charset="-128"/>
                <a:ea typeface="メイリオ" panose="020B0604030504040204" pitchFamily="34" charset="-128"/>
              </a:rPr>
              <a:t>）の規制下</a:t>
            </a:r>
            <a:endParaRPr kumimoji="0" lang="ja-JP" altLang="ja-JP" sz="2000" b="1">
              <a:solidFill>
                <a:srgbClr val="FF0000"/>
              </a:solidFill>
              <a:latin typeface="メイリオ" panose="020B0604030504040204" pitchFamily="34" charset="-128"/>
              <a:ea typeface="メイリオ" panose="020B0604030504040204" pitchFamily="34" charset="-128"/>
            </a:endParaRPr>
          </a:p>
          <a:p>
            <a:pPr eaLnBrk="1" hangingPunct="1">
              <a:buClrTx/>
            </a:pPr>
            <a:endParaRPr kumimoji="0" lang="en-US" altLang="ja-JP">
              <a:latin typeface="メイリオ" panose="020B0604030504040204" pitchFamily="34" charset="-128"/>
              <a:ea typeface="メイリオ" panose="020B0604030504040204" pitchFamily="34" charset="-128"/>
            </a:endParaRPr>
          </a:p>
          <a:p>
            <a:pPr eaLnBrk="1" hangingPunct="1">
              <a:spcBef>
                <a:spcPts val="850"/>
              </a:spcBef>
              <a:buFont typeface="Wingdings" panose="05000000000000000000" pitchFamily="2" charset="2"/>
              <a:buChar char=""/>
            </a:pPr>
            <a:r>
              <a:rPr kumimoji="0" lang="ja-JP" altLang="en-US" sz="3400" b="1">
                <a:latin typeface="メイリオ" panose="020B0604030504040204" pitchFamily="34" charset="-128"/>
                <a:ea typeface="メイリオ" panose="020B0604030504040204" pitchFamily="34" charset="-128"/>
              </a:rPr>
              <a:t>対象：</a:t>
            </a:r>
            <a:r>
              <a:rPr kumimoji="0" lang="ja-JP" altLang="en-US" sz="3400" b="1">
                <a:solidFill>
                  <a:srgbClr val="FF0000"/>
                </a:solidFill>
                <a:latin typeface="メイリオ" panose="020B0604030504040204" pitchFamily="34" charset="-128"/>
                <a:ea typeface="メイリオ" panose="020B0604030504040204" pitchFamily="34" charset="-128"/>
              </a:rPr>
              <a:t>医療上の必要性が高い</a:t>
            </a:r>
            <a:r>
              <a:rPr kumimoji="0" lang="en-US" altLang="ja-JP" sz="3400" b="1">
                <a:solidFill>
                  <a:srgbClr val="FF0000"/>
                </a:solidFill>
                <a:latin typeface="メイリオ" panose="020B0604030504040204" pitchFamily="34" charset="-128"/>
                <a:ea typeface="メイリオ" panose="020B0604030504040204" pitchFamily="34" charset="-128"/>
              </a:rPr>
              <a:t/>
            </a:r>
            <a:br>
              <a:rPr kumimoji="0" lang="en-US" altLang="ja-JP" sz="3400" b="1">
                <a:solidFill>
                  <a:srgbClr val="FF0000"/>
                </a:solidFill>
                <a:latin typeface="メイリオ" panose="020B0604030504040204" pitchFamily="34" charset="-128"/>
                <a:ea typeface="メイリオ" panose="020B0604030504040204" pitchFamily="34" charset="-128"/>
              </a:rPr>
            </a:br>
            <a:r>
              <a:rPr kumimoji="0" lang="ja-JP" altLang="en-US" sz="3400" b="1">
                <a:solidFill>
                  <a:srgbClr val="FF0000"/>
                </a:solidFill>
                <a:latin typeface="メイリオ" panose="020B0604030504040204" pitchFamily="34" charset="-128"/>
                <a:ea typeface="メイリオ" panose="020B0604030504040204" pitchFamily="34" charset="-128"/>
              </a:rPr>
              <a:t>　　　医薬品・医療機器・再生医療等製品</a:t>
            </a:r>
            <a:endParaRPr kumimoji="0" lang="ja-JP" altLang="ja-JP" sz="3400" b="1">
              <a:solidFill>
                <a:srgbClr val="FF0000"/>
              </a:solidFill>
              <a:latin typeface="メイリオ" panose="020B0604030504040204" pitchFamily="34" charset="-128"/>
              <a:ea typeface="メイリオ" panose="020B0604030504040204" pitchFamily="34" charset="-128"/>
            </a:endParaRPr>
          </a:p>
          <a:p>
            <a:pPr marL="715963" lvl="1" indent="-258763" eaLnBrk="1" hangingPunct="1">
              <a:spcBef>
                <a:spcPts val="650"/>
              </a:spcBef>
              <a:buFont typeface="Arial" panose="020B0604020202020204" pitchFamily="34" charset="0"/>
              <a:buChar char="–"/>
            </a:pPr>
            <a:r>
              <a:rPr kumimoji="0" lang="ja-JP" altLang="en-US" sz="2000" b="1">
                <a:latin typeface="ＭＳ Ｐゴシック" panose="020B0600070205080204" pitchFamily="34" charset="-128"/>
                <a:ea typeface="メイリオ" panose="020B0604030504040204" pitchFamily="34" charset="-128"/>
              </a:rPr>
              <a:t>欧米で標準使用されながらも国内未承認・適用外</a:t>
            </a:r>
            <a:endParaRPr kumimoji="0" lang="ja-JP" altLang="ja-JP" sz="2000" b="1">
              <a:latin typeface="ＭＳ Ｐゴシック" panose="020B0600070205080204" pitchFamily="34" charset="-128"/>
              <a:ea typeface="メイリオ" panose="020B0604030504040204" pitchFamily="34" charset="-128"/>
            </a:endParaRPr>
          </a:p>
          <a:p>
            <a:pPr marL="715963" lvl="1" indent="-258763" eaLnBrk="1" hangingPunct="1">
              <a:spcBef>
                <a:spcPts val="650"/>
              </a:spcBef>
              <a:buFont typeface="Arial" panose="020B0604020202020204" pitchFamily="34" charset="0"/>
              <a:buChar char="–"/>
            </a:pPr>
            <a:r>
              <a:rPr kumimoji="0" lang="ja-JP" altLang="en-US" sz="2000" b="1">
                <a:latin typeface="ＭＳ Ｐゴシック" panose="020B0600070205080204" pitchFamily="34" charset="-128"/>
                <a:ea typeface="メイリオ" panose="020B0604030504040204" pitchFamily="34" charset="-128"/>
              </a:rPr>
              <a:t>医療の現場で一般的に「適用外使用」</a:t>
            </a:r>
            <a:endParaRPr kumimoji="0" lang="ja-JP" altLang="ja-JP" sz="2000" b="1">
              <a:latin typeface="ＭＳ Ｐゴシック" panose="020B0600070205080204" pitchFamily="34" charset="-128"/>
              <a:ea typeface="メイリオ" panose="020B0604030504040204" pitchFamily="34" charset="-128"/>
            </a:endParaRPr>
          </a:p>
          <a:p>
            <a:pPr marL="715963" lvl="1" indent="-258763" eaLnBrk="1" hangingPunct="1">
              <a:spcBef>
                <a:spcPts val="650"/>
              </a:spcBef>
              <a:buFont typeface="Arial" panose="020B0604020202020204" pitchFamily="34" charset="0"/>
              <a:buChar char="–"/>
            </a:pPr>
            <a:r>
              <a:rPr kumimoji="0" lang="ja-JP" altLang="en-US" sz="2000" b="1">
                <a:latin typeface="ＭＳ Ｐゴシック" panose="020B0600070205080204" pitchFamily="34" charset="-128"/>
                <a:ea typeface="メイリオ" panose="020B0604030504040204" pitchFamily="34" charset="-128"/>
              </a:rPr>
              <a:t>患者数が少ない、薬価が安いなど開発の採算があわず、企業に開発意志がないもの</a:t>
            </a:r>
            <a:endParaRPr kumimoji="0" lang="en-US" altLang="ja-JP" sz="2000" b="1">
              <a:latin typeface="ＭＳ Ｐゴシック" panose="020B0600070205080204" pitchFamily="34" charset="-128"/>
              <a:ea typeface="メイリオ" panose="020B0604030504040204" pitchFamily="34" charset="-128"/>
            </a:endParaRPr>
          </a:p>
          <a:p>
            <a:pPr marL="715963" lvl="1" indent="-258763" eaLnBrk="1" hangingPunct="1">
              <a:spcBef>
                <a:spcPts val="650"/>
              </a:spcBef>
              <a:buFont typeface="Arial" panose="020B0604020202020204" pitchFamily="34" charset="0"/>
              <a:buChar char="–"/>
            </a:pPr>
            <a:r>
              <a:rPr kumimoji="0" lang="ja-JP" altLang="en-US" sz="2000" b="1">
                <a:latin typeface="ＭＳ Ｐゴシック" panose="020B0600070205080204" pitchFamily="34" charset="-128"/>
                <a:ea typeface="メイリオ" panose="020B0604030504040204" pitchFamily="34" charset="-128"/>
              </a:rPr>
              <a:t>アカデミア発シーズの開発</a:t>
            </a:r>
            <a:endParaRPr kumimoji="0" lang="ja-JP" altLang="ja-JP" sz="2000" b="1">
              <a:latin typeface="ＭＳ Ｐゴシック" panose="020B0600070205080204" pitchFamily="34" charset="-128"/>
              <a:ea typeface="メイリオ" panose="020B0604030504040204" pitchFamily="34" charset="-128"/>
            </a:endParaRPr>
          </a:p>
        </p:txBody>
      </p:sp>
      <p:pic>
        <p:nvPicPr>
          <p:cNvPr id="11268" name="図 7">
            <a:extLst>
              <a:ext uri="{FF2B5EF4-FFF2-40B4-BE49-F238E27FC236}">
                <a16:creationId xmlns="" xmlns:a16="http://schemas.microsoft.com/office/drawing/2014/main" id="{D869D88F-6364-45CD-97CB-FC5AECF5BA9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5">
            <a:extLst>
              <a:ext uri="{FF2B5EF4-FFF2-40B4-BE49-F238E27FC236}">
                <a16:creationId xmlns="" xmlns:a16="http://schemas.microsoft.com/office/drawing/2014/main" id="{60068001-34D4-4418-8556-3972ACB820B2}"/>
              </a:ext>
            </a:extLst>
          </p:cNvPr>
          <p:cNvSpPr>
            <a:spLocks noChangeArrowheads="1"/>
          </p:cNvSpPr>
          <p:nvPr/>
        </p:nvSpPr>
        <p:spPr bwMode="auto">
          <a:xfrm>
            <a:off x="179388" y="2781300"/>
            <a:ext cx="8208962" cy="461963"/>
          </a:xfrm>
          <a:prstGeom prst="rect">
            <a:avLst/>
          </a:prstGeom>
          <a:noFill/>
          <a:ln>
            <a:noFill/>
          </a:ln>
        </p:spPr>
        <p:txBody>
          <a:bodyPr>
            <a:spAutoFit/>
          </a:bodyPr>
          <a:lstStyle/>
          <a:p>
            <a:pPr defTabSz="914400" eaLnBrk="1" fontAlgn="auto" hangingPunct="1">
              <a:spcBef>
                <a:spcPts val="0"/>
              </a:spcBef>
              <a:spcAft>
                <a:spcPts val="0"/>
              </a:spcAft>
              <a:defRPr/>
            </a:pPr>
            <a:r>
              <a:rPr lang="ja-JP" altLang="en-US" sz="2400" b="1"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＊臨床研究法に定義される「特定臨床研究」とは異なります</a:t>
            </a:r>
            <a:endParaRPr lang="en-US" altLang="ja-JP" sz="2000" b="1" kern="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タイトル 1">
            <a:extLst>
              <a:ext uri="{FF2B5EF4-FFF2-40B4-BE49-F238E27FC236}">
                <a16:creationId xmlns="" xmlns:a16="http://schemas.microsoft.com/office/drawing/2014/main" id="{6BC0FF61-EF31-43A4-8D83-5AC4FB5596C7}"/>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被験者への補償</a:t>
            </a:r>
          </a:p>
        </p:txBody>
      </p:sp>
      <p:sp>
        <p:nvSpPr>
          <p:cNvPr id="3" name="コンテンツ プレースホルダ 2">
            <a:extLst>
              <a:ext uri="{FF2B5EF4-FFF2-40B4-BE49-F238E27FC236}">
                <a16:creationId xmlns="" xmlns:a16="http://schemas.microsoft.com/office/drawing/2014/main" id="{A7F5DCDE-AB89-4438-848E-63C7CB8F7EAC}"/>
              </a:ext>
            </a:extLst>
          </p:cNvPr>
          <p:cNvSpPr>
            <a:spLocks noGrp="1"/>
          </p:cNvSpPr>
          <p:nvPr>
            <p:ph idx="1"/>
          </p:nvPr>
        </p:nvSpPr>
        <p:spPr>
          <a:xfrm>
            <a:off x="457200" y="1419225"/>
            <a:ext cx="8204200" cy="4524375"/>
          </a:xfrm>
        </p:spPr>
        <p:txBody>
          <a:bodyPr rtlCol="0">
            <a:noAutofit/>
          </a:bodyPr>
          <a:lstStyle/>
          <a:p>
            <a:pPr marL="0" indent="0" eaLnBrk="1" fontAlgn="auto" hangingPunct="1">
              <a:lnSpc>
                <a:spcPct val="125000"/>
              </a:lnSpc>
              <a:spcBef>
                <a:spcPts val="0"/>
              </a:spcBef>
              <a:spcAft>
                <a:spcPts val="0"/>
              </a:spcAft>
              <a:buFont typeface="Arial" pitchFamily="34" charset="0"/>
              <a:buNone/>
              <a:defRPr/>
            </a:pP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（被験者に対する補償措置）</a:t>
            </a:r>
            <a:endParaRPr kumimoji="0"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defRPr/>
            </a:pPr>
            <a:r>
              <a:rPr kumimoji="0"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GCP</a:t>
            </a: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第</a:t>
            </a:r>
            <a:r>
              <a:rPr kumimoji="0"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15</a:t>
            </a: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条の</a:t>
            </a:r>
            <a:r>
              <a:rPr kumimoji="0"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9</a:t>
            </a: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　ガイダンス </a:t>
            </a:r>
            <a:r>
              <a:rPr kumimoji="0" lang="ja-JP" altLang="en-US" sz="2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注２）</a:t>
            </a:r>
            <a:endParaRPr kumimoji="0" lang="en-US" altLang="ja-JP" sz="2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650"/>
              </a:spcBef>
              <a:spcAft>
                <a:spcPts val="0"/>
              </a:spcAft>
              <a:buFont typeface="Arial" pitchFamily="34" charset="0"/>
              <a:buNone/>
              <a:tabLst>
                <a:tab pos="449263" algn="l"/>
              </a:tabLst>
              <a:defRPr/>
            </a:pPr>
            <a:r>
              <a:rPr kumimoji="0"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治験に関連して被験者に健康被害が生じた場合の補償措置については、必ずしも自ら治験を実施する者による保険への加入に基づく金銭の支払いに限られるものではなく、</a:t>
            </a:r>
            <a:r>
              <a:rPr kumimoji="0" lang="ja-JP" altLang="en-US"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副作用の治療に対しては、医療の提供及びその体制の提供という手段も考慮しうる</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ものである。</a:t>
            </a:r>
            <a:endPar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defRPr/>
            </a:pPr>
            <a:endParaRPr kumimoji="0" lang="en-US" altLang="ja-JP" sz="2000" b="1" dirty="0">
              <a:latin typeface="+mn-ea"/>
              <a:cs typeface="+mn-cs"/>
            </a:endParaRPr>
          </a:p>
          <a:p>
            <a:pPr marL="0" indent="0" algn="ctr" eaLnBrk="1" fontAlgn="auto" hangingPunct="1">
              <a:lnSpc>
                <a:spcPct val="125000"/>
              </a:lnSpc>
              <a:spcBef>
                <a:spcPts val="0"/>
              </a:spcBef>
              <a:spcAft>
                <a:spcPts val="0"/>
              </a:spcAft>
              <a:buFont typeface="Arial" pitchFamily="34" charset="0"/>
              <a:buNone/>
              <a:defRPr/>
            </a:pPr>
            <a:r>
              <a:rPr kumimoji="0" lang="ja-JP" altLang="en-US" sz="2800" b="1" dirty="0">
                <a:latin typeface="+mj-ea"/>
                <a:ea typeface="+mj-ea"/>
                <a:cs typeface="+mn-cs"/>
              </a:rPr>
              <a:t>多くの医師主導治験では、</a:t>
            </a:r>
            <a:endParaRPr kumimoji="0" lang="en-US" altLang="ja-JP" sz="2800" b="1" dirty="0">
              <a:latin typeface="+mj-ea"/>
              <a:ea typeface="+mj-ea"/>
              <a:cs typeface="+mn-cs"/>
            </a:endParaRPr>
          </a:p>
          <a:p>
            <a:pPr marL="0" indent="0" algn="ctr" eaLnBrk="1" fontAlgn="auto" hangingPunct="1">
              <a:lnSpc>
                <a:spcPct val="125000"/>
              </a:lnSpc>
              <a:spcBef>
                <a:spcPts val="0"/>
              </a:spcBef>
              <a:spcAft>
                <a:spcPts val="0"/>
              </a:spcAft>
              <a:buFont typeface="Arial" pitchFamily="34" charset="0"/>
              <a:buNone/>
              <a:defRPr/>
            </a:pPr>
            <a:r>
              <a:rPr kumimoji="0" lang="ja-JP" altLang="en-US" sz="2800" b="1" u="sng" dirty="0">
                <a:solidFill>
                  <a:srgbClr val="FF0000"/>
                </a:solidFill>
                <a:latin typeface="+mj-ea"/>
                <a:ea typeface="+mj-ea"/>
                <a:cs typeface="+mn-cs"/>
              </a:rPr>
              <a:t>「治験保険」＋「医療の提供」</a:t>
            </a:r>
            <a:r>
              <a:rPr kumimoji="0" lang="ja-JP" altLang="en-US" sz="2800" b="1" dirty="0">
                <a:latin typeface="+mj-ea"/>
                <a:ea typeface="+mj-ea"/>
                <a:cs typeface="+mn-cs"/>
              </a:rPr>
              <a:t>でカバー</a:t>
            </a:r>
            <a:endParaRPr kumimoji="0" lang="en-US" altLang="ja-JP" sz="2800" b="1" dirty="0">
              <a:latin typeface="+mj-ea"/>
              <a:ea typeface="+mj-ea"/>
              <a:cs typeface="+mn-cs"/>
            </a:endParaRPr>
          </a:p>
        </p:txBody>
      </p:sp>
      <p:pic>
        <p:nvPicPr>
          <p:cNvPr id="46084" name="図 7">
            <a:extLst>
              <a:ext uri="{FF2B5EF4-FFF2-40B4-BE49-F238E27FC236}">
                <a16:creationId xmlns="" xmlns:a16="http://schemas.microsoft.com/office/drawing/2014/main" id="{6046D7D2-B919-4020-A9E2-8BE43B0E382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3" name="AutoShape 4">
            <a:extLst>
              <a:ext uri="{FF2B5EF4-FFF2-40B4-BE49-F238E27FC236}">
                <a16:creationId xmlns="" xmlns:a16="http://schemas.microsoft.com/office/drawing/2014/main" id="{157C513B-3E44-4451-A08C-07CAEE7A4103}"/>
              </a:ext>
            </a:extLst>
          </p:cNvPr>
          <p:cNvSpPr>
            <a:spLocks noChangeArrowheads="1"/>
          </p:cNvSpPr>
          <p:nvPr/>
        </p:nvSpPr>
        <p:spPr bwMode="auto">
          <a:xfrm>
            <a:off x="1133475" y="2495550"/>
            <a:ext cx="1228725" cy="1619250"/>
          </a:xfrm>
          <a:prstGeom prst="downArrow">
            <a:avLst>
              <a:gd name="adj1" fmla="val 82630"/>
              <a:gd name="adj2" fmla="val 41780"/>
            </a:avLst>
          </a:prstGeom>
          <a:gradFill rotWithShape="1">
            <a:gsLst>
              <a:gs pos="0">
                <a:srgbClr val="617FD1"/>
              </a:gs>
              <a:gs pos="20000">
                <a:srgbClr val="6380CE"/>
              </a:gs>
              <a:gs pos="100000">
                <a:srgbClr val="4A609D"/>
              </a:gs>
            </a:gsLst>
            <a:lin ang="5400000"/>
          </a:gradFill>
          <a:ln w="9525">
            <a:solidFill>
              <a:srgbClr val="6E86C6"/>
            </a:solidFill>
            <a:miter lim="800000"/>
            <a:headEnd/>
            <a:tailEnd/>
          </a:ln>
          <a:effectLst>
            <a:outerShdw blurRad="40000" dist="23000" dir="5400000" rotWithShape="0">
              <a:srgbClr val="808080">
                <a:alpha val="34998"/>
              </a:srgbClr>
            </a:outerShdw>
          </a:effectLst>
        </p:spPr>
        <p:txBody>
          <a:bodyPr wrap="none" anchor="ctr"/>
          <a:lstStyle/>
          <a:p>
            <a:pPr algn="ctr" defTabSz="914400" eaLnBrk="1" hangingPunct="1">
              <a:defRPr/>
            </a:pPr>
            <a:r>
              <a:rPr kumimoji="1" lang="ja-JP" altLang="en-US"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なし</a:t>
            </a:r>
          </a:p>
        </p:txBody>
      </p:sp>
      <p:grpSp>
        <p:nvGrpSpPr>
          <p:cNvPr id="2" name="グループ化 11">
            <a:extLst>
              <a:ext uri="{FF2B5EF4-FFF2-40B4-BE49-F238E27FC236}">
                <a16:creationId xmlns="" xmlns:a16="http://schemas.microsoft.com/office/drawing/2014/main" id="{F3DCA85D-C7B2-4CC2-8D8A-868DCC6B5C5D}"/>
              </a:ext>
            </a:extLst>
          </p:cNvPr>
          <p:cNvGrpSpPr>
            <a:grpSpLocks/>
          </p:cNvGrpSpPr>
          <p:nvPr/>
        </p:nvGrpSpPr>
        <p:grpSpPr bwMode="auto">
          <a:xfrm>
            <a:off x="552450" y="4365625"/>
            <a:ext cx="6124575" cy="1670050"/>
            <a:chOff x="552733" y="4408227"/>
            <a:chExt cx="6124913" cy="1626336"/>
          </a:xfrm>
        </p:grpSpPr>
        <p:sp>
          <p:nvSpPr>
            <p:cNvPr id="47130" name="AutoShape 21">
              <a:extLst>
                <a:ext uri="{FF2B5EF4-FFF2-40B4-BE49-F238E27FC236}">
                  <a16:creationId xmlns="" xmlns:a16="http://schemas.microsoft.com/office/drawing/2014/main" id="{A30DD04C-6189-4C59-847C-BC50044507AA}"/>
                </a:ext>
              </a:extLst>
            </p:cNvPr>
            <p:cNvSpPr>
              <a:spLocks noChangeArrowheads="1"/>
            </p:cNvSpPr>
            <p:nvPr/>
          </p:nvSpPr>
          <p:spPr bwMode="auto">
            <a:xfrm>
              <a:off x="552733" y="4408227"/>
              <a:ext cx="6124913" cy="1469046"/>
            </a:xfrm>
            <a:prstGeom prst="flowChartAlternateProcess">
              <a:avLst/>
            </a:prstGeom>
            <a:solidFill>
              <a:schemeClr val="bg1">
                <a:alpha val="20000"/>
              </a:schemeClr>
            </a:solidFill>
            <a:ln w="25400">
              <a:solidFill>
                <a:srgbClr val="0070C0"/>
              </a:solidFill>
              <a:miter lim="800000"/>
              <a:headEnd/>
              <a:tailEnd/>
            </a:ln>
          </p:spPr>
          <p:txBody>
            <a:bodyPr wrap="none" anchor="ct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algn="ctr" defTabSz="914400" eaLnBrk="1" hangingPunct="1">
                <a:spcBef>
                  <a:spcPct val="0"/>
                </a:spcBef>
                <a:buClrTx/>
                <a:buSzTx/>
                <a:buFontTx/>
                <a:buNone/>
              </a:pPr>
              <a:endParaRPr lang="ja-JP" altLang="en-US" sz="1800">
                <a:latin typeface="HG丸ｺﾞｼｯｸM-PRO" panose="020F0600000000000000" pitchFamily="34" charset="-128"/>
              </a:endParaRPr>
            </a:p>
          </p:txBody>
        </p:sp>
        <p:sp>
          <p:nvSpPr>
            <p:cNvPr id="47131" name="Text Box 22">
              <a:extLst>
                <a:ext uri="{FF2B5EF4-FFF2-40B4-BE49-F238E27FC236}">
                  <a16:creationId xmlns="" xmlns:a16="http://schemas.microsoft.com/office/drawing/2014/main" id="{366BEAA3-F198-43CB-A868-B2113F1CD1E4}"/>
                </a:ext>
              </a:extLst>
            </p:cNvPr>
            <p:cNvSpPr txBox="1">
              <a:spLocks noChangeArrowheads="1"/>
            </p:cNvSpPr>
            <p:nvPr/>
          </p:nvSpPr>
          <p:spPr bwMode="auto">
            <a:xfrm>
              <a:off x="4688821" y="5764755"/>
              <a:ext cx="1910985" cy="269808"/>
            </a:xfrm>
            <a:prstGeom prst="rect">
              <a:avLst/>
            </a:prstGeom>
            <a:solidFill>
              <a:srgbClr val="0070C0"/>
            </a:solidFill>
            <a:ln w="25400">
              <a:solidFill>
                <a:srgbClr val="0070C0"/>
              </a:solidFill>
              <a:round/>
              <a:headEnd/>
              <a:tailEnd/>
            </a:ln>
          </p:spPr>
          <p:txBody>
            <a:bodyPr wrap="none" lIns="108000" rIns="108000">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algn="ctr" defTabSz="914400" eaLnBrk="1" hangingPunct="1">
                <a:spcBef>
                  <a:spcPct val="0"/>
                </a:spcBef>
                <a:buClrTx/>
                <a:buSzTx/>
                <a:buFontTx/>
                <a:buNone/>
              </a:pPr>
              <a:r>
                <a:rPr lang="ja-JP" altLang="en-US" sz="1200" b="1">
                  <a:solidFill>
                    <a:srgbClr val="FFFFFF"/>
                  </a:solidFill>
                  <a:latin typeface="メイリオ" panose="020B0604030504040204" pitchFamily="34" charset="-128"/>
                  <a:ea typeface="メイリオ" panose="020B0604030504040204" pitchFamily="34" charset="-128"/>
                </a:rPr>
                <a:t>企業が加入している保険</a:t>
              </a:r>
            </a:p>
          </p:txBody>
        </p:sp>
      </p:grpSp>
      <p:sp>
        <p:nvSpPr>
          <p:cNvPr id="36" name="AutoShape 4">
            <a:extLst>
              <a:ext uri="{FF2B5EF4-FFF2-40B4-BE49-F238E27FC236}">
                <a16:creationId xmlns="" xmlns:a16="http://schemas.microsoft.com/office/drawing/2014/main" id="{F05DAE26-C987-4F29-B701-F1CDACA9B4C4}"/>
              </a:ext>
            </a:extLst>
          </p:cNvPr>
          <p:cNvSpPr>
            <a:spLocks noChangeArrowheads="1"/>
          </p:cNvSpPr>
          <p:nvPr/>
        </p:nvSpPr>
        <p:spPr bwMode="auto">
          <a:xfrm>
            <a:off x="5268913" y="2495550"/>
            <a:ext cx="1138237" cy="354013"/>
          </a:xfrm>
          <a:prstGeom prst="downArrow">
            <a:avLst>
              <a:gd name="adj1" fmla="val 80407"/>
              <a:gd name="adj2" fmla="val 57671"/>
            </a:avLst>
          </a:prstGeom>
          <a:gradFill rotWithShape="1">
            <a:gsLst>
              <a:gs pos="0">
                <a:srgbClr val="617FD1"/>
              </a:gs>
              <a:gs pos="20000">
                <a:srgbClr val="6380CE"/>
              </a:gs>
              <a:gs pos="100000">
                <a:srgbClr val="4A609D"/>
              </a:gs>
            </a:gsLst>
            <a:lin ang="5400000"/>
          </a:gradFill>
          <a:ln w="9525">
            <a:solidFill>
              <a:srgbClr val="6E86C6"/>
            </a:solidFill>
            <a:miter lim="800000"/>
            <a:headEnd/>
            <a:tailEnd/>
          </a:ln>
          <a:effectLst>
            <a:outerShdw blurRad="40000" dist="23000" dir="5400000" rotWithShape="0">
              <a:srgbClr val="808080">
                <a:alpha val="34998"/>
              </a:srgbClr>
            </a:outerShdw>
          </a:effectLst>
        </p:spPr>
        <p:txBody>
          <a:bodyPr wrap="none" anchor="ctr"/>
          <a:lstStyle/>
          <a:p>
            <a:pPr algn="ctr" defTabSz="914400" eaLnBrk="1" hangingPunct="1">
              <a:defRPr/>
            </a:pPr>
            <a:endParaRPr kumimoji="1" lang="ja-JP" altLang="en-US" b="1" dirty="0">
              <a:solidFill>
                <a:srgbClr val="FFFFFF"/>
              </a:solidFill>
              <a:latin typeface="ＭＳ Ｐゴシック"/>
              <a:ea typeface="+mn-ea"/>
            </a:endParaRPr>
          </a:p>
        </p:txBody>
      </p:sp>
      <p:sp>
        <p:nvSpPr>
          <p:cNvPr id="64527" name="Rectangle 15">
            <a:extLst>
              <a:ext uri="{FF2B5EF4-FFF2-40B4-BE49-F238E27FC236}">
                <a16:creationId xmlns="" xmlns:a16="http://schemas.microsoft.com/office/drawing/2014/main" id="{38AEAB51-1D1E-4846-9822-85F8A105CA45}"/>
              </a:ext>
            </a:extLst>
          </p:cNvPr>
          <p:cNvSpPr>
            <a:spLocks noChangeArrowheads="1"/>
          </p:cNvSpPr>
          <p:nvPr/>
        </p:nvSpPr>
        <p:spPr bwMode="auto">
          <a:xfrm>
            <a:off x="1143000" y="142875"/>
            <a:ext cx="6881813" cy="641350"/>
          </a:xfrm>
          <a:prstGeom prst="rect">
            <a:avLst/>
          </a:prstGeom>
          <a:noFill/>
          <a:ln w="9525">
            <a:noFill/>
            <a:miter lim="800000"/>
            <a:headEnd/>
            <a:tailEnd/>
          </a:ln>
          <a:effectLst/>
        </p:spPr>
        <p:txBody>
          <a:bodyPr anchor="ctr"/>
          <a:lstStyle/>
          <a:p>
            <a:pPr algn="ctr" defTabSz="914400" fontAlgn="auto">
              <a:spcBef>
                <a:spcPts val="0"/>
              </a:spcBef>
              <a:spcAft>
                <a:spcPts val="0"/>
              </a:spcAft>
              <a:defRPr/>
            </a:pPr>
            <a:endParaRPr kumimoji="1" lang="ja-JP" altLang="en-US" sz="3200" dirty="0">
              <a:ln w="6350">
                <a:solidFill>
                  <a:prstClr val="black"/>
                </a:solidFill>
              </a:ln>
              <a:solidFill>
                <a:srgbClr val="4F81BD">
                  <a:lumMod val="75000"/>
                </a:srgbClr>
              </a:solidFill>
              <a:effectLst>
                <a:outerShdw blurRad="38100" dist="38100" dir="2700000" algn="tl">
                  <a:srgbClr val="9BBB59">
                    <a:lumMod val="50000"/>
                    <a:alpha val="43000"/>
                  </a:srgbClr>
                </a:outerShdw>
              </a:effectLst>
              <a:latin typeface="ＭＳ Ｐゴシック"/>
              <a:ea typeface="ＭＳ Ｐゴシック"/>
            </a:endParaRPr>
          </a:p>
        </p:txBody>
      </p:sp>
      <p:sp>
        <p:nvSpPr>
          <p:cNvPr id="47110" name="タイトル 3">
            <a:extLst>
              <a:ext uri="{FF2B5EF4-FFF2-40B4-BE49-F238E27FC236}">
                <a16:creationId xmlns="" xmlns:a16="http://schemas.microsoft.com/office/drawing/2014/main" id="{D86D9A89-5BC4-4018-9DFC-5C3E415D9075}"/>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dirty="0">
                <a:latin typeface="メイリオ" panose="020B0604030504040204" pitchFamily="34" charset="-128"/>
                <a:ea typeface="メイリオ" panose="020B0604030504040204" pitchFamily="34" charset="-128"/>
              </a:rPr>
              <a:t>治験保険について</a:t>
            </a:r>
          </a:p>
        </p:txBody>
      </p:sp>
      <p:sp>
        <p:nvSpPr>
          <p:cNvPr id="22535" name="AutoShape 8">
            <a:extLst>
              <a:ext uri="{FF2B5EF4-FFF2-40B4-BE49-F238E27FC236}">
                <a16:creationId xmlns="" xmlns:a16="http://schemas.microsoft.com/office/drawing/2014/main" id="{35B4B1C0-B4FB-42D3-A0D5-B796FAC8ADF9}"/>
              </a:ext>
            </a:extLst>
          </p:cNvPr>
          <p:cNvSpPr>
            <a:spLocks noChangeArrowheads="1"/>
          </p:cNvSpPr>
          <p:nvPr/>
        </p:nvSpPr>
        <p:spPr bwMode="auto">
          <a:xfrm>
            <a:off x="2997200" y="2884488"/>
            <a:ext cx="5667375" cy="368300"/>
          </a:xfrm>
          <a:prstGeom prst="flowChartAlternateProcess">
            <a:avLst/>
          </a:prstGeom>
          <a:gradFill rotWithShape="1">
            <a:gsLst>
              <a:gs pos="0">
                <a:srgbClr val="FFF6D8"/>
              </a:gs>
              <a:gs pos="64999">
                <a:srgbClr val="FFE9A1"/>
              </a:gs>
              <a:gs pos="100000">
                <a:srgbClr val="FFE379"/>
              </a:gs>
            </a:gsLst>
            <a:lin ang="5400000" scaled="1"/>
          </a:gradFill>
          <a:ln w="9525">
            <a:solidFill>
              <a:srgbClr val="FEB604"/>
            </a:solidFill>
            <a:miter lim="800000"/>
            <a:headEnd/>
            <a:tailEnd/>
          </a:ln>
          <a:effectLst>
            <a:outerShdw blurRad="40000" dist="20000" dir="5400000" rotWithShape="0">
              <a:srgbClr val="808080">
                <a:alpha val="37999"/>
              </a:srgbClr>
            </a:outerShdw>
          </a:effectLst>
        </p:spPr>
        <p:txBody>
          <a:bodyPr wrap="none" tIns="108000" anchor="ctr"/>
          <a:lstStyle/>
          <a:p>
            <a:pPr algn="ctr" defTabSz="914400" eaLnBrk="1" hangingPunct="1">
              <a:defRPr/>
            </a:pPr>
            <a:r>
              <a:rPr kumimoji="1" lang="ja-JP" altLang="en-US" sz="1600" b="1" dirty="0">
                <a:solidFill>
                  <a:srgbClr val="000000"/>
                </a:solidFill>
                <a:latin typeface="メイリオ"/>
                <a:ea typeface="メイリオ"/>
              </a:rPr>
              <a:t>原因を特定</a:t>
            </a:r>
          </a:p>
        </p:txBody>
      </p:sp>
      <p:sp>
        <p:nvSpPr>
          <p:cNvPr id="22537" name="AutoShape 10">
            <a:extLst>
              <a:ext uri="{FF2B5EF4-FFF2-40B4-BE49-F238E27FC236}">
                <a16:creationId xmlns="" xmlns:a16="http://schemas.microsoft.com/office/drawing/2014/main" id="{374D6E6D-05F0-4D5A-8D6C-F25922E9E1F9}"/>
              </a:ext>
            </a:extLst>
          </p:cNvPr>
          <p:cNvSpPr>
            <a:spLocks noChangeArrowheads="1"/>
          </p:cNvSpPr>
          <p:nvPr/>
        </p:nvSpPr>
        <p:spPr bwMode="auto">
          <a:xfrm>
            <a:off x="468313" y="2060575"/>
            <a:ext cx="8207375" cy="434975"/>
          </a:xfrm>
          <a:prstGeom prst="flowChartAlternateProcess">
            <a:avLst/>
          </a:prstGeom>
          <a:gradFill rotWithShape="1">
            <a:gsLst>
              <a:gs pos="0">
                <a:srgbClr val="617FD1"/>
              </a:gs>
              <a:gs pos="20000">
                <a:srgbClr val="6380CE"/>
              </a:gs>
              <a:gs pos="100000">
                <a:srgbClr val="4A609D"/>
              </a:gs>
            </a:gsLst>
            <a:lin ang="5400000"/>
          </a:gradFill>
          <a:ln w="9525">
            <a:solidFill>
              <a:srgbClr val="6E86C6"/>
            </a:solidFill>
            <a:miter lim="800000"/>
            <a:headEnd/>
            <a:tailEnd/>
          </a:ln>
          <a:effectLst>
            <a:outerShdw blurRad="40000" dist="23000" dir="5400000" rotWithShape="0">
              <a:srgbClr val="808080">
                <a:alpha val="34998"/>
              </a:srgbClr>
            </a:outerShdw>
          </a:effectLst>
        </p:spPr>
        <p:txBody>
          <a:bodyPr wrap="none"/>
          <a:lstStyle/>
          <a:p>
            <a:pPr algn="ctr" defTabSz="914400" eaLnBrk="1" hangingPunct="1">
              <a:defRPr/>
            </a:pPr>
            <a:r>
              <a:rPr kumimoji="1" lang="ja-JP" altLang="en-US"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法律上の賠償責任の有無</a:t>
            </a:r>
          </a:p>
        </p:txBody>
      </p:sp>
      <p:sp>
        <p:nvSpPr>
          <p:cNvPr id="22538" name="AutoShape 11">
            <a:extLst>
              <a:ext uri="{FF2B5EF4-FFF2-40B4-BE49-F238E27FC236}">
                <a16:creationId xmlns="" xmlns:a16="http://schemas.microsoft.com/office/drawing/2014/main" id="{848FF9BB-2150-4708-9F36-71F050F494B3}"/>
              </a:ext>
            </a:extLst>
          </p:cNvPr>
          <p:cNvSpPr>
            <a:spLocks noChangeArrowheads="1"/>
          </p:cNvSpPr>
          <p:nvPr/>
        </p:nvSpPr>
        <p:spPr bwMode="auto">
          <a:xfrm>
            <a:off x="6916738" y="4221163"/>
            <a:ext cx="1657350" cy="706437"/>
          </a:xfrm>
          <a:prstGeom prst="roundRect">
            <a:avLst>
              <a:gd name="adj" fmla="val 16667"/>
            </a:avLst>
          </a:prstGeom>
          <a:gradFill rotWithShape="1">
            <a:gsLst>
              <a:gs pos="0">
                <a:srgbClr val="FFDBE7"/>
              </a:gs>
              <a:gs pos="64999">
                <a:srgbClr val="FFA9C7"/>
              </a:gs>
              <a:gs pos="100000">
                <a:srgbClr val="FF83B0"/>
              </a:gs>
            </a:gsLst>
            <a:lin ang="5400000" scaled="1"/>
          </a:gradFill>
          <a:ln w="9525">
            <a:solidFill>
              <a:srgbClr val="EA0F77"/>
            </a:solidFill>
            <a:round/>
            <a:headEnd/>
            <a:tailEnd/>
          </a:ln>
          <a:effectLst>
            <a:outerShdw blurRad="40000" dist="20000" dir="5400000" rotWithShape="0">
              <a:srgbClr val="808080">
                <a:alpha val="37999"/>
              </a:srgbClr>
            </a:outerShdw>
          </a:effectLst>
        </p:spPr>
        <p:txBody>
          <a:bodyPr wrap="none" anchor="ctr"/>
          <a:lstStyle/>
          <a:p>
            <a:pPr algn="ctr" defTabSz="914400" eaLnBrk="1" hangingPunct="1">
              <a:defRPr/>
            </a:pPr>
            <a:r>
              <a:rPr kumimoji="1" lang="ja-JP" altLang="en-US" sz="1400" b="1">
                <a:solidFill>
                  <a:srgbClr val="000000"/>
                </a:solidFill>
                <a:latin typeface="ＭＳ Ｐゴシック"/>
                <a:ea typeface="+mn-ea"/>
              </a:rPr>
              <a:t>医師賠償</a:t>
            </a:r>
          </a:p>
          <a:p>
            <a:pPr algn="ctr" defTabSz="914400" eaLnBrk="1" hangingPunct="1">
              <a:defRPr/>
            </a:pPr>
            <a:r>
              <a:rPr kumimoji="1" lang="ja-JP" altLang="en-US" sz="1400" b="1">
                <a:solidFill>
                  <a:srgbClr val="000000"/>
                </a:solidFill>
                <a:latin typeface="ＭＳ Ｐゴシック"/>
                <a:ea typeface="+mn-ea"/>
              </a:rPr>
              <a:t>責任保険</a:t>
            </a:r>
          </a:p>
        </p:txBody>
      </p:sp>
      <p:sp>
        <p:nvSpPr>
          <p:cNvPr id="22539" name="AutoShape 12">
            <a:extLst>
              <a:ext uri="{FF2B5EF4-FFF2-40B4-BE49-F238E27FC236}">
                <a16:creationId xmlns="" xmlns:a16="http://schemas.microsoft.com/office/drawing/2014/main" id="{0B72D7E2-EA7B-4255-A88A-ABD1CCC653B0}"/>
              </a:ext>
            </a:extLst>
          </p:cNvPr>
          <p:cNvSpPr>
            <a:spLocks noChangeArrowheads="1"/>
          </p:cNvSpPr>
          <p:nvPr/>
        </p:nvSpPr>
        <p:spPr bwMode="auto">
          <a:xfrm>
            <a:off x="5164138" y="4481513"/>
            <a:ext cx="1376362" cy="1185862"/>
          </a:xfrm>
          <a:prstGeom prst="roundRect">
            <a:avLst>
              <a:gd name="adj" fmla="val 16667"/>
            </a:avLst>
          </a:prstGeom>
          <a:gradFill rotWithShape="1">
            <a:gsLst>
              <a:gs pos="0">
                <a:srgbClr val="E4FFF9"/>
              </a:gs>
              <a:gs pos="64999">
                <a:srgbClr val="BAFDEE"/>
              </a:gs>
              <a:gs pos="100000">
                <a:srgbClr val="9BFEE9"/>
              </a:gs>
            </a:gsLst>
            <a:lin ang="5400000" scaled="1"/>
          </a:gradFill>
          <a:ln w="9525">
            <a:solidFill>
              <a:srgbClr val="15B39E"/>
            </a:solidFill>
            <a:round/>
            <a:headEnd/>
            <a:tailEnd/>
          </a:ln>
          <a:effectLst>
            <a:outerShdw blurRad="40000" dist="20000" dir="5400000" rotWithShape="0">
              <a:srgbClr val="808080">
                <a:alpha val="37999"/>
              </a:srgbClr>
            </a:outerShdw>
          </a:effectLst>
        </p:spPr>
        <p:txBody>
          <a:bodyPr wrap="none" anchor="ctr"/>
          <a:lstStyle/>
          <a:p>
            <a:pPr algn="ctr" defTabSz="914400" eaLnBrk="1" hangingPunct="1">
              <a:defRPr/>
            </a:pPr>
            <a:r>
              <a:rPr kumimoji="1" lang="en-US" alt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PL</a:t>
            </a:r>
            <a:r>
              <a:rPr kumimoji="1"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保険</a:t>
            </a:r>
            <a:endParaRPr kumimoji="1" lang="en-US" alt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hangingPunct="1">
              <a:defRPr/>
            </a:pPr>
            <a:r>
              <a:rPr kumimoji="1" lang="ja-JP" altLang="en-US" sz="1400" b="1" baseline="30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（注</a:t>
            </a:r>
            <a:r>
              <a:rPr kumimoji="1" lang="en-US" altLang="ja-JP" sz="1400" b="1" baseline="30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400" b="1" baseline="30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544" name="AutoShape 7">
            <a:extLst>
              <a:ext uri="{FF2B5EF4-FFF2-40B4-BE49-F238E27FC236}">
                <a16:creationId xmlns="" xmlns:a16="http://schemas.microsoft.com/office/drawing/2014/main" id="{4188ABF9-7EFB-4278-B8F1-2CEA996980B0}"/>
              </a:ext>
            </a:extLst>
          </p:cNvPr>
          <p:cNvSpPr>
            <a:spLocks noChangeArrowheads="1"/>
          </p:cNvSpPr>
          <p:nvPr/>
        </p:nvSpPr>
        <p:spPr bwMode="auto">
          <a:xfrm>
            <a:off x="3276600" y="3284538"/>
            <a:ext cx="1511300" cy="865187"/>
          </a:xfrm>
          <a:prstGeom prst="downArrow">
            <a:avLst>
              <a:gd name="adj1" fmla="val 100000"/>
              <a:gd name="adj2" fmla="val 24435"/>
            </a:avLst>
          </a:prstGeom>
          <a:gradFill rotWithShape="1">
            <a:gsLst>
              <a:gs pos="0">
                <a:srgbClr val="ECFFE1"/>
              </a:gs>
              <a:gs pos="64999">
                <a:srgbClr val="CFFFB5"/>
              </a:gs>
              <a:gs pos="100000">
                <a:srgbClr val="BCFF95"/>
              </a:gs>
            </a:gsLst>
            <a:lin ang="5400000" scaled="1"/>
          </a:gradFill>
          <a:ln>
            <a:noFill/>
          </a:ln>
          <a:effectLst>
            <a:outerShdw blurRad="40000" dist="20000" dir="5400000" rotWithShape="0">
              <a:srgbClr val="808080">
                <a:alpha val="37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bIns="72000" anchor="b" anchorCtr="1"/>
          <a:lstStyle/>
          <a:p>
            <a:pPr algn="ctr" defTabSz="914400" eaLnBrk="1" hangingPunct="1">
              <a:defRPr/>
            </a:pPr>
            <a:r>
              <a:rPr kumimoji="1" lang="ja-JP" altLang="en-US" sz="1600" b="1" dirty="0">
                <a:solidFill>
                  <a:srgbClr val="000000"/>
                </a:solidFill>
                <a:latin typeface="メイリオ"/>
                <a:ea typeface="メイリオ"/>
              </a:rPr>
              <a:t>治験業務が原因</a:t>
            </a:r>
          </a:p>
          <a:p>
            <a:pPr algn="ctr" defTabSz="914400" eaLnBrk="1" hangingPunct="1">
              <a:defRPr/>
            </a:pPr>
            <a:r>
              <a:rPr kumimoji="1" lang="ja-JP" altLang="en-US" sz="1100" b="1" dirty="0">
                <a:solidFill>
                  <a:srgbClr val="000000"/>
                </a:solidFill>
                <a:latin typeface="メイリオ"/>
                <a:ea typeface="メイリオ"/>
              </a:rPr>
              <a:t>（医療行為を除く）</a:t>
            </a:r>
            <a:endParaRPr kumimoji="1" lang="ja-JP" altLang="en-US" b="1" dirty="0">
              <a:solidFill>
                <a:srgbClr val="000000"/>
              </a:solidFill>
              <a:latin typeface="メイリオ"/>
              <a:ea typeface="メイリオ"/>
            </a:endParaRPr>
          </a:p>
        </p:txBody>
      </p:sp>
      <p:sp>
        <p:nvSpPr>
          <p:cNvPr id="24" name="円形吹き出し 23">
            <a:extLst>
              <a:ext uri="{FF2B5EF4-FFF2-40B4-BE49-F238E27FC236}">
                <a16:creationId xmlns="" xmlns:a16="http://schemas.microsoft.com/office/drawing/2014/main" id="{D97030C2-1421-463D-8E4B-5D787CC361FE}"/>
              </a:ext>
            </a:extLst>
          </p:cNvPr>
          <p:cNvSpPr>
            <a:spLocks noChangeArrowheads="1"/>
          </p:cNvSpPr>
          <p:nvPr/>
        </p:nvSpPr>
        <p:spPr bwMode="auto">
          <a:xfrm>
            <a:off x="6875463" y="5013325"/>
            <a:ext cx="2055812" cy="795338"/>
          </a:xfrm>
          <a:prstGeom prst="wedgeEllipseCallout">
            <a:avLst>
              <a:gd name="adj1" fmla="val 14509"/>
              <a:gd name="adj2" fmla="val -77731"/>
            </a:avLst>
          </a:prstGeom>
          <a:gradFill rotWithShape="1">
            <a:gsLst>
              <a:gs pos="0">
                <a:srgbClr val="FFF6D8"/>
              </a:gs>
              <a:gs pos="64999">
                <a:srgbClr val="FFE9A1"/>
              </a:gs>
              <a:gs pos="100000">
                <a:srgbClr val="FFE379"/>
              </a:gs>
            </a:gsLst>
            <a:lin ang="5400000" scaled="1"/>
          </a:gradFill>
          <a:ln w="9525">
            <a:solidFill>
              <a:srgbClr val="FEB604"/>
            </a:solidFill>
            <a:miter lim="800000"/>
            <a:headEnd/>
            <a:tailEnd/>
          </a:ln>
          <a:effectLst>
            <a:outerShdw blurRad="40000" dist="20000" dir="5400000" rotWithShape="0">
              <a:srgbClr val="808080">
                <a:alpha val="37999"/>
              </a:srgbClr>
            </a:outerShdw>
          </a:effectLst>
        </p:spPr>
        <p:txBody>
          <a:bodyPr lIns="0" rIns="0" anchor="ctr"/>
          <a:lstStyle/>
          <a:p>
            <a:pPr algn="ctr" defTabSz="914400" eaLnBrk="1" fontAlgn="auto" hangingPunct="1">
              <a:spcBef>
                <a:spcPts val="0"/>
              </a:spcBef>
              <a:spcAft>
                <a:spcPts val="0"/>
              </a:spcAft>
              <a:defRPr/>
            </a:pPr>
            <a:r>
              <a:rPr kumimoji="1" lang="ja-JP" altLang="en-US" sz="1200" b="1" dirty="0">
                <a:solidFill>
                  <a:prstClr val="black"/>
                </a:solidFill>
                <a:latin typeface="メイリオ"/>
                <a:ea typeface="メイリオ"/>
              </a:rPr>
              <a:t>治験保険で</a:t>
            </a:r>
            <a:endParaRPr kumimoji="1" lang="en-US" altLang="ja-JP" sz="1200" b="1" dirty="0">
              <a:solidFill>
                <a:prstClr val="black"/>
              </a:solidFill>
              <a:latin typeface="メイリオ"/>
              <a:ea typeface="メイリオ"/>
            </a:endParaRPr>
          </a:p>
          <a:p>
            <a:pPr algn="ctr" defTabSz="914400" eaLnBrk="1" fontAlgn="auto" hangingPunct="1">
              <a:spcBef>
                <a:spcPts val="0"/>
              </a:spcBef>
              <a:spcAft>
                <a:spcPts val="0"/>
              </a:spcAft>
              <a:defRPr/>
            </a:pPr>
            <a:r>
              <a:rPr kumimoji="1" lang="ja-JP" altLang="en-US" sz="1200" b="1" dirty="0">
                <a:solidFill>
                  <a:prstClr val="black"/>
                </a:solidFill>
                <a:latin typeface="メイリオ"/>
                <a:ea typeface="メイリオ"/>
              </a:rPr>
              <a:t>カバーできないため</a:t>
            </a:r>
            <a:endParaRPr kumimoji="1" lang="en-US" altLang="ja-JP" sz="1200" b="1" dirty="0">
              <a:solidFill>
                <a:prstClr val="black"/>
              </a:solidFill>
              <a:latin typeface="メイリオ"/>
              <a:ea typeface="メイリオ"/>
            </a:endParaRPr>
          </a:p>
          <a:p>
            <a:pPr algn="ctr" defTabSz="914400" eaLnBrk="1" fontAlgn="auto" hangingPunct="1">
              <a:spcBef>
                <a:spcPts val="0"/>
              </a:spcBef>
              <a:spcAft>
                <a:spcPts val="0"/>
              </a:spcAft>
              <a:defRPr/>
            </a:pPr>
            <a:r>
              <a:rPr kumimoji="1" lang="ja-JP" altLang="en-US" sz="1200" b="1" u="sng" dirty="0">
                <a:solidFill>
                  <a:srgbClr val="FF0000"/>
                </a:solidFill>
                <a:latin typeface="メイリオ"/>
                <a:ea typeface="メイリオ"/>
              </a:rPr>
              <a:t>加入を強く推奨</a:t>
            </a:r>
          </a:p>
        </p:txBody>
      </p:sp>
      <p:sp>
        <p:nvSpPr>
          <p:cNvPr id="47117" name="テキスト ボックス 26">
            <a:extLst>
              <a:ext uri="{FF2B5EF4-FFF2-40B4-BE49-F238E27FC236}">
                <a16:creationId xmlns="" xmlns:a16="http://schemas.microsoft.com/office/drawing/2014/main" id="{021B1739-F658-4EDF-BBB4-7983B89203AB}"/>
              </a:ext>
            </a:extLst>
          </p:cNvPr>
          <p:cNvSpPr txBox="1">
            <a:spLocks noChangeArrowheads="1"/>
          </p:cNvSpPr>
          <p:nvPr/>
        </p:nvSpPr>
        <p:spPr bwMode="auto">
          <a:xfrm>
            <a:off x="139478" y="6484938"/>
            <a:ext cx="56943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defTabSz="914400" eaLnBrk="1" hangingPunct="1">
              <a:spcBef>
                <a:spcPct val="0"/>
              </a:spcBef>
              <a:buClrTx/>
              <a:buSzTx/>
              <a:buFontTx/>
              <a:buNone/>
            </a:pPr>
            <a:r>
              <a:rPr lang="en-US" altLang="ja-JP" sz="1800" b="1" dirty="0">
                <a:latin typeface="メイリオ" panose="020B0604030504040204" pitchFamily="34" charset="-128"/>
                <a:ea typeface="メイリオ" panose="020B0604030504040204" pitchFamily="34" charset="-128"/>
              </a:rPr>
              <a:t>※</a:t>
            </a:r>
            <a:r>
              <a:rPr lang="ja-JP" altLang="en-US" sz="1800" b="1" dirty="0">
                <a:latin typeface="メイリオ" panose="020B0604030504040204" pitchFamily="34" charset="-128"/>
                <a:ea typeface="メイリオ" panose="020B0604030504040204" pitchFamily="34" charset="-128"/>
              </a:rPr>
              <a:t>補償部分は治験薬等により対象外となる場合あり</a:t>
            </a:r>
            <a:endParaRPr lang="en-US" altLang="ja-JP" sz="1800" b="1" dirty="0">
              <a:latin typeface="メイリオ" panose="020B0604030504040204" pitchFamily="34" charset="-128"/>
              <a:ea typeface="メイリオ" panose="020B0604030504040204" pitchFamily="34" charset="-128"/>
            </a:endParaRPr>
          </a:p>
        </p:txBody>
      </p:sp>
      <p:sp>
        <p:nvSpPr>
          <p:cNvPr id="47118" name="テキスト ボックス 3">
            <a:extLst>
              <a:ext uri="{FF2B5EF4-FFF2-40B4-BE49-F238E27FC236}">
                <a16:creationId xmlns="" xmlns:a16="http://schemas.microsoft.com/office/drawing/2014/main" id="{3D3962A4-15FF-43F7-9450-896CCA358078}"/>
              </a:ext>
            </a:extLst>
          </p:cNvPr>
          <p:cNvSpPr txBox="1">
            <a:spLocks noChangeArrowheads="1"/>
          </p:cNvSpPr>
          <p:nvPr/>
        </p:nvSpPr>
        <p:spPr bwMode="auto">
          <a:xfrm>
            <a:off x="149351" y="5919788"/>
            <a:ext cx="49498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defTabSz="914400" eaLnBrk="1" hangingPunct="1">
              <a:spcBef>
                <a:spcPct val="0"/>
              </a:spcBef>
              <a:buClrTx/>
              <a:buSzTx/>
              <a:buFontTx/>
              <a:buNone/>
            </a:pPr>
            <a:r>
              <a:rPr lang="ja-JP" altLang="en-US" sz="1200" b="1" dirty="0">
                <a:latin typeface="メイリオ" panose="020B0604030504040204" pitchFamily="34" charset="-128"/>
                <a:ea typeface="メイリオ" panose="020B0604030504040204" pitchFamily="34" charset="-128"/>
              </a:rPr>
              <a:t>注</a:t>
            </a:r>
            <a:r>
              <a:rPr lang="en-US" altLang="ja-JP" sz="1200" b="1" dirty="0">
                <a:latin typeface="メイリオ" panose="020B0604030504040204" pitchFamily="34" charset="-128"/>
                <a:ea typeface="メイリオ" panose="020B0604030504040204" pitchFamily="34" charset="-128"/>
              </a:rPr>
              <a:t>1</a:t>
            </a:r>
            <a:r>
              <a:rPr lang="ja-JP" altLang="en-US" sz="1200" b="1" dirty="0">
                <a:latin typeface="メイリオ" panose="020B0604030504040204" pitchFamily="34" charset="-128"/>
                <a:ea typeface="メイリオ" panose="020B0604030504040204" pitchFamily="34" charset="-128"/>
              </a:rPr>
              <a:t>：医法研：被験者の健康被害補償に関するガイドライン</a:t>
            </a:r>
          </a:p>
        </p:txBody>
      </p:sp>
      <p:sp>
        <p:nvSpPr>
          <p:cNvPr id="47119" name="テキスト ボックス 7">
            <a:extLst>
              <a:ext uri="{FF2B5EF4-FFF2-40B4-BE49-F238E27FC236}">
                <a16:creationId xmlns="" xmlns:a16="http://schemas.microsoft.com/office/drawing/2014/main" id="{74932B0A-F8B0-43E1-BF43-3D24D0B14B25}"/>
              </a:ext>
            </a:extLst>
          </p:cNvPr>
          <p:cNvSpPr txBox="1">
            <a:spLocks noChangeArrowheads="1"/>
          </p:cNvSpPr>
          <p:nvPr/>
        </p:nvSpPr>
        <p:spPr bwMode="auto">
          <a:xfrm>
            <a:off x="5362575" y="2478088"/>
            <a:ext cx="936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algn="ctr" defTabSz="914400" eaLnBrk="1" hangingPunct="1">
              <a:spcBef>
                <a:spcPct val="0"/>
              </a:spcBef>
              <a:buClrTx/>
              <a:buSzTx/>
              <a:buFontTx/>
              <a:buNone/>
            </a:pPr>
            <a:r>
              <a:rPr lang="ja-JP" altLang="en-US" sz="1800" b="1">
                <a:solidFill>
                  <a:srgbClr val="FFFFFF"/>
                </a:solidFill>
                <a:latin typeface="メイリオ" panose="020B0604030504040204" pitchFamily="34" charset="-128"/>
                <a:ea typeface="メイリオ" panose="020B0604030504040204" pitchFamily="34" charset="-128"/>
              </a:rPr>
              <a:t>あり</a:t>
            </a:r>
          </a:p>
        </p:txBody>
      </p:sp>
      <p:sp>
        <p:nvSpPr>
          <p:cNvPr id="38" name="AutoShape 7">
            <a:extLst>
              <a:ext uri="{FF2B5EF4-FFF2-40B4-BE49-F238E27FC236}">
                <a16:creationId xmlns="" xmlns:a16="http://schemas.microsoft.com/office/drawing/2014/main" id="{BEB932F9-1DAF-4787-8D97-9750368B3B46}"/>
              </a:ext>
            </a:extLst>
          </p:cNvPr>
          <p:cNvSpPr>
            <a:spLocks noChangeArrowheads="1"/>
          </p:cNvSpPr>
          <p:nvPr/>
        </p:nvSpPr>
        <p:spPr bwMode="auto">
          <a:xfrm>
            <a:off x="5029200" y="3284538"/>
            <a:ext cx="1647825" cy="865187"/>
          </a:xfrm>
          <a:prstGeom prst="downArrow">
            <a:avLst>
              <a:gd name="adj1" fmla="val 100000"/>
              <a:gd name="adj2" fmla="val 24435"/>
            </a:avLst>
          </a:prstGeom>
          <a:gradFill rotWithShape="1">
            <a:gsLst>
              <a:gs pos="0">
                <a:srgbClr val="E4FFF9"/>
              </a:gs>
              <a:gs pos="64999">
                <a:srgbClr val="BAFDEE"/>
              </a:gs>
              <a:gs pos="100000">
                <a:srgbClr val="9BFEE9"/>
              </a:gs>
            </a:gsLst>
            <a:lin ang="5400000" scaled="1"/>
          </a:gradFill>
          <a:ln>
            <a:noFill/>
          </a:ln>
          <a:effectLst>
            <a:outerShdw blurRad="40000" dist="20000" dir="5400000" rotWithShape="0">
              <a:srgbClr val="808080">
                <a:alpha val="37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tIns="144000" bIns="0" anchor="b" anchorCtr="1"/>
          <a:lstStyle/>
          <a:p>
            <a:pPr algn="ctr" defTabSz="914400" eaLnBrk="1" hangingPunct="1">
              <a:defRPr/>
            </a:pPr>
            <a:r>
              <a:rPr kumimoji="1" lang="ja-JP" altLang="en-US" sz="1600" b="1" dirty="0">
                <a:solidFill>
                  <a:srgbClr val="000000"/>
                </a:solidFill>
                <a:latin typeface="メイリオ"/>
                <a:ea typeface="メイリオ"/>
              </a:rPr>
              <a:t>治験薬等が原因</a:t>
            </a:r>
          </a:p>
          <a:p>
            <a:pPr algn="ctr" defTabSz="914400" eaLnBrk="1" hangingPunct="1">
              <a:defRPr/>
            </a:pPr>
            <a:r>
              <a:rPr kumimoji="1" lang="ja-JP" altLang="en-US" sz="1100" b="1" dirty="0">
                <a:solidFill>
                  <a:srgbClr val="000000"/>
                </a:solidFill>
                <a:latin typeface="メイリオ"/>
                <a:ea typeface="メイリオ"/>
              </a:rPr>
              <a:t>（実施医療機関搬入後  </a:t>
            </a:r>
          </a:p>
          <a:p>
            <a:pPr algn="ctr" defTabSz="914400" eaLnBrk="1" hangingPunct="1">
              <a:defRPr/>
            </a:pPr>
            <a:r>
              <a:rPr kumimoji="1" lang="ja-JP" altLang="en-US" sz="1100" b="1" dirty="0">
                <a:solidFill>
                  <a:srgbClr val="000000"/>
                </a:solidFill>
                <a:latin typeface="メイリオ"/>
                <a:ea typeface="メイリオ"/>
              </a:rPr>
              <a:t>  の管理不備等を除く）</a:t>
            </a:r>
            <a:endParaRPr kumimoji="1" lang="ja-JP" altLang="en-US" b="1" dirty="0">
              <a:solidFill>
                <a:srgbClr val="000000"/>
              </a:solidFill>
              <a:latin typeface="メイリオ"/>
              <a:ea typeface="メイリオ"/>
            </a:endParaRPr>
          </a:p>
        </p:txBody>
      </p:sp>
      <p:sp>
        <p:nvSpPr>
          <p:cNvPr id="39" name="AutoShape 7">
            <a:extLst>
              <a:ext uri="{FF2B5EF4-FFF2-40B4-BE49-F238E27FC236}">
                <a16:creationId xmlns="" xmlns:a16="http://schemas.microsoft.com/office/drawing/2014/main" id="{A6381693-71FB-4FD9-89C5-6ADF74CFD42D}"/>
              </a:ext>
            </a:extLst>
          </p:cNvPr>
          <p:cNvSpPr>
            <a:spLocks noChangeArrowheads="1"/>
          </p:cNvSpPr>
          <p:nvPr/>
        </p:nvSpPr>
        <p:spPr bwMode="auto">
          <a:xfrm>
            <a:off x="6945313" y="3284538"/>
            <a:ext cx="1557337" cy="865187"/>
          </a:xfrm>
          <a:prstGeom prst="downArrow">
            <a:avLst>
              <a:gd name="adj1" fmla="val 100000"/>
              <a:gd name="adj2" fmla="val 24435"/>
            </a:avLst>
          </a:prstGeom>
          <a:gradFill rotWithShape="1">
            <a:gsLst>
              <a:gs pos="0">
                <a:srgbClr val="FFDBE7"/>
              </a:gs>
              <a:gs pos="64999">
                <a:srgbClr val="FFA9C7"/>
              </a:gs>
              <a:gs pos="100000">
                <a:srgbClr val="FF83B0"/>
              </a:gs>
            </a:gsLst>
            <a:lin ang="5400000" scaled="1"/>
          </a:gradFill>
          <a:ln>
            <a:noFill/>
          </a:ln>
          <a:effectLst>
            <a:outerShdw blurRad="40000" dist="20000" dir="5400000" rotWithShape="0">
              <a:srgbClr val="808080">
                <a:alpha val="37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bIns="0" anchor="b" anchorCtr="1"/>
          <a:lstStyle/>
          <a:p>
            <a:pPr algn="ctr" defTabSz="914400" eaLnBrk="1" hangingPunct="1">
              <a:defRPr/>
            </a:pPr>
            <a:r>
              <a:rPr kumimoji="1" lang="ja-JP" altLang="en-US" sz="1600" b="1" dirty="0">
                <a:solidFill>
                  <a:srgbClr val="000000"/>
                </a:solidFill>
                <a:latin typeface="メイリオ"/>
                <a:ea typeface="メイリオ"/>
              </a:rPr>
              <a:t>医療行為が</a:t>
            </a:r>
            <a:r>
              <a:rPr kumimoji="1" lang="en-US" altLang="ja-JP" sz="1600" b="1" dirty="0">
                <a:solidFill>
                  <a:srgbClr val="000000"/>
                </a:solidFill>
                <a:latin typeface="メイリオ"/>
                <a:ea typeface="メイリオ"/>
              </a:rPr>
              <a:t/>
            </a:r>
            <a:br>
              <a:rPr kumimoji="1" lang="en-US" altLang="ja-JP" sz="1600" b="1" dirty="0">
                <a:solidFill>
                  <a:srgbClr val="000000"/>
                </a:solidFill>
                <a:latin typeface="メイリオ"/>
                <a:ea typeface="メイリオ"/>
              </a:rPr>
            </a:br>
            <a:r>
              <a:rPr kumimoji="1" lang="ja-JP" altLang="en-US" sz="1600" b="1" dirty="0">
                <a:solidFill>
                  <a:srgbClr val="000000"/>
                </a:solidFill>
                <a:latin typeface="メイリオ"/>
                <a:ea typeface="メイリオ"/>
              </a:rPr>
              <a:t>原因</a:t>
            </a:r>
          </a:p>
        </p:txBody>
      </p:sp>
      <p:sp>
        <p:nvSpPr>
          <p:cNvPr id="22533" name="AutoShape 2">
            <a:extLst>
              <a:ext uri="{FF2B5EF4-FFF2-40B4-BE49-F238E27FC236}">
                <a16:creationId xmlns="" xmlns:a16="http://schemas.microsoft.com/office/drawing/2014/main" id="{3438E5E5-B705-496E-B8A1-2957B324AE55}"/>
              </a:ext>
            </a:extLst>
          </p:cNvPr>
          <p:cNvSpPr>
            <a:spLocks noChangeArrowheads="1"/>
          </p:cNvSpPr>
          <p:nvPr/>
        </p:nvSpPr>
        <p:spPr bwMode="auto">
          <a:xfrm>
            <a:off x="3949700" y="1733550"/>
            <a:ext cx="1208088" cy="327025"/>
          </a:xfrm>
          <a:prstGeom prst="downArrow">
            <a:avLst>
              <a:gd name="adj1" fmla="val 82515"/>
              <a:gd name="adj2" fmla="val 81838"/>
            </a:avLst>
          </a:prstGeom>
          <a:solidFill>
            <a:schemeClr val="bg2">
              <a:lumMod val="75000"/>
            </a:schemeClr>
          </a:solidFill>
          <a:ln w="9525" algn="ctr">
            <a:noFill/>
            <a:miter lim="800000"/>
            <a:headEnd/>
            <a:tailEnd/>
          </a:ln>
        </p:spPr>
        <p:txBody>
          <a:bodyPr wrap="none" anchor="b"/>
          <a:lstStyle/>
          <a:p>
            <a:pPr algn="ctr" defTabSz="914400" eaLnBrk="1" hangingPunct="1">
              <a:defRPr/>
            </a:pPr>
            <a:endParaRPr kumimoji="1" lang="ja-JP" altLang="en-US" b="1" dirty="0">
              <a:solidFill>
                <a:prstClr val="black"/>
              </a:solidFill>
              <a:latin typeface="メイリオ"/>
              <a:ea typeface="メイリオ"/>
            </a:endParaRPr>
          </a:p>
        </p:txBody>
      </p:sp>
      <p:sp>
        <p:nvSpPr>
          <p:cNvPr id="22536" name="AutoShape 9">
            <a:extLst>
              <a:ext uri="{FF2B5EF4-FFF2-40B4-BE49-F238E27FC236}">
                <a16:creationId xmlns="" xmlns:a16="http://schemas.microsoft.com/office/drawing/2014/main" id="{F30BAF1E-DF07-426F-8081-F3107698D7FF}"/>
              </a:ext>
            </a:extLst>
          </p:cNvPr>
          <p:cNvSpPr>
            <a:spLocks noChangeArrowheads="1"/>
          </p:cNvSpPr>
          <p:nvPr/>
        </p:nvSpPr>
        <p:spPr bwMode="auto">
          <a:xfrm>
            <a:off x="468313" y="1303338"/>
            <a:ext cx="8207375" cy="433387"/>
          </a:xfrm>
          <a:prstGeom prst="flowChartAlternateProcess">
            <a:avLst/>
          </a:prstGeom>
          <a:solidFill>
            <a:schemeClr val="bg2">
              <a:lumMod val="75000"/>
            </a:schemeClr>
          </a:solidFill>
          <a:ln w="9525" algn="ctr">
            <a:noFill/>
            <a:miter lim="800000"/>
            <a:headEnd/>
            <a:tailEnd/>
          </a:ln>
        </p:spPr>
        <p:txBody>
          <a:bodyPr wrap="none" anchor="b"/>
          <a:lstStyle/>
          <a:p>
            <a:pPr algn="ctr" defTabSz="914400" eaLnBrk="1" hangingPunct="1">
              <a:defRPr/>
            </a:pPr>
            <a:r>
              <a:rPr kumimoji="1" lang="ja-JP" altLang="en-US" b="1" dirty="0">
                <a:solidFill>
                  <a:prstClr val="white"/>
                </a:solidFill>
                <a:latin typeface="メイリオ"/>
                <a:ea typeface="メイリオ"/>
              </a:rPr>
              <a:t>治験に起因した被験者の健康被害の発生</a:t>
            </a:r>
          </a:p>
        </p:txBody>
      </p:sp>
      <p:grpSp>
        <p:nvGrpSpPr>
          <p:cNvPr id="3" name="グループ化 10">
            <a:extLst>
              <a:ext uri="{FF2B5EF4-FFF2-40B4-BE49-F238E27FC236}">
                <a16:creationId xmlns="" xmlns:a16="http://schemas.microsoft.com/office/drawing/2014/main" id="{6BD20746-52F5-4255-A00D-1D6437D4DC48}"/>
              </a:ext>
            </a:extLst>
          </p:cNvPr>
          <p:cNvGrpSpPr>
            <a:grpSpLocks/>
          </p:cNvGrpSpPr>
          <p:nvPr/>
        </p:nvGrpSpPr>
        <p:grpSpPr bwMode="auto">
          <a:xfrm>
            <a:off x="468313" y="4094163"/>
            <a:ext cx="4584700" cy="1651000"/>
            <a:chOff x="467544" y="4135432"/>
            <a:chExt cx="4585650" cy="1651219"/>
          </a:xfrm>
        </p:grpSpPr>
        <p:sp>
          <p:nvSpPr>
            <p:cNvPr id="47128" name="AutoShape 21">
              <a:extLst>
                <a:ext uri="{FF2B5EF4-FFF2-40B4-BE49-F238E27FC236}">
                  <a16:creationId xmlns="" xmlns:a16="http://schemas.microsoft.com/office/drawing/2014/main" id="{691631B6-69A2-40AE-AD52-4E41AAEAF3EF}"/>
                </a:ext>
              </a:extLst>
            </p:cNvPr>
            <p:cNvSpPr>
              <a:spLocks noChangeArrowheads="1"/>
            </p:cNvSpPr>
            <p:nvPr/>
          </p:nvSpPr>
          <p:spPr bwMode="auto">
            <a:xfrm>
              <a:off x="467544" y="4319517"/>
              <a:ext cx="4585650" cy="1467134"/>
            </a:xfrm>
            <a:prstGeom prst="flowChartAlternateProcess">
              <a:avLst/>
            </a:prstGeom>
            <a:solidFill>
              <a:schemeClr val="bg1">
                <a:alpha val="90195"/>
              </a:schemeClr>
            </a:solidFill>
            <a:ln w="25400">
              <a:solidFill>
                <a:srgbClr val="FF0000"/>
              </a:solidFill>
              <a:miter lim="800000"/>
              <a:headEnd/>
              <a:tailEnd/>
            </a:ln>
          </p:spPr>
          <p:txBody>
            <a:bodyPr wrap="none" anchor="ct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algn="ctr" defTabSz="914400" eaLnBrk="1" hangingPunct="1">
                <a:spcBef>
                  <a:spcPct val="0"/>
                </a:spcBef>
                <a:buClrTx/>
                <a:buSzTx/>
                <a:buFontTx/>
                <a:buNone/>
              </a:pPr>
              <a:endParaRPr lang="ja-JP" altLang="en-US" sz="1800">
                <a:latin typeface="HG丸ｺﾞｼｯｸM-PRO" panose="020F0600000000000000" pitchFamily="34" charset="-128"/>
              </a:endParaRPr>
            </a:p>
          </p:txBody>
        </p:sp>
        <p:sp>
          <p:nvSpPr>
            <p:cNvPr id="47129" name="正方形/長方形 4">
              <a:extLst>
                <a:ext uri="{FF2B5EF4-FFF2-40B4-BE49-F238E27FC236}">
                  <a16:creationId xmlns="" xmlns:a16="http://schemas.microsoft.com/office/drawing/2014/main" id="{1C731BF5-B711-4122-92CE-74D298AE53F5}"/>
                </a:ext>
              </a:extLst>
            </p:cNvPr>
            <p:cNvSpPr>
              <a:spLocks noChangeArrowheads="1"/>
            </p:cNvSpPr>
            <p:nvPr/>
          </p:nvSpPr>
          <p:spPr bwMode="auto">
            <a:xfrm>
              <a:off x="727948" y="4135432"/>
              <a:ext cx="2030833" cy="27626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algn="ctr" defTabSz="914400" eaLnBrk="1" hangingPunct="1">
                <a:spcBef>
                  <a:spcPct val="0"/>
                </a:spcBef>
                <a:buClrTx/>
                <a:buSzTx/>
                <a:buFontTx/>
                <a:buNone/>
              </a:pPr>
              <a:r>
                <a:rPr lang="ja-JP" altLang="en-US" sz="1200" b="1">
                  <a:solidFill>
                    <a:srgbClr val="FFFFFF"/>
                  </a:solidFill>
                  <a:latin typeface="メイリオ" panose="020B0604030504040204" pitchFamily="34" charset="-128"/>
                  <a:ea typeface="メイリオ" panose="020B0604030504040204" pitchFamily="34" charset="-128"/>
                </a:rPr>
                <a:t>医師主導治験のための保険</a:t>
              </a:r>
            </a:p>
          </p:txBody>
        </p:sp>
      </p:grpSp>
      <p:sp>
        <p:nvSpPr>
          <p:cNvPr id="22540" name="AutoShape 13">
            <a:extLst>
              <a:ext uri="{FF2B5EF4-FFF2-40B4-BE49-F238E27FC236}">
                <a16:creationId xmlns="" xmlns:a16="http://schemas.microsoft.com/office/drawing/2014/main" id="{10AEBDE0-208F-4134-AAB9-73C359260481}"/>
              </a:ext>
            </a:extLst>
          </p:cNvPr>
          <p:cNvSpPr>
            <a:spLocks noChangeArrowheads="1"/>
          </p:cNvSpPr>
          <p:nvPr/>
        </p:nvSpPr>
        <p:spPr bwMode="auto">
          <a:xfrm>
            <a:off x="3135313" y="4481513"/>
            <a:ext cx="1811337" cy="1185862"/>
          </a:xfrm>
          <a:prstGeom prst="roundRect">
            <a:avLst>
              <a:gd name="adj" fmla="val 16667"/>
            </a:avLst>
          </a:prstGeom>
          <a:gradFill rotWithShape="1">
            <a:gsLst>
              <a:gs pos="0">
                <a:srgbClr val="ECFFE1"/>
              </a:gs>
              <a:gs pos="64999">
                <a:srgbClr val="CFFFB5"/>
              </a:gs>
              <a:gs pos="100000">
                <a:srgbClr val="BCFF95"/>
              </a:gs>
            </a:gsLst>
            <a:lin ang="5400000" scaled="1"/>
          </a:gradFill>
          <a:ln w="9525">
            <a:solidFill>
              <a:srgbClr val="7CD036"/>
            </a:solidFill>
            <a:round/>
            <a:headEnd/>
            <a:tailEnd/>
          </a:ln>
          <a:effectLst>
            <a:outerShdw blurRad="40000" dist="20000" dir="5400000" rotWithShape="0">
              <a:srgbClr val="808080">
                <a:alpha val="37999"/>
              </a:srgbClr>
            </a:outerShdw>
          </a:effectLst>
        </p:spPr>
        <p:txBody>
          <a:bodyPr wrap="none" anchor="ctr"/>
          <a:lstStyle/>
          <a:p>
            <a:pPr algn="ctr" defTabSz="914400" eaLnBrk="1" hangingPunct="1">
              <a:defRPr/>
            </a:pPr>
            <a:r>
              <a:rPr kumimoji="1"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治験業務による</a:t>
            </a:r>
            <a:br>
              <a:rPr kumimoji="1"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過失責任に基づく</a:t>
            </a:r>
            <a:br>
              <a:rPr kumimoji="1"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法律上の賠償</a:t>
            </a:r>
          </a:p>
          <a:p>
            <a:pPr algn="ctr" defTabSz="914400" eaLnBrk="1" hangingPunct="1">
              <a:defRPr/>
            </a:pPr>
            <a:r>
              <a:rPr kumimoji="1" lang="ja-JP" altLang="en-US"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損害を担保する保険</a:t>
            </a:r>
          </a:p>
        </p:txBody>
      </p:sp>
      <p:sp>
        <p:nvSpPr>
          <p:cNvPr id="20494" name="AutoShape 14">
            <a:extLst>
              <a:ext uri="{FF2B5EF4-FFF2-40B4-BE49-F238E27FC236}">
                <a16:creationId xmlns="" xmlns:a16="http://schemas.microsoft.com/office/drawing/2014/main" id="{68D56EC8-95CD-4578-87DA-09252FE36AFC}"/>
              </a:ext>
            </a:extLst>
          </p:cNvPr>
          <p:cNvSpPr>
            <a:spLocks noChangeArrowheads="1"/>
          </p:cNvSpPr>
          <p:nvPr/>
        </p:nvSpPr>
        <p:spPr bwMode="auto">
          <a:xfrm>
            <a:off x="650875" y="4481513"/>
            <a:ext cx="2208213" cy="1185862"/>
          </a:xfrm>
          <a:prstGeom prst="roundRect">
            <a:avLst>
              <a:gd name="adj" fmla="val 16667"/>
            </a:avLst>
          </a:prstGeom>
          <a:gradFill rotWithShape="1">
            <a:gsLst>
              <a:gs pos="0">
                <a:srgbClr val="FFDBE7"/>
              </a:gs>
              <a:gs pos="64999">
                <a:srgbClr val="FFA9C7"/>
              </a:gs>
              <a:gs pos="100000">
                <a:srgbClr val="FF83B0"/>
              </a:gs>
            </a:gsLst>
            <a:lin ang="5400000" scaled="1"/>
          </a:gradFill>
          <a:ln w="9525">
            <a:solidFill>
              <a:srgbClr val="EA0F77"/>
            </a:solidFill>
            <a:round/>
            <a:headEnd/>
            <a:tailEnd/>
          </a:ln>
          <a:effectLst>
            <a:outerShdw blurRad="40000" dist="20000" dir="5400000" rotWithShape="0">
              <a:srgbClr val="808080">
                <a:alpha val="37999"/>
              </a:srgbClr>
            </a:outerShdw>
          </a:effectLst>
        </p:spPr>
        <p:txBody>
          <a:bodyPr wrap="none" anchor="ctr"/>
          <a:lstStyle/>
          <a:p>
            <a:pPr algn="ctr" defTabSz="914400" eaLnBrk="1" fontAlgn="auto" hangingPunct="1">
              <a:spcBef>
                <a:spcPts val="0"/>
              </a:spcBef>
              <a:spcAft>
                <a:spcPts val="0"/>
              </a:spcAft>
              <a:defRPr/>
            </a:pPr>
            <a:r>
              <a:rPr kumimoji="1"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ガイドライン</a:t>
            </a:r>
            <a:r>
              <a:rPr kumimoji="1" lang="ja-JP" altLang="en-US" sz="1400" b="1" baseline="30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（注</a:t>
            </a:r>
            <a:r>
              <a:rPr kumimoji="1" lang="en-US" altLang="ja-JP" sz="1400" b="1" baseline="30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400" b="1" baseline="30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a:t>
            </a:r>
            <a:endParaRPr kumimoji="1" lang="en-US" altLang="ja-JP"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14400" eaLnBrk="1" fontAlgn="auto" hangingPunct="1">
              <a:spcBef>
                <a:spcPts val="0"/>
              </a:spcBef>
              <a:spcAft>
                <a:spcPts val="0"/>
              </a:spcAft>
              <a:defRPr/>
            </a:pPr>
            <a:r>
              <a:rPr kumimoji="1"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前提とした</a:t>
            </a:r>
            <a:br>
              <a:rPr kumimoji="1"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無過失責任の補償を</a:t>
            </a:r>
          </a:p>
          <a:p>
            <a:pPr algn="ctr" defTabSz="914400" eaLnBrk="1" fontAlgn="auto" hangingPunct="1">
              <a:spcBef>
                <a:spcPts val="0"/>
              </a:spcBef>
              <a:spcAft>
                <a:spcPts val="0"/>
              </a:spcAft>
              <a:defRPr/>
            </a:pPr>
            <a:r>
              <a:rPr kumimoji="1"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補填する保険</a:t>
            </a:r>
          </a:p>
        </p:txBody>
      </p:sp>
      <p:pic>
        <p:nvPicPr>
          <p:cNvPr id="47127" name="図 7">
            <a:extLst>
              <a:ext uri="{FF2B5EF4-FFF2-40B4-BE49-F238E27FC236}">
                <a16:creationId xmlns="" xmlns:a16="http://schemas.microsoft.com/office/drawing/2014/main" id="{4D5D562F-56BB-4A28-A79E-8E6C02AE256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テキスト ボックス 3">
            <a:extLst>
              <a:ext uri="{FF2B5EF4-FFF2-40B4-BE49-F238E27FC236}">
                <a16:creationId xmlns="" xmlns:a16="http://schemas.microsoft.com/office/drawing/2014/main" id="{3D3962A4-15FF-43F7-9450-896CCA358078}"/>
              </a:ext>
            </a:extLst>
          </p:cNvPr>
          <p:cNvSpPr txBox="1">
            <a:spLocks noChangeArrowheads="1"/>
          </p:cNvSpPr>
          <p:nvPr/>
        </p:nvSpPr>
        <p:spPr bwMode="auto">
          <a:xfrm>
            <a:off x="149351" y="6196013"/>
            <a:ext cx="81184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defTabSz="914400" eaLnBrk="1" hangingPunct="1">
              <a:spcBef>
                <a:spcPct val="0"/>
              </a:spcBef>
              <a:buClrTx/>
              <a:buSzTx/>
              <a:buFontTx/>
              <a:buNone/>
            </a:pPr>
            <a:r>
              <a:rPr lang="ja-JP" altLang="en-US" sz="1200" b="1" dirty="0">
                <a:latin typeface="メイリオ" panose="020B0604030504040204" pitchFamily="34" charset="-128"/>
                <a:ea typeface="メイリオ" panose="020B0604030504040204" pitchFamily="34" charset="-128"/>
              </a:rPr>
              <a:t>注</a:t>
            </a:r>
            <a:r>
              <a:rPr lang="en-US" altLang="ja-JP" sz="1200" b="1" dirty="0">
                <a:latin typeface="メイリオ" panose="020B0604030504040204" pitchFamily="34" charset="-128"/>
                <a:ea typeface="メイリオ" panose="020B0604030504040204" pitchFamily="34" charset="-128"/>
              </a:rPr>
              <a:t>2</a:t>
            </a:r>
            <a:r>
              <a:rPr lang="ja-JP" altLang="en-US" sz="1200" b="1" dirty="0">
                <a:latin typeface="メイリオ" panose="020B0604030504040204" pitchFamily="34" charset="-128"/>
                <a:ea typeface="メイリオ" panose="020B0604030504040204" pitchFamily="34" charset="-128"/>
              </a:rPr>
              <a:t>：自ら治験を実施する者が治験薬を製造（製造委託）している場合は、</a:t>
            </a:r>
            <a:r>
              <a:rPr lang="en-US" altLang="ja-JP" sz="1200" b="1" dirty="0">
                <a:latin typeface="メイリオ" panose="020B0604030504040204" pitchFamily="34" charset="-128"/>
                <a:ea typeface="メイリオ" panose="020B0604030504040204" pitchFamily="34" charset="-128"/>
              </a:rPr>
              <a:t>PL</a:t>
            </a:r>
            <a:r>
              <a:rPr lang="ja-JP" altLang="en-US" sz="1200" b="1" dirty="0">
                <a:latin typeface="メイリオ" panose="020B0604030504040204" pitchFamily="34" charset="-128"/>
                <a:ea typeface="メイリオ" panose="020B0604030504040204" pitchFamily="34" charset="-128"/>
              </a:rPr>
              <a:t>リスクも考慮し保険を選定すること</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タイトル 1">
            <a:extLst>
              <a:ext uri="{FF2B5EF4-FFF2-40B4-BE49-F238E27FC236}">
                <a16:creationId xmlns="" xmlns:a16="http://schemas.microsoft.com/office/drawing/2014/main" id="{B3273D04-A978-426A-A366-FACCCEE09847}"/>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en-US" altLang="ja-JP" dirty="0">
                <a:latin typeface="メイリオ" panose="020B0604030504040204" pitchFamily="34" charset="-128"/>
                <a:ea typeface="メイリオ" panose="020B0604030504040204" pitchFamily="34" charset="-128"/>
              </a:rPr>
              <a:t>IRB</a:t>
            </a:r>
            <a:r>
              <a:rPr kumimoji="1" lang="ja-JP" altLang="en-US" dirty="0" err="1">
                <a:latin typeface="メイリオ" panose="020B0604030504040204" pitchFamily="34" charset="-128"/>
                <a:ea typeface="メイリオ" panose="020B0604030504040204" pitchFamily="34" charset="-128"/>
              </a:rPr>
              <a:t>への</a:t>
            </a:r>
            <a:r>
              <a:rPr kumimoji="1" lang="ja-JP" altLang="en-US" dirty="0">
                <a:latin typeface="メイリオ" panose="020B0604030504040204" pitchFamily="34" charset="-128"/>
                <a:ea typeface="メイリオ" panose="020B0604030504040204" pitchFamily="34" charset="-128"/>
              </a:rPr>
              <a:t>提出資料① 共通項目</a:t>
            </a:r>
          </a:p>
        </p:txBody>
      </p:sp>
      <p:graphicFrame>
        <p:nvGraphicFramePr>
          <p:cNvPr id="4" name="コンテンツ プレースホルダー 3">
            <a:extLst>
              <a:ext uri="{FF2B5EF4-FFF2-40B4-BE49-F238E27FC236}">
                <a16:creationId xmlns="" xmlns:a16="http://schemas.microsoft.com/office/drawing/2014/main" id="{CACE39B9-45F4-4AD5-858D-2BCEC20A8BE1}"/>
              </a:ext>
            </a:extLst>
          </p:cNvPr>
          <p:cNvGraphicFramePr>
            <a:graphicFrameLocks noGrp="1"/>
          </p:cNvGraphicFramePr>
          <p:nvPr>
            <p:ph idx="1"/>
          </p:nvPr>
        </p:nvGraphicFramePr>
        <p:xfrm>
          <a:off x="457200" y="1600200"/>
          <a:ext cx="8204200" cy="4097338"/>
        </p:xfrm>
        <a:graphic>
          <a:graphicData uri="http://schemas.openxmlformats.org/drawingml/2006/table">
            <a:tbl>
              <a:tblPr/>
              <a:tblGrid>
                <a:gridCol w="5487988">
                  <a:extLst>
                    <a:ext uri="{9D8B030D-6E8A-4147-A177-3AD203B41FA5}">
                      <a16:colId xmlns="" xmlns:a16="http://schemas.microsoft.com/office/drawing/2014/main" val="20000"/>
                    </a:ext>
                  </a:extLst>
                </a:gridCol>
                <a:gridCol w="1360487">
                  <a:extLst>
                    <a:ext uri="{9D8B030D-6E8A-4147-A177-3AD203B41FA5}">
                      <a16:colId xmlns="" xmlns:a16="http://schemas.microsoft.com/office/drawing/2014/main" val="20001"/>
                    </a:ext>
                  </a:extLst>
                </a:gridCol>
                <a:gridCol w="1355725">
                  <a:extLst>
                    <a:ext uri="{9D8B030D-6E8A-4147-A177-3AD203B41FA5}">
                      <a16:colId xmlns="" xmlns:a16="http://schemas.microsoft.com/office/drawing/2014/main" val="20002"/>
                    </a:ext>
                  </a:extLst>
                </a:gridCol>
              </a:tblGrid>
              <a:tr h="647600">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dirty="0">
                          <a:ln>
                            <a:noFill/>
                          </a:ln>
                          <a:solidFill>
                            <a:srgbClr val="FFFFFF"/>
                          </a:solidFill>
                          <a:effectLst/>
                          <a:latin typeface="メイリオ" pitchFamily="50" charset="-128"/>
                          <a:ea typeface="メイリオ" pitchFamily="50" charset="-128"/>
                          <a:cs typeface="メイリオ" pitchFamily="50" charset="-128"/>
                        </a:rPr>
                        <a:t>資料名</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99FF"/>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rPr>
                        <a:t>企業</a:t>
                      </a:r>
                      <a:r>
                        <a:rPr kumimoji="1" lang="en-US" altLang="ja-JP" sz="16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rPr>
                        <a:t/>
                      </a:r>
                      <a:br>
                        <a:rPr kumimoji="1" lang="en-US" altLang="ja-JP" sz="16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rPr>
                      </a:br>
                      <a:r>
                        <a:rPr kumimoji="1" lang="ja-JP" altLang="en-US" sz="16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rPr>
                        <a:t>治験</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99FF"/>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rPr>
                        <a:t>医師主導</a:t>
                      </a:r>
                      <a:endParaRPr kumimoji="1" lang="en-US" altLang="ja-JP" sz="16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6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rPr>
                        <a:t>治験</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99FF"/>
                    </a:solidFill>
                  </a:tcPr>
                </a:tc>
                <a:extLst>
                  <a:ext uri="{0D108BD9-81ED-4DB2-BD59-A6C34878D82A}">
                    <a16:rowId xmlns="" xmlns:a16="http://schemas.microsoft.com/office/drawing/2014/main" val="10000"/>
                  </a:ext>
                </a:extLst>
              </a:tr>
              <a:tr h="380941">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治験実施計画書</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extLst>
                  <a:ext uri="{0D108BD9-81ED-4DB2-BD59-A6C34878D82A}">
                    <a16:rowId xmlns="" xmlns:a16="http://schemas.microsoft.com/office/drawing/2014/main" val="10001"/>
                  </a:ext>
                </a:extLst>
              </a:tr>
              <a:tr h="380941">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rPr>
                        <a:t> 治験薬等概要書</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2"/>
                  </a:ext>
                </a:extLst>
              </a:tr>
              <a:tr h="380941">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症例報告書の見本*</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extLst>
                  <a:ext uri="{0D108BD9-81ED-4DB2-BD59-A6C34878D82A}">
                    <a16:rowId xmlns="" xmlns:a16="http://schemas.microsoft.com/office/drawing/2014/main" val="10003"/>
                  </a:ext>
                </a:extLst>
              </a:tr>
              <a:tr h="380941">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説明文書・同意文書</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4"/>
                  </a:ext>
                </a:extLst>
              </a:tr>
              <a:tr h="734900">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治験責任医師及び治験分担医師となるべき者の氏名を記載した</a:t>
                      </a:r>
                      <a:endParaRPr kumimoji="1" lang="en-US" altLang="ja-JP"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文書（履歴書、治験分担医師・協力者リスト等）</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extLst>
                  <a:ext uri="{0D108BD9-81ED-4DB2-BD59-A6C34878D82A}">
                    <a16:rowId xmlns="" xmlns:a16="http://schemas.microsoft.com/office/drawing/2014/main" val="10005"/>
                  </a:ext>
                </a:extLst>
              </a:tr>
              <a:tr h="672996">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治験の費用の負担について説明した文書</a:t>
                      </a:r>
                      <a:r>
                        <a:rPr kumimoji="1" lang="en-US" altLang="ja-JP"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a:r>
                      <a:br>
                        <a:rPr kumimoji="1" lang="en-US" altLang="ja-JP"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br>
                      <a:r>
                        <a:rPr kumimoji="1" lang="en-US" altLang="ja-JP"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（被験者への支払いに関する資料）</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6"/>
                  </a:ext>
                </a:extLst>
              </a:tr>
              <a:tr h="518077">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rPr>
                        <a:t>被験者の健康被害の補償に関する事項を記載した文書</a:t>
                      </a:r>
                      <a:endParaRPr kumimoji="1" lang="en-US" altLang="ja-JP"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rPr>
                        <a:t>（被験者の健康被害の補償について説明した文書）</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79" marB="4567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extLst>
                  <a:ext uri="{0D108BD9-81ED-4DB2-BD59-A6C34878D82A}">
                    <a16:rowId xmlns="" xmlns:a16="http://schemas.microsoft.com/office/drawing/2014/main" val="10007"/>
                  </a:ext>
                </a:extLst>
              </a:tr>
            </a:tbl>
          </a:graphicData>
        </a:graphic>
      </p:graphicFrame>
      <p:sp>
        <p:nvSpPr>
          <p:cNvPr id="48169" name="テキスト ボックス 2">
            <a:extLst>
              <a:ext uri="{FF2B5EF4-FFF2-40B4-BE49-F238E27FC236}">
                <a16:creationId xmlns="" xmlns:a16="http://schemas.microsoft.com/office/drawing/2014/main" id="{870A5C5B-A3C4-45F4-821F-B432A292B11A}"/>
              </a:ext>
            </a:extLst>
          </p:cNvPr>
          <p:cNvSpPr txBox="1">
            <a:spLocks noChangeArrowheads="1"/>
          </p:cNvSpPr>
          <p:nvPr/>
        </p:nvSpPr>
        <p:spPr bwMode="auto">
          <a:xfrm>
            <a:off x="661988" y="5789613"/>
            <a:ext cx="7797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defTabSz="914400" eaLnBrk="1" hangingPunct="1">
              <a:spcBef>
                <a:spcPct val="0"/>
              </a:spcBef>
              <a:buClrTx/>
              <a:buSzTx/>
              <a:buFontTx/>
              <a:buNone/>
            </a:pPr>
            <a:r>
              <a:rPr lang="ja-JP" altLang="en-US" sz="1400">
                <a:latin typeface="メイリオ" panose="020B0604030504040204" pitchFamily="34" charset="-128"/>
                <a:ea typeface="メイリオ" panose="020B0604030504040204" pitchFamily="34" charset="-128"/>
              </a:rPr>
              <a:t>＊治験実施計画書上で、症例報告書に記載すべき事項が十分に読み取れる場合は、提出不要</a:t>
            </a:r>
          </a:p>
        </p:txBody>
      </p:sp>
      <p:pic>
        <p:nvPicPr>
          <p:cNvPr id="48170" name="図 7">
            <a:extLst>
              <a:ext uri="{FF2B5EF4-FFF2-40B4-BE49-F238E27FC236}">
                <a16:creationId xmlns="" xmlns:a16="http://schemas.microsoft.com/office/drawing/2014/main" id="{2C233CD8-6E33-4A6A-99A4-258EEC19449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a:extLst>
              <a:ext uri="{FF2B5EF4-FFF2-40B4-BE49-F238E27FC236}">
                <a16:creationId xmlns="" xmlns:a16="http://schemas.microsoft.com/office/drawing/2014/main" id="{AFF5820C-011C-4648-9726-63EE5201499F}"/>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en-US" altLang="ja-JP" sz="4000" dirty="0">
                <a:latin typeface="メイリオ" panose="020B0604030504040204" pitchFamily="34" charset="-128"/>
                <a:ea typeface="メイリオ" panose="020B0604030504040204" pitchFamily="34" charset="-128"/>
              </a:rPr>
              <a:t>IRB</a:t>
            </a:r>
            <a:r>
              <a:rPr kumimoji="1" lang="ja-JP" altLang="en-US" sz="4000" dirty="0" err="1">
                <a:latin typeface="メイリオ" panose="020B0604030504040204" pitchFamily="34" charset="-128"/>
                <a:ea typeface="メイリオ" panose="020B0604030504040204" pitchFamily="34" charset="-128"/>
              </a:rPr>
              <a:t>への</a:t>
            </a:r>
            <a:r>
              <a:rPr kumimoji="1" lang="ja-JP" altLang="en-US" sz="4000" dirty="0">
                <a:latin typeface="メイリオ" panose="020B0604030504040204" pitchFamily="34" charset="-128"/>
                <a:ea typeface="メイリオ" panose="020B0604030504040204" pitchFamily="34" charset="-128"/>
              </a:rPr>
              <a:t>提出資料② 相違のある項目</a:t>
            </a:r>
          </a:p>
        </p:txBody>
      </p:sp>
      <p:graphicFrame>
        <p:nvGraphicFramePr>
          <p:cNvPr id="5" name="コンテンツ プレースホルダー 4">
            <a:extLst>
              <a:ext uri="{FF2B5EF4-FFF2-40B4-BE49-F238E27FC236}">
                <a16:creationId xmlns="" xmlns:a16="http://schemas.microsoft.com/office/drawing/2014/main" id="{135861FC-A8FB-4287-8F8E-A819F47C8F19}"/>
              </a:ext>
            </a:extLst>
          </p:cNvPr>
          <p:cNvGraphicFramePr>
            <a:graphicFrameLocks noGrp="1"/>
          </p:cNvGraphicFramePr>
          <p:nvPr>
            <p:ph idx="1"/>
            <p:extLst>
              <p:ext uri="{D42A27DB-BD31-4B8C-83A1-F6EECF244321}">
                <p14:modId xmlns:p14="http://schemas.microsoft.com/office/powerpoint/2010/main" val="1809955463"/>
              </p:ext>
            </p:extLst>
          </p:nvPr>
        </p:nvGraphicFramePr>
        <p:xfrm>
          <a:off x="377825" y="1435100"/>
          <a:ext cx="8204200" cy="4508503"/>
        </p:xfrm>
        <a:graphic>
          <a:graphicData uri="http://schemas.openxmlformats.org/drawingml/2006/table">
            <a:tbl>
              <a:tblPr/>
              <a:tblGrid>
                <a:gridCol w="5487988">
                  <a:extLst>
                    <a:ext uri="{9D8B030D-6E8A-4147-A177-3AD203B41FA5}">
                      <a16:colId xmlns="" xmlns:a16="http://schemas.microsoft.com/office/drawing/2014/main" val="20000"/>
                    </a:ext>
                  </a:extLst>
                </a:gridCol>
                <a:gridCol w="1360487">
                  <a:extLst>
                    <a:ext uri="{9D8B030D-6E8A-4147-A177-3AD203B41FA5}">
                      <a16:colId xmlns="" xmlns:a16="http://schemas.microsoft.com/office/drawing/2014/main" val="20001"/>
                    </a:ext>
                  </a:extLst>
                </a:gridCol>
                <a:gridCol w="1355725">
                  <a:extLst>
                    <a:ext uri="{9D8B030D-6E8A-4147-A177-3AD203B41FA5}">
                      <a16:colId xmlns="" xmlns:a16="http://schemas.microsoft.com/office/drawing/2014/main" val="20002"/>
                    </a:ext>
                  </a:extLst>
                </a:gridCol>
              </a:tblGrid>
              <a:tr h="674643">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FFFFFF"/>
                          </a:solidFill>
                          <a:effectLst/>
                          <a:latin typeface="メイリオ" pitchFamily="50" charset="-128"/>
                          <a:ea typeface="メイリオ" pitchFamily="50" charset="-128"/>
                          <a:cs typeface="メイリオ" pitchFamily="50" charset="-128"/>
                        </a:rPr>
                        <a:t>資料名</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99FF"/>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rPr>
                        <a:t>企業治験</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99FF"/>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rPr>
                        <a:t>医師主導</a:t>
                      </a:r>
                      <a:endParaRPr kumimoji="1" lang="en-US" altLang="ja-JP" sz="14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FFFFFF"/>
                          </a:solidFill>
                          <a:effectLst/>
                          <a:latin typeface="メイリオ" pitchFamily="50" charset="-128"/>
                          <a:ea typeface="メイリオ" pitchFamily="50" charset="-128"/>
                          <a:cs typeface="メイリオ" pitchFamily="50" charset="-128"/>
                        </a:rPr>
                        <a:t>治験</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99FF"/>
                    </a:solidFill>
                  </a:tcPr>
                </a:tc>
                <a:extLst>
                  <a:ext uri="{0D108BD9-81ED-4DB2-BD59-A6C34878D82A}">
                    <a16:rowId xmlns="" xmlns:a16="http://schemas.microsoft.com/office/drawing/2014/main" val="10000"/>
                  </a:ext>
                </a:extLst>
              </a:tr>
              <a:tr h="317479">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モニタリングに関する手順書</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extLst>
                  <a:ext uri="{0D108BD9-81ED-4DB2-BD59-A6C34878D82A}">
                    <a16:rowId xmlns="" xmlns:a16="http://schemas.microsoft.com/office/drawing/2014/main" val="10001"/>
                  </a:ext>
                </a:extLst>
              </a:tr>
              <a:tr h="317479">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rPr>
                        <a:t> 監査に関する計画書及び業務に関する手順書</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2"/>
                  </a:ext>
                </a:extLst>
              </a:tr>
              <a:tr h="317479">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rPr>
                        <a:t>治験使用薬等の管理に関する事項を記載した文書</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extLst>
                  <a:ext uri="{0D108BD9-81ED-4DB2-BD59-A6C34878D82A}">
                    <a16:rowId xmlns="" xmlns:a16="http://schemas.microsoft.com/office/drawing/2014/main" val="10003"/>
                  </a:ext>
                </a:extLst>
              </a:tr>
              <a:tr h="539714">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 GCP</a:t>
                      </a:r>
                      <a:r>
                        <a:rPr kumimoji="1" lang="ja-JP" altLang="en-US"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省令の規定により自ら治験を実施する者及び実施医療機関に</a:t>
                      </a:r>
                      <a:endParaRPr kumimoji="1" lang="en-US" altLang="ja-JP"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従事する者が行う通知に関する事項を記載した文書</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4"/>
                  </a:ext>
                </a:extLst>
              </a:tr>
              <a:tr h="539714">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 実施医療機関が自ら治験を実施する者の求めに応じて治験に関</a:t>
                      </a:r>
                      <a:endParaRPr kumimoji="1" lang="en-US" altLang="ja-JP"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する記録を閲覧に供する旨を記載した文書</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extLst>
                  <a:ext uri="{0D108BD9-81ED-4DB2-BD59-A6C34878D82A}">
                    <a16:rowId xmlns="" xmlns:a16="http://schemas.microsoft.com/office/drawing/2014/main" val="10005"/>
                  </a:ext>
                </a:extLst>
              </a:tr>
              <a:tr h="944801">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 実施医療機関が</a:t>
                      </a:r>
                      <a:r>
                        <a:rPr kumimoji="1" lang="en-US" altLang="ja-JP"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GCP</a:t>
                      </a:r>
                      <a:r>
                        <a:rPr kumimoji="1" lang="ja-JP" altLang="en-US" sz="1400" b="1" i="0" u="none" strike="noStrike" cap="none" normalizeH="0" baseline="0">
                          <a:ln>
                            <a:noFill/>
                          </a:ln>
                          <a:solidFill>
                            <a:schemeClr val="tx1"/>
                          </a:solidFill>
                          <a:effectLst/>
                          <a:latin typeface="メイリオ" pitchFamily="50" charset="-128"/>
                          <a:ea typeface="メイリオ" pitchFamily="50" charset="-128"/>
                          <a:cs typeface="メイリオ" pitchFamily="50" charset="-128"/>
                        </a:rPr>
                        <a:t>省令又は治験実施計画書に違反することにより適正な治験に支障を及ぼしたと認める場合（被験者の緊急の危険を回避するための場合を除く）には、自ら治験を実施する者は治験を中止することができる旨を記載した文書</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6"/>
                  </a:ext>
                </a:extLst>
              </a:tr>
              <a:tr h="317479">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その他の必要な資料</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ー</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D9D9"/>
                    </a:solidFill>
                  </a:tcPr>
                </a:tc>
                <a:extLst>
                  <a:ext uri="{0D108BD9-81ED-4DB2-BD59-A6C34878D82A}">
                    <a16:rowId xmlns="" xmlns:a16="http://schemas.microsoft.com/office/drawing/2014/main" val="10007"/>
                  </a:ext>
                </a:extLst>
              </a:tr>
              <a:tr h="539714">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その他治験が適正かつ円滑に行われることを確保するために必要</a:t>
                      </a:r>
                      <a:endParaRPr kumimoji="1" lang="en-US" altLang="ja-JP"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な事項を記載した文書</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lvl1pPr eaLnBrk="0" hangingPunct="0">
                        <a:spcBef>
                          <a:spcPts val="800"/>
                        </a:spcBef>
                        <a:defRPr kumimoji="1" sz="2800">
                          <a:solidFill>
                            <a:srgbClr val="000000"/>
                          </a:solidFill>
                          <a:latin typeface="Arial" pitchFamily="34" charset="0"/>
                          <a:ea typeface="ＭＳ Ｐゴシック" pitchFamily="50" charset="-128"/>
                        </a:defRPr>
                      </a:lvl1pPr>
                      <a:lvl2pPr eaLnBrk="0" hangingPunct="0">
                        <a:spcBef>
                          <a:spcPts val="700"/>
                        </a:spcBef>
                        <a:defRPr kumimoji="1" sz="2400">
                          <a:solidFill>
                            <a:srgbClr val="000000"/>
                          </a:solidFill>
                          <a:latin typeface="Arial" pitchFamily="34" charset="0"/>
                          <a:ea typeface="ＭＳ Ｐゴシック" pitchFamily="50" charset="-128"/>
                        </a:defRPr>
                      </a:lvl2pPr>
                      <a:lvl3pPr eaLnBrk="0" hangingPunct="0">
                        <a:spcBef>
                          <a:spcPts val="600"/>
                        </a:spcBef>
                        <a:defRPr kumimoji="1" sz="2000">
                          <a:solidFill>
                            <a:srgbClr val="000000"/>
                          </a:solidFill>
                          <a:latin typeface="Arial" pitchFamily="34" charset="0"/>
                          <a:ea typeface="ＭＳ Ｐゴシック" pitchFamily="50" charset="-128"/>
                        </a:defRPr>
                      </a:lvl3pPr>
                      <a:lvl4pPr eaLnBrk="0" hangingPunct="0">
                        <a:spcBef>
                          <a:spcPts val="500"/>
                        </a:spcBef>
                        <a:defRPr kumimoji="1">
                          <a:solidFill>
                            <a:srgbClr val="000000"/>
                          </a:solidFill>
                          <a:latin typeface="Arial" pitchFamily="34" charset="0"/>
                          <a:ea typeface="ＭＳ Ｐゴシック" pitchFamily="50" charset="-128"/>
                        </a:defRPr>
                      </a:lvl4pPr>
                      <a:lvl5pPr eaLnBrk="0" hangingPunct="0">
                        <a:spcBef>
                          <a:spcPts val="500"/>
                        </a:spcBef>
                        <a:defRPr kumimoji="1">
                          <a:solidFill>
                            <a:srgbClr val="000000"/>
                          </a:solidFill>
                          <a:latin typeface="Arial" pitchFamily="34" charset="0"/>
                          <a:ea typeface="ＭＳ Ｐゴシック" pitchFamily="50" charset="-128"/>
                        </a:defRPr>
                      </a:lvl5pPr>
                      <a:lvl6pPr marL="25146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6pPr>
                      <a:lvl7pPr marL="29718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7pPr>
                      <a:lvl8pPr marL="34290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8pPr>
                      <a:lvl9pPr marL="3886200" indent="-228600" eaLnBrk="0" fontAlgn="base" hangingPunct="0">
                        <a:spcBef>
                          <a:spcPts val="500"/>
                        </a:spcBef>
                        <a:spcAft>
                          <a:spcPct val="0"/>
                        </a:spcAft>
                        <a:buClr>
                          <a:srgbClr val="000000"/>
                        </a:buClr>
                        <a:buSzPct val="100000"/>
                        <a:buFont typeface="Times New Roman" pitchFamily="18" charset="0"/>
                        <a:defRPr kumimoji="1">
                          <a:solidFill>
                            <a:srgbClr val="000000"/>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a:ln>
                            <a:noFill/>
                          </a:ln>
                          <a:solidFill>
                            <a:srgbClr val="000000"/>
                          </a:solidFill>
                          <a:effectLst/>
                          <a:latin typeface="メイリオ" pitchFamily="50" charset="-128"/>
                          <a:ea typeface="メイリオ" pitchFamily="50" charset="-128"/>
                          <a:cs typeface="メイリオ" pitchFamily="50" charset="-128"/>
                        </a:rPr>
                        <a:t>○</a:t>
                      </a:r>
                    </a:p>
                  </a:txBody>
                  <a:tcPr marL="96201" marR="96201"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extLst>
                  <a:ext uri="{0D108BD9-81ED-4DB2-BD59-A6C34878D82A}">
                    <a16:rowId xmlns="" xmlns:a16="http://schemas.microsoft.com/office/drawing/2014/main" val="10008"/>
                  </a:ext>
                </a:extLst>
              </a:tr>
            </a:tbl>
          </a:graphicData>
        </a:graphic>
      </p:graphicFrame>
      <p:sp>
        <p:nvSpPr>
          <p:cNvPr id="49197" name="テキスト ボックス 5">
            <a:extLst>
              <a:ext uri="{FF2B5EF4-FFF2-40B4-BE49-F238E27FC236}">
                <a16:creationId xmlns="" xmlns:a16="http://schemas.microsoft.com/office/drawing/2014/main" id="{514A3118-83E2-4BA9-986E-531CAB122DD0}"/>
              </a:ext>
            </a:extLst>
          </p:cNvPr>
          <p:cNvSpPr txBox="1">
            <a:spLocks noChangeArrowheads="1"/>
          </p:cNvSpPr>
          <p:nvPr/>
        </p:nvSpPr>
        <p:spPr bwMode="auto">
          <a:xfrm>
            <a:off x="2411413" y="6069013"/>
            <a:ext cx="5262562"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defTabSz="914400" eaLnBrk="1" hangingPunct="1">
              <a:lnSpc>
                <a:spcPct val="125000"/>
              </a:lnSpc>
              <a:spcBef>
                <a:spcPct val="0"/>
              </a:spcBef>
              <a:buClrTx/>
              <a:buSzTx/>
            </a:pPr>
            <a:r>
              <a:rPr lang="ja-JP" altLang="en-US" sz="1100">
                <a:latin typeface="メイリオ" panose="020B0604030504040204" pitchFamily="34" charset="-128"/>
                <a:ea typeface="メイリオ" panose="020B0604030504040204" pitchFamily="34" charset="-128"/>
              </a:rPr>
              <a:t>赤枠の内容は、あらかじめ実施医療機関の「自ら治験を実施する者」の手順書に</a:t>
            </a:r>
            <a:r>
              <a:rPr lang="en-US" altLang="ja-JP" sz="1100">
                <a:latin typeface="メイリオ" panose="020B0604030504040204" pitchFamily="34" charset="-128"/>
                <a:ea typeface="メイリオ" panose="020B0604030504040204" pitchFamily="34" charset="-128"/>
              </a:rPr>
              <a:t/>
            </a:r>
            <a:br>
              <a:rPr lang="en-US" altLang="ja-JP" sz="1100">
                <a:latin typeface="メイリオ" panose="020B0604030504040204" pitchFamily="34" charset="-128"/>
                <a:ea typeface="メイリオ" panose="020B0604030504040204" pitchFamily="34" charset="-128"/>
              </a:rPr>
            </a:br>
            <a:r>
              <a:rPr lang="ja-JP" altLang="en-US" sz="1100">
                <a:latin typeface="メイリオ" panose="020B0604030504040204" pitchFamily="34" charset="-128"/>
                <a:ea typeface="メイリオ" panose="020B0604030504040204" pitchFamily="34" charset="-128"/>
              </a:rPr>
              <a:t>入れておけば、別途、文書を作成しなくてよい。</a:t>
            </a:r>
          </a:p>
        </p:txBody>
      </p:sp>
      <p:pic>
        <p:nvPicPr>
          <p:cNvPr id="49198" name="図 7">
            <a:extLst>
              <a:ext uri="{FF2B5EF4-FFF2-40B4-BE49-F238E27FC236}">
                <a16:creationId xmlns="" xmlns:a16="http://schemas.microsoft.com/office/drawing/2014/main" id="{B36B690E-4BFD-46FF-A599-AA5407E8A10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99" name="角丸四角形 6">
            <a:extLst>
              <a:ext uri="{FF2B5EF4-FFF2-40B4-BE49-F238E27FC236}">
                <a16:creationId xmlns="" xmlns:a16="http://schemas.microsoft.com/office/drawing/2014/main" id="{4D8E88E0-FD84-41B3-90A5-BCB23F84C0C1}"/>
              </a:ext>
            </a:extLst>
          </p:cNvPr>
          <p:cNvSpPr>
            <a:spLocks noChangeArrowheads="1"/>
          </p:cNvSpPr>
          <p:nvPr/>
        </p:nvSpPr>
        <p:spPr bwMode="auto">
          <a:xfrm>
            <a:off x="365125" y="3003550"/>
            <a:ext cx="8204200" cy="2089150"/>
          </a:xfrm>
          <a:prstGeom prst="roundRect">
            <a:avLst>
              <a:gd name="adj" fmla="val 11495"/>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Clr>
                <a:srgbClr val="000000"/>
              </a:buClr>
              <a:buSzPct val="100000"/>
              <a:buFont typeface="Times New Roman" panose="02020603050405020304" pitchFamily="18" charset="0"/>
              <a:buNone/>
            </a:pPr>
            <a:endParaRPr lang="ja-JP" altLang="en-US"/>
          </a:p>
        </p:txBody>
      </p:sp>
      <p:pic>
        <p:nvPicPr>
          <p:cNvPr id="49200" name="Picture 46" descr="C:\Documents and Settings\mizutsu\Local Settings\Temporary Internet Files\Content.IE5\N4VIKF0I\MC900343747[1].wmf">
            <a:extLst>
              <a:ext uri="{FF2B5EF4-FFF2-40B4-BE49-F238E27FC236}">
                <a16:creationId xmlns="" xmlns:a16="http://schemas.microsoft.com/office/drawing/2014/main" id="{DFDCA3ED-EEE7-4D71-AE74-B327FB30C1E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8345488" y="4659313"/>
            <a:ext cx="722312"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タイトル 1">
            <a:extLst>
              <a:ext uri="{FF2B5EF4-FFF2-40B4-BE49-F238E27FC236}">
                <a16:creationId xmlns="" xmlns:a16="http://schemas.microsoft.com/office/drawing/2014/main" id="{A0197758-C468-4396-A6A4-C52B48FEBD18}"/>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zh-TW" altLang="en-US" dirty="0">
                <a:latin typeface="メイリオ" panose="020B0604030504040204" pitchFamily="34" charset="-128"/>
                <a:ea typeface="メイリオ" panose="020B0604030504040204" pitchFamily="34" charset="-128"/>
              </a:rPr>
              <a:t>治験届出</a:t>
            </a:r>
            <a:r>
              <a:rPr kumimoji="1" lang="zh-TW" altLang="en-US" dirty="0" smtClean="0">
                <a:latin typeface="メイリオ" panose="020B0604030504040204" pitchFamily="34" charset="-128"/>
                <a:ea typeface="メイリオ" panose="020B0604030504040204" pitchFamily="34" charset="-128"/>
              </a:rPr>
              <a:t>事項</a:t>
            </a:r>
            <a:r>
              <a:rPr kumimoji="1" lang="en-US" altLang="zh-TW" dirty="0" smtClean="0">
                <a:latin typeface="メイリオ" panose="020B0604030504040204" pitchFamily="34" charset="-128"/>
                <a:ea typeface="メイリオ" panose="020B0604030504040204" pitchFamily="34" charset="-128"/>
              </a:rPr>
              <a:t/>
            </a:r>
            <a:br>
              <a:rPr kumimoji="1" lang="en-US" altLang="zh-TW" dirty="0" smtClean="0">
                <a:latin typeface="メイリオ" panose="020B0604030504040204" pitchFamily="34" charset="-128"/>
                <a:ea typeface="メイリオ" panose="020B0604030504040204" pitchFamily="34" charset="-128"/>
              </a:rPr>
            </a:br>
            <a:r>
              <a:rPr lang="ja-JP" altLang="en-US" sz="1600" dirty="0" smtClean="0"/>
              <a:t>（</a:t>
            </a:r>
            <a:r>
              <a:rPr lang="ja-JP" altLang="ja-JP" sz="1600" dirty="0" smtClean="0"/>
              <a:t>共通事項</a:t>
            </a:r>
            <a:r>
              <a:rPr lang="ja-JP" altLang="en-US" sz="1600" dirty="0"/>
              <a:t>、</a:t>
            </a:r>
            <a:r>
              <a:rPr lang="ja-JP" altLang="ja-JP" sz="1600" dirty="0" smtClean="0"/>
              <a:t>主</a:t>
            </a:r>
            <a:r>
              <a:rPr lang="ja-JP" altLang="ja-JP" sz="1600" dirty="0"/>
              <a:t>たる被験薬に関する届出</a:t>
            </a:r>
            <a:r>
              <a:rPr lang="ja-JP" altLang="ja-JP" sz="1600" dirty="0" smtClean="0"/>
              <a:t>事項</a:t>
            </a:r>
            <a:r>
              <a:rPr lang="ja-JP" altLang="en-US" sz="1600" dirty="0" smtClean="0"/>
              <a:t>、</a:t>
            </a:r>
            <a:r>
              <a:rPr lang="ja-JP" altLang="ja-JP" sz="1600" dirty="0" smtClean="0"/>
              <a:t>治</a:t>
            </a:r>
            <a:r>
              <a:rPr lang="ja-JP" altLang="ja-JP" sz="1600" dirty="0"/>
              <a:t>験使用薬（主たる被験薬を除く）の</a:t>
            </a:r>
            <a:r>
              <a:rPr lang="ja-JP" altLang="ja-JP" sz="1600" dirty="0" smtClean="0"/>
              <a:t>情報</a:t>
            </a:r>
            <a:r>
              <a:rPr lang="ja-JP" altLang="en-US" sz="1600" dirty="0" smtClean="0"/>
              <a:t>）</a:t>
            </a:r>
            <a:endParaRPr kumimoji="1" lang="ja-JP" altLang="en-US" sz="1600" strike="sngStrike" dirty="0">
              <a:latin typeface="メイリオ" panose="020B0604030504040204" pitchFamily="34" charset="-128"/>
              <a:ea typeface="メイリオ" panose="020B0604030504040204" pitchFamily="34" charset="-128"/>
            </a:endParaRPr>
          </a:p>
        </p:txBody>
      </p:sp>
      <p:sp>
        <p:nvSpPr>
          <p:cNvPr id="50179" name="コンテンツ プレースホルダ 2">
            <a:extLst>
              <a:ext uri="{FF2B5EF4-FFF2-40B4-BE49-F238E27FC236}">
                <a16:creationId xmlns="" xmlns:a16="http://schemas.microsoft.com/office/drawing/2014/main" id="{50EA9F07-EA3F-4DFF-8C6E-7B96FFF38C9A}"/>
              </a:ext>
            </a:extLst>
          </p:cNvPr>
          <p:cNvSpPr>
            <a:spLocks noGrp="1"/>
          </p:cNvSpPr>
          <p:nvPr>
            <p:ph idx="1"/>
          </p:nvPr>
        </p:nvSpPr>
        <p:spPr>
          <a:xfrm>
            <a:off x="250825" y="1103313"/>
            <a:ext cx="4465191" cy="4524375"/>
          </a:xfrm>
        </p:spPr>
        <p:txBody>
          <a:bodyPr/>
          <a:lstStyle/>
          <a:p>
            <a:pPr eaLnBrk="1" hangingPunct="1">
              <a:lnSpc>
                <a:spcPct val="125000"/>
              </a:lnSpc>
              <a:spcBef>
                <a:spcPts val="500"/>
              </a:spcBef>
              <a:buFont typeface="Arial" panose="020B0604020202020204" pitchFamily="34" charset="0"/>
              <a:buChar char="•"/>
              <a:defRPr/>
            </a:pPr>
            <a:r>
              <a:rPr kumimoji="0" lang="ja-JP" altLang="en-US" sz="2000" dirty="0">
                <a:latin typeface="メイリオ" panose="020B0604030504040204" pitchFamily="50" charset="-128"/>
                <a:ea typeface="メイリオ" panose="020B0604030504040204" pitchFamily="50" charset="-128"/>
              </a:rPr>
              <a:t>主たる被験薬の治験成分記号</a:t>
            </a:r>
            <a:endParaRPr kumimoji="0" lang="en-US" altLang="ja-JP" sz="2000" dirty="0">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ja-JP" altLang="en-US" sz="2000" dirty="0">
                <a:latin typeface="メイリオ" panose="020B0604030504040204" pitchFamily="50" charset="-128"/>
                <a:ea typeface="メイリオ" panose="020B0604030504040204" pitchFamily="50" charset="-128"/>
              </a:rPr>
              <a:t>治験の種類</a:t>
            </a:r>
            <a:endParaRPr kumimoji="0" lang="en-US" altLang="ja-JP" sz="2000" dirty="0">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ja-JP" altLang="en-US" sz="2000" dirty="0">
                <a:latin typeface="メイリオ" panose="020B0604030504040204" pitchFamily="50" charset="-128"/>
                <a:ea typeface="メイリオ" panose="020B0604030504040204" pitchFamily="50" charset="-128"/>
              </a:rPr>
              <a:t>主たる被験薬の初回届出受付番号</a:t>
            </a:r>
            <a:endParaRPr kumimoji="0" lang="en-US" altLang="ja-JP" sz="2000" dirty="0">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ja-JP" altLang="en-US" sz="2000" dirty="0">
                <a:latin typeface="メイリオ" panose="020B0604030504040204" pitchFamily="50" charset="-128"/>
                <a:ea typeface="メイリオ" panose="020B0604030504040204" pitchFamily="50" charset="-128"/>
              </a:rPr>
              <a:t>主たる被験薬の初回届出年月日</a:t>
            </a:r>
            <a:endParaRPr kumimoji="0" lang="en-US" altLang="ja-JP" sz="2000" dirty="0">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ja-JP" altLang="en-US" sz="2000" dirty="0">
                <a:latin typeface="メイリオ" panose="020B0604030504040204" pitchFamily="50" charset="-128"/>
                <a:ea typeface="メイリオ" panose="020B0604030504040204" pitchFamily="50" charset="-128"/>
              </a:rPr>
              <a:t>主たる被験薬の届出回数</a:t>
            </a:r>
            <a:endParaRPr kumimoji="0" lang="en-US" altLang="ja-JP" sz="2000" dirty="0">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zh-CN" altLang="en-US" sz="2000" dirty="0">
                <a:latin typeface="メイリオ" panose="020B0604030504040204" pitchFamily="50" charset="-128"/>
                <a:ea typeface="メイリオ" panose="020B0604030504040204" pitchFamily="50" charset="-128"/>
              </a:rPr>
              <a:t>当該治験計画届出受付番号</a:t>
            </a:r>
            <a:endParaRPr kumimoji="0" lang="en-US" altLang="zh-CN" sz="2000" dirty="0">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zh-CN" altLang="en-US" sz="2000" dirty="0">
                <a:latin typeface="メイリオ" panose="020B0604030504040204" pitchFamily="50" charset="-128"/>
                <a:ea typeface="メイリオ" panose="020B0604030504040204" pitchFamily="50" charset="-128"/>
              </a:rPr>
              <a:t>当該治験計画届出年月日</a:t>
            </a:r>
            <a:endParaRPr kumimoji="0" lang="en-US" altLang="zh-CN" sz="2000" dirty="0">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ja-JP" altLang="en-US" sz="2000" dirty="0">
                <a:latin typeface="メイリオ" panose="020B0604030504040204" pitchFamily="50" charset="-128"/>
                <a:ea typeface="メイリオ" panose="020B0604030504040204" pitchFamily="50" charset="-128"/>
              </a:rPr>
              <a:t>届出年月日</a:t>
            </a:r>
            <a:endParaRPr kumimoji="0" lang="en-US" altLang="ja-JP" sz="2000" dirty="0">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ja-JP" altLang="en-US" sz="2000" dirty="0">
                <a:latin typeface="メイリオ" panose="020B0604030504040204" pitchFamily="50" charset="-128"/>
                <a:ea typeface="メイリオ" panose="020B0604030504040204" pitchFamily="50" charset="-128"/>
              </a:rPr>
              <a:t>届出分類</a:t>
            </a:r>
            <a:r>
              <a:rPr kumimoji="0" lang="ja-JP" altLang="en-US" sz="2000" dirty="0">
                <a:solidFill>
                  <a:schemeClr val="tx1"/>
                </a:solidFill>
                <a:latin typeface="メイリオ" panose="020B0604030504040204" pitchFamily="50" charset="-128"/>
                <a:ea typeface="メイリオ" panose="020B0604030504040204" pitchFamily="50" charset="-128"/>
              </a:rPr>
              <a:t>、届出区分</a:t>
            </a:r>
            <a:endParaRPr kumimoji="0" lang="en-US" altLang="ja-JP" sz="2000" dirty="0">
              <a:solidFill>
                <a:schemeClr val="tx1"/>
              </a:solidFill>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ja-JP" altLang="en-US" sz="2000" dirty="0">
                <a:latin typeface="メイリオ" panose="020B0604030504040204" pitchFamily="50" charset="-128"/>
                <a:ea typeface="メイリオ" panose="020B0604030504040204" pitchFamily="50" charset="-128"/>
              </a:rPr>
              <a:t>変更回数</a:t>
            </a:r>
            <a:endParaRPr kumimoji="0" lang="en-US" altLang="ja-JP" sz="2000" dirty="0">
              <a:latin typeface="メイリオ" panose="020B0604030504040204" pitchFamily="50" charset="-128"/>
              <a:ea typeface="メイリオ" panose="020B0604030504040204" pitchFamily="50" charset="-128"/>
            </a:endParaRPr>
          </a:p>
          <a:p>
            <a:pPr eaLnBrk="1" hangingPunct="1">
              <a:lnSpc>
                <a:spcPct val="125000"/>
              </a:lnSpc>
              <a:spcBef>
                <a:spcPts val="500"/>
              </a:spcBef>
              <a:buFont typeface="Arial" panose="020B0604020202020204" pitchFamily="34" charset="0"/>
              <a:buChar char="•"/>
              <a:defRPr/>
            </a:pPr>
            <a:r>
              <a:rPr kumimoji="0" lang="ja-JP" altLang="en-US" sz="2000" dirty="0" smtClean="0">
                <a:latin typeface="メイリオ" panose="020B0604030504040204" pitchFamily="50" charset="-128"/>
                <a:ea typeface="メイリオ" panose="020B0604030504040204" pitchFamily="50" charset="-128"/>
              </a:rPr>
              <a:t>主</a:t>
            </a:r>
            <a:r>
              <a:rPr kumimoji="0" lang="ja-JP" altLang="en-US" sz="2000" dirty="0">
                <a:latin typeface="メイリオ" panose="020B0604030504040204" pitchFamily="50" charset="-128"/>
                <a:ea typeface="メイリオ" panose="020B0604030504040204" pitchFamily="50" charset="-128"/>
              </a:rPr>
              <a:t>たる被験薬の </a:t>
            </a:r>
            <a:r>
              <a:rPr kumimoji="0" lang="en-US" altLang="ja-JP" sz="2000" dirty="0">
                <a:latin typeface="メイリオ" panose="020B0604030504040204" pitchFamily="50" charset="-128"/>
                <a:ea typeface="メイリオ" panose="020B0604030504040204" pitchFamily="50" charset="-128"/>
              </a:rPr>
              <a:t>30 </a:t>
            </a:r>
            <a:r>
              <a:rPr kumimoji="0" lang="ja-JP" altLang="en-US" sz="2000" dirty="0">
                <a:latin typeface="メイリオ" panose="020B0604030504040204" pitchFamily="50" charset="-128"/>
                <a:ea typeface="メイリオ" panose="020B0604030504040204" pitchFamily="50" charset="-128"/>
              </a:rPr>
              <a:t>日調査対応被験薬区分</a:t>
            </a:r>
            <a:endParaRPr kumimoji="0" lang="en-US" altLang="ja-JP" sz="2000" dirty="0">
              <a:latin typeface="メイリオ" panose="020B0604030504040204" pitchFamily="50" charset="-128"/>
              <a:ea typeface="メイリオ" panose="020B0604030504040204" pitchFamily="50" charset="-128"/>
            </a:endParaRPr>
          </a:p>
          <a:p>
            <a:pPr marL="0" indent="0" eaLnBrk="1" hangingPunct="1">
              <a:lnSpc>
                <a:spcPct val="125000"/>
              </a:lnSpc>
              <a:spcBef>
                <a:spcPts val="500"/>
              </a:spcBef>
              <a:defRPr/>
            </a:pPr>
            <a:endParaRPr kumimoji="0" lang="en-US" altLang="ja-JP" sz="2000" dirty="0">
              <a:latin typeface="メイリオ" panose="020B0604030504040204" pitchFamily="50" charset="-128"/>
              <a:ea typeface="メイリオ" panose="020B0604030504040204" pitchFamily="50" charset="-128"/>
            </a:endParaRPr>
          </a:p>
        </p:txBody>
      </p:sp>
      <p:pic>
        <p:nvPicPr>
          <p:cNvPr id="50180" name="図 7">
            <a:extLst>
              <a:ext uri="{FF2B5EF4-FFF2-40B4-BE49-F238E27FC236}">
                <a16:creationId xmlns="" xmlns:a16="http://schemas.microsoft.com/office/drawing/2014/main" id="{9DD323D9-7B0B-44D0-98E1-40FF99E729F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a:extLst>
              <a:ext uri="{FF2B5EF4-FFF2-40B4-BE49-F238E27FC236}">
                <a16:creationId xmlns="" xmlns:a16="http://schemas.microsoft.com/office/drawing/2014/main" id="{FF82AE4D-E36E-49D9-AE26-EBD785585254}"/>
              </a:ext>
            </a:extLst>
          </p:cNvPr>
          <p:cNvSpPr/>
          <p:nvPr/>
        </p:nvSpPr>
        <p:spPr>
          <a:xfrm>
            <a:off x="4613396" y="1082232"/>
            <a:ext cx="4437062" cy="5670783"/>
          </a:xfrm>
          <a:prstGeom prst="rect">
            <a:avLst/>
          </a:prstGeom>
        </p:spPr>
        <p:txBody>
          <a:bodyPr>
            <a:spAutoFit/>
          </a:bodyPr>
          <a:lstStyle/>
          <a:p>
            <a:pPr marL="342900" marR="0" lvl="0" indent="-342900" algn="l" defTabSz="449263" rtl="0" eaLnBrk="1" fontAlgn="base" latinLnBrk="0" hangingPunct="1">
              <a:lnSpc>
                <a:spcPct val="125000"/>
              </a:lnSpc>
              <a:spcBef>
                <a:spcPts val="500"/>
              </a:spcBef>
              <a:spcAft>
                <a:spcPct val="0"/>
              </a:spcAft>
              <a:buClr>
                <a:srgbClr val="000000"/>
              </a:buClr>
              <a:buSzPct val="100000"/>
              <a:buFont typeface="Arial" panose="020B0604020202020204" pitchFamily="34" charset="0"/>
              <a:buChar char="•"/>
              <a:tabLst/>
              <a:defRPr/>
            </a:pPr>
            <a:r>
              <a:rPr kumimoji="0" lang="ja-JP" altLang="en-US" sz="20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中止情報</a:t>
            </a:r>
          </a:p>
          <a:p>
            <a:pPr marL="342900" marR="0" lvl="0" indent="-342900" algn="l" defTabSz="449263" rtl="0" eaLnBrk="1" fontAlgn="base" latinLnBrk="0" hangingPunct="1">
              <a:lnSpc>
                <a:spcPct val="125000"/>
              </a:lnSpc>
              <a:spcBef>
                <a:spcPts val="500"/>
              </a:spcBef>
              <a:spcAft>
                <a:spcPct val="0"/>
              </a:spcAft>
              <a:buClr>
                <a:srgbClr val="000000"/>
              </a:buClr>
              <a:buSzPct val="100000"/>
              <a:buFont typeface="Arial" panose="020B0604020202020204" pitchFamily="34" charset="0"/>
              <a:buChar char="•"/>
              <a:tabLst/>
              <a:defRPr/>
            </a:pPr>
            <a:r>
              <a:rPr kumimoji="0" lang="ja-JP" altLang="en-US" sz="20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主たる被験薬の提供者の名称及び所在地</a:t>
            </a:r>
            <a:endParaRPr kumimoji="0" lang="en-US" altLang="ja-JP" sz="20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342900" marR="0" lvl="0" indent="-342900" algn="l" defTabSz="449263" rtl="0" eaLnBrk="1" fontAlgn="base" latinLnBrk="0" hangingPunct="1">
              <a:lnSpc>
                <a:spcPct val="125000"/>
              </a:lnSpc>
              <a:spcBef>
                <a:spcPts val="500"/>
              </a:spcBef>
              <a:spcAft>
                <a:spcPct val="0"/>
              </a:spcAft>
              <a:buClr>
                <a:srgbClr val="000000"/>
              </a:buClr>
              <a:buSzPct val="100000"/>
              <a:buFont typeface="Arial" panose="020B0604020202020204" pitchFamily="34" charset="0"/>
              <a:buChar char="•"/>
              <a:tabLst/>
              <a:defRPr/>
            </a:pPr>
            <a:r>
              <a:rPr kumimoji="0" lang="ja-JP" altLang="en-US" sz="20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主たる被験薬の成分及び分量情報</a:t>
            </a:r>
            <a:endParaRPr kumimoji="0" lang="en-US" altLang="ja-JP" sz="20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342900" marR="0" lvl="0" indent="-342900" algn="l" defTabSz="449263" rtl="0" eaLnBrk="1" fontAlgn="base" latinLnBrk="0" hangingPunct="1">
              <a:lnSpc>
                <a:spcPct val="125000"/>
              </a:lnSpc>
              <a:spcBef>
                <a:spcPts val="500"/>
              </a:spcBef>
              <a:spcAft>
                <a:spcPct val="0"/>
              </a:spcAft>
              <a:buClr>
                <a:srgbClr val="000000"/>
              </a:buClr>
              <a:buSzPct val="100000"/>
              <a:buFont typeface="Arial" panose="020B0604020202020204" pitchFamily="34" charset="0"/>
              <a:buChar char="•"/>
              <a:tabLst/>
              <a:defRPr/>
            </a:pPr>
            <a:r>
              <a:rPr kumimoji="0" lang="ja-JP" altLang="en-US"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主たる被験薬の製造方法</a:t>
            </a:r>
            <a:endParaRPr kumimoji="0" lang="en-US" altLang="ja-JP"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342900" marR="0" lvl="0" indent="-342900" algn="l" defTabSz="449263" rtl="0" eaLnBrk="1" fontAlgn="base" latinLnBrk="0" hangingPunct="1">
              <a:lnSpc>
                <a:spcPct val="125000"/>
              </a:lnSpc>
              <a:spcBef>
                <a:spcPts val="500"/>
              </a:spcBef>
              <a:spcAft>
                <a:spcPct val="0"/>
              </a:spcAft>
              <a:buClr>
                <a:srgbClr val="000000"/>
              </a:buClr>
              <a:buSzPct val="100000"/>
              <a:buFont typeface="Arial" panose="020B0604020202020204" pitchFamily="34" charset="0"/>
              <a:buChar char="•"/>
              <a:tabLst/>
              <a:defRPr/>
            </a:pPr>
            <a:r>
              <a:rPr kumimoji="0" lang="ja-JP" altLang="en-US"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主たる被験薬の予定される効能又は効果情報</a:t>
            </a:r>
            <a:endParaRPr kumimoji="0" lang="en-US" altLang="ja-JP"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342900" marR="0" lvl="0" indent="-342900" algn="l" defTabSz="449263" rtl="0" eaLnBrk="1" fontAlgn="base" latinLnBrk="0" hangingPunct="1">
              <a:lnSpc>
                <a:spcPct val="125000"/>
              </a:lnSpc>
              <a:spcBef>
                <a:spcPts val="500"/>
              </a:spcBef>
              <a:spcAft>
                <a:spcPct val="0"/>
              </a:spcAft>
              <a:buClr>
                <a:srgbClr val="000000"/>
              </a:buClr>
              <a:buSzPct val="100000"/>
              <a:buFont typeface="Arial" panose="020B0604020202020204" pitchFamily="34" charset="0"/>
              <a:buChar char="•"/>
              <a:tabLst/>
              <a:defRPr/>
            </a:pPr>
            <a:r>
              <a:rPr kumimoji="0" lang="ja-JP" altLang="en-US"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主たる被験薬の予定される用法及び用量情報</a:t>
            </a:r>
            <a:endParaRPr kumimoji="0" lang="en-US" altLang="ja-JP"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342900" marR="0" lvl="0" indent="-342900" algn="l" defTabSz="449263" rtl="0" eaLnBrk="1" fontAlgn="base" latinLnBrk="0" hangingPunct="1">
              <a:lnSpc>
                <a:spcPct val="125000"/>
              </a:lnSpc>
              <a:spcBef>
                <a:spcPts val="500"/>
              </a:spcBef>
              <a:spcAft>
                <a:spcPct val="0"/>
              </a:spcAft>
              <a:buClr>
                <a:srgbClr val="000000"/>
              </a:buClr>
              <a:buSzPct val="100000"/>
              <a:buFont typeface="Arial" panose="020B0604020202020204" pitchFamily="34" charset="0"/>
              <a:buChar char="•"/>
              <a:tabLst/>
              <a:defRPr/>
            </a:pPr>
            <a:r>
              <a:rPr kumimoji="0" lang="ja-JP" altLang="en-US"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治験計画の概要</a:t>
            </a:r>
            <a:endParaRPr kumimoji="0" lang="en-US" altLang="ja-JP"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342900" marR="0" lvl="0" indent="-342900" algn="l" defTabSz="449263" rtl="0" eaLnBrk="1" fontAlgn="base" latinLnBrk="0" hangingPunct="1">
              <a:lnSpc>
                <a:spcPct val="125000"/>
              </a:lnSpc>
              <a:spcBef>
                <a:spcPts val="500"/>
              </a:spcBef>
              <a:spcAft>
                <a:spcPct val="0"/>
              </a:spcAft>
              <a:buClr>
                <a:srgbClr val="000000"/>
              </a:buClr>
              <a:buSzPct val="100000"/>
              <a:buFont typeface="Arial" panose="020B0604020202020204" pitchFamily="34" charset="0"/>
              <a:buChar char="•"/>
              <a:tabLst/>
              <a:defRPr/>
            </a:pPr>
            <a:r>
              <a:rPr kumimoji="0" lang="ja-JP" altLang="en-US" sz="2000" b="0" i="0" u="none" strike="noStrike" kern="0" cap="none" spc="0" normalizeH="0" baseline="0" noProof="0" dirty="0" smtClean="0">
                <a:ln>
                  <a:noFill/>
                </a:ln>
                <a:solidFill>
                  <a:schemeClr val="tx1"/>
                </a:solidFill>
                <a:effectLst/>
                <a:uLnTx/>
                <a:uFillTx/>
                <a:latin typeface="メイリオ" panose="020B0604030504040204" pitchFamily="50" charset="-128"/>
                <a:ea typeface="メイリオ" panose="020B0604030504040204" pitchFamily="50" charset="-128"/>
                <a:cs typeface="+mn-cs"/>
              </a:rPr>
              <a:t>治</a:t>
            </a:r>
            <a:r>
              <a:rPr kumimoji="0" lang="ja-JP" altLang="en-US"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rPr>
              <a:t>験届出者に関する情報</a:t>
            </a:r>
            <a:endParaRPr kumimoji="0" lang="en-US" altLang="ja-JP" sz="2000" b="0" i="0" u="none" strike="noStrike" kern="0" cap="none" spc="0" normalizeH="0" baseline="0" noProof="0" dirty="0">
              <a:ln>
                <a:noFill/>
              </a:ln>
              <a:solidFill>
                <a:schemeClr val="tx1"/>
              </a:solidFill>
              <a:effectLst/>
              <a:uLnTx/>
              <a:uFillTx/>
              <a:latin typeface="メイリオ" panose="020B0604030504040204" pitchFamily="50" charset="-128"/>
              <a:ea typeface="メイリオ" panose="020B0604030504040204" pitchFamily="50" charset="-128"/>
              <a:cs typeface="+mn-cs"/>
            </a:endParaRPr>
          </a:p>
          <a:p>
            <a:pPr marL="342900" marR="0" lvl="0" indent="-342900" algn="l" defTabSz="449263" rtl="0" eaLnBrk="1" fontAlgn="base" latinLnBrk="0" hangingPunct="1">
              <a:lnSpc>
                <a:spcPct val="125000"/>
              </a:lnSpc>
              <a:spcBef>
                <a:spcPts val="500"/>
              </a:spcBef>
              <a:spcAft>
                <a:spcPct val="0"/>
              </a:spcAft>
              <a:buClr>
                <a:srgbClr val="000000"/>
              </a:buClr>
              <a:buSzPct val="100000"/>
              <a:buFont typeface="Arial" panose="020B0604020202020204" pitchFamily="34" charset="0"/>
              <a:buChar char="•"/>
              <a:tabLst/>
              <a:defRPr/>
            </a:pPr>
            <a:r>
              <a:rPr lang="ja-JP" altLang="en-US" sz="2000" kern="0" dirty="0" smtClean="0">
                <a:solidFill>
                  <a:schemeClr val="tx1"/>
                </a:solidFill>
                <a:latin typeface="メイリオ" panose="020B0604030504040204" pitchFamily="50" charset="-128"/>
                <a:ea typeface="メイリオ" panose="020B0604030504040204" pitchFamily="50" charset="-128"/>
              </a:rPr>
              <a:t>治</a:t>
            </a:r>
            <a:r>
              <a:rPr lang="ja-JP" altLang="en-US" sz="2000" kern="0" dirty="0">
                <a:solidFill>
                  <a:schemeClr val="tx1"/>
                </a:solidFill>
                <a:latin typeface="メイリオ" panose="020B0604030504040204" pitchFamily="50" charset="-128"/>
                <a:ea typeface="メイリオ" panose="020B0604030504040204" pitchFamily="50" charset="-128"/>
              </a:rPr>
              <a:t>験使用薬（主たる被験薬</a:t>
            </a:r>
            <a:r>
              <a:rPr lang="ja-JP" altLang="en-US" sz="2000" kern="0" dirty="0" smtClean="0">
                <a:solidFill>
                  <a:schemeClr val="tx1"/>
                </a:solidFill>
                <a:latin typeface="メイリオ" panose="020B0604030504040204" pitchFamily="50" charset="-128"/>
                <a:ea typeface="メイリオ" panose="020B0604030504040204" pitchFamily="50" charset="-128"/>
              </a:rPr>
              <a:t>を</a:t>
            </a:r>
            <a:endParaRPr lang="en-US" altLang="ja-JP" sz="2000" kern="0" dirty="0" smtClean="0">
              <a:solidFill>
                <a:schemeClr val="tx1"/>
              </a:solidFill>
              <a:latin typeface="メイリオ" panose="020B0604030504040204" pitchFamily="50" charset="-128"/>
              <a:ea typeface="メイリオ" panose="020B0604030504040204" pitchFamily="50" charset="-128"/>
            </a:endParaRPr>
          </a:p>
          <a:p>
            <a:pPr marR="0" lvl="0" algn="l" defTabSz="449263" rtl="0" eaLnBrk="1" fontAlgn="base" latinLnBrk="0" hangingPunct="1">
              <a:lnSpc>
                <a:spcPct val="125000"/>
              </a:lnSpc>
              <a:spcBef>
                <a:spcPts val="0"/>
              </a:spcBef>
              <a:spcAft>
                <a:spcPct val="0"/>
              </a:spcAft>
              <a:buClr>
                <a:srgbClr val="000000"/>
              </a:buClr>
              <a:buSzPct val="100000"/>
              <a:tabLst/>
              <a:defRPr/>
            </a:pPr>
            <a:r>
              <a:rPr lang="ja-JP" altLang="en-US" sz="2000" kern="0" dirty="0" smtClean="0">
                <a:solidFill>
                  <a:schemeClr val="tx1"/>
                </a:solidFill>
                <a:latin typeface="メイリオ" panose="020B0604030504040204" pitchFamily="50" charset="-128"/>
                <a:ea typeface="メイリオ" panose="020B0604030504040204" pitchFamily="50" charset="-128"/>
              </a:rPr>
              <a:t>　 除く</a:t>
            </a:r>
            <a:r>
              <a:rPr lang="ja-JP" altLang="en-US" sz="2000" kern="0" dirty="0">
                <a:solidFill>
                  <a:schemeClr val="tx1"/>
                </a:solidFill>
                <a:latin typeface="メイリオ" panose="020B0604030504040204" pitchFamily="50" charset="-128"/>
                <a:ea typeface="メイリオ" panose="020B0604030504040204" pitchFamily="50" charset="-128"/>
              </a:rPr>
              <a:t>）の</a:t>
            </a:r>
            <a:r>
              <a:rPr lang="ja-JP" altLang="en-US" sz="2000" kern="0" dirty="0" smtClean="0">
                <a:solidFill>
                  <a:schemeClr val="tx1"/>
                </a:solidFill>
                <a:latin typeface="メイリオ" panose="020B0604030504040204" pitchFamily="50" charset="-128"/>
                <a:ea typeface="メイリオ" panose="020B0604030504040204" pitchFamily="50" charset="-128"/>
              </a:rPr>
              <a:t>情報</a:t>
            </a:r>
            <a:r>
              <a:rPr lang="en-US" altLang="ja-JP" sz="2000" kern="0" dirty="0">
                <a:solidFill>
                  <a:schemeClr val="tx1"/>
                </a:solidFill>
                <a:latin typeface="メイリオ" panose="020B0604030504040204" pitchFamily="50" charset="-128"/>
                <a:ea typeface="メイリオ" panose="020B0604030504040204" pitchFamily="50" charset="-128"/>
              </a:rPr>
              <a:t> </a:t>
            </a:r>
            <a:r>
              <a:rPr lang="en-US" altLang="ja-JP" sz="2000" kern="0" dirty="0" smtClean="0">
                <a:solidFill>
                  <a:schemeClr val="tx1"/>
                </a:solidFill>
                <a:latin typeface="メイリオ" panose="020B0604030504040204" pitchFamily="50" charset="-128"/>
                <a:ea typeface="メイリオ" panose="020B0604030504040204" pitchFamily="50" charset="-128"/>
              </a:rPr>
              <a:t>        </a:t>
            </a:r>
            <a:r>
              <a:rPr kumimoji="0" lang="ja-JP" altLang="en-US" sz="20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0" lang="ja-JP" altLang="en-US" sz="2000" b="0" i="0" u="none" strike="noStrike" kern="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等</a:t>
            </a:r>
            <a:endParaRPr kumimoji="0" lang="en-US" altLang="ja-JP" sz="20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0182" name="正方形/長方形 1">
            <a:extLst>
              <a:ext uri="{FF2B5EF4-FFF2-40B4-BE49-F238E27FC236}">
                <a16:creationId xmlns="" xmlns:a16="http://schemas.microsoft.com/office/drawing/2014/main" id="{92BCCF1B-C0BD-4B49-801F-20175F5CC091}"/>
              </a:ext>
            </a:extLst>
          </p:cNvPr>
          <p:cNvSpPr>
            <a:spLocks noChangeArrowheads="1"/>
          </p:cNvSpPr>
          <p:nvPr/>
        </p:nvSpPr>
        <p:spPr bwMode="auto">
          <a:xfrm>
            <a:off x="60325" y="6528129"/>
            <a:ext cx="8521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449263" rtl="0" eaLnBrk="0" fontAlgn="base" latinLnBrk="0" hangingPunct="0">
              <a:lnSpc>
                <a:spcPct val="100000"/>
              </a:lnSpc>
              <a:spcBef>
                <a:spcPct val="0"/>
              </a:spcBef>
              <a:spcAft>
                <a:spcPct val="0"/>
              </a:spcAft>
              <a:buClrTx/>
              <a:buSzTx/>
              <a:buFontTx/>
              <a:buNone/>
              <a:tabLst/>
              <a:defRPr/>
            </a:pPr>
            <a:r>
              <a:rPr kumimoji="0" lang="ja-JP" altLang="en-US"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参考：自ら治験を実施しようとする者による薬物に係る治験の計画の届出等に関する取扱いについて</a:t>
            </a:r>
            <a:endParaRPr kumimoji="0" lang="en-US" altLang="ja-JP"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endParaRPr>
          </a:p>
          <a:p>
            <a:pPr marL="0" marR="0" lvl="0" indent="0" algn="l" defTabSz="449263" rtl="0" eaLnBrk="0" fontAlgn="base" latinLnBrk="0" hangingPunct="0">
              <a:lnSpc>
                <a:spcPct val="100000"/>
              </a:lnSpc>
              <a:spcBef>
                <a:spcPct val="0"/>
              </a:spcBef>
              <a:spcAft>
                <a:spcPct val="0"/>
              </a:spcAft>
              <a:buClrTx/>
              <a:buSzTx/>
              <a:buFontTx/>
              <a:buNone/>
              <a:tabLst/>
              <a:defRPr/>
            </a:pPr>
            <a:r>
              <a:rPr kumimoji="0" lang="ja-JP" altLang="en-US"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（令和</a:t>
            </a:r>
            <a:r>
              <a:rPr kumimoji="0" lang="en-US" altLang="ja-JP"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2</a:t>
            </a:r>
            <a:r>
              <a:rPr kumimoji="0" lang="ja-JP" altLang="en-US"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年</a:t>
            </a:r>
            <a:r>
              <a:rPr kumimoji="0" lang="en-US" altLang="ja-JP"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8</a:t>
            </a:r>
            <a:r>
              <a:rPr kumimoji="0" lang="ja-JP" altLang="en-US"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月</a:t>
            </a:r>
            <a:r>
              <a:rPr kumimoji="0" lang="en-US" altLang="ja-JP"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31</a:t>
            </a:r>
            <a:r>
              <a:rPr kumimoji="0" lang="ja-JP" altLang="en-US"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日 薬生薬審発</a:t>
            </a:r>
            <a:r>
              <a:rPr kumimoji="0" lang="en-US" altLang="ja-JP"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0831</a:t>
            </a:r>
            <a:r>
              <a:rPr kumimoji="0" lang="ja-JP" altLang="en-US"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第</a:t>
            </a:r>
            <a:r>
              <a:rPr kumimoji="0" lang="en-US" altLang="ja-JP"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11</a:t>
            </a:r>
            <a:r>
              <a:rPr kumimoji="0" lang="ja-JP" altLang="en-US" sz="9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号）</a:t>
            </a:r>
          </a:p>
        </p:txBody>
      </p:sp>
      <p:sp>
        <p:nvSpPr>
          <p:cNvPr id="50183" name="正方形/長方形 3">
            <a:extLst>
              <a:ext uri="{FF2B5EF4-FFF2-40B4-BE49-F238E27FC236}">
                <a16:creationId xmlns="" xmlns:a16="http://schemas.microsoft.com/office/drawing/2014/main" id="{DFBA8EBF-A012-4351-BB94-EAEFC19A25A1}"/>
              </a:ext>
            </a:extLst>
          </p:cNvPr>
          <p:cNvSpPr>
            <a:spLocks noChangeArrowheads="1"/>
          </p:cNvSpPr>
          <p:nvPr/>
        </p:nvSpPr>
        <p:spPr bwMode="auto">
          <a:xfrm>
            <a:off x="2195736" y="6682017"/>
            <a:ext cx="39608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449263" rtl="0" eaLnBrk="0" fontAlgn="base" latinLnBrk="0" hangingPunct="0">
              <a:lnSpc>
                <a:spcPct val="100000"/>
              </a:lnSpc>
              <a:spcBef>
                <a:spcPct val="0"/>
              </a:spcBef>
              <a:spcAft>
                <a:spcPct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panose="020B0600070205080204" pitchFamily="34" charset="-128"/>
                <a:cs typeface="+mn-cs"/>
              </a:rPr>
              <a:t>https://www.pmda.go.jp/review-services/trials/0004.html</a:t>
            </a:r>
          </a:p>
        </p:txBody>
      </p:sp>
    </p:spTree>
    <p:extLst>
      <p:ext uri="{BB962C8B-B14F-4D97-AF65-F5344CB8AC3E}">
        <p14:creationId xmlns:p14="http://schemas.microsoft.com/office/powerpoint/2010/main" val="534941498"/>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タイトル 1">
            <a:extLst>
              <a:ext uri="{FF2B5EF4-FFF2-40B4-BE49-F238E27FC236}">
                <a16:creationId xmlns="" xmlns:a16="http://schemas.microsoft.com/office/drawing/2014/main" id="{F82E7C2C-F198-474C-BCB9-47342B643009}"/>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nchor="b"/>
          <a:lstStyle/>
          <a:p>
            <a:pPr>
              <a:lnSpc>
                <a:spcPct val="100000"/>
              </a:lnSpc>
            </a:pPr>
            <a:r>
              <a:rPr kumimoji="1" lang="ja-JP" altLang="en-US" dirty="0">
                <a:latin typeface="メイリオ" panose="020B0604030504040204" pitchFamily="34" charset="-128"/>
                <a:ea typeface="メイリオ" panose="020B0604030504040204" pitchFamily="34" charset="-128"/>
              </a:rPr>
              <a:t>治験届出事項</a:t>
            </a:r>
            <a:r>
              <a:rPr kumimoji="1" lang="ja-JP" altLang="en-US" sz="4000" dirty="0">
                <a:latin typeface="メイリオ" panose="020B0604030504040204" pitchFamily="34" charset="-128"/>
                <a:ea typeface="メイリオ" panose="020B0604030504040204" pitchFamily="34" charset="-128"/>
              </a:rPr>
              <a:t/>
            </a:r>
            <a:br>
              <a:rPr kumimoji="1" lang="ja-JP" altLang="en-US" sz="4000" dirty="0">
                <a:latin typeface="メイリオ" panose="020B0604030504040204" pitchFamily="34" charset="-128"/>
                <a:ea typeface="メイリオ" panose="020B0604030504040204" pitchFamily="34" charset="-128"/>
              </a:rPr>
            </a:br>
            <a:r>
              <a:rPr kumimoji="1" lang="ja-JP" altLang="en-US" sz="2000" dirty="0">
                <a:latin typeface="メイリオ" panose="020B0604030504040204" pitchFamily="34" charset="-128"/>
                <a:ea typeface="メイリオ" panose="020B0604030504040204" pitchFamily="34" charset="-128"/>
              </a:rPr>
              <a:t>（実施医療機関ごとの事項）</a:t>
            </a:r>
            <a:endParaRPr kumimoji="1" lang="ja-JP" altLang="en-US" sz="2400" dirty="0">
              <a:latin typeface="メイリオ" panose="020B0604030504040204" pitchFamily="34" charset="-128"/>
              <a:ea typeface="メイリオ" panose="020B0604030504040204" pitchFamily="34" charset="-128"/>
            </a:endParaRPr>
          </a:p>
        </p:txBody>
      </p:sp>
      <p:sp>
        <p:nvSpPr>
          <p:cNvPr id="52227" name="コンテンツ プレースホルダ 2">
            <a:extLst>
              <a:ext uri="{FF2B5EF4-FFF2-40B4-BE49-F238E27FC236}">
                <a16:creationId xmlns="" xmlns:a16="http://schemas.microsoft.com/office/drawing/2014/main" id="{07602254-D075-4936-95F9-5AD327D9A75C}"/>
              </a:ext>
            </a:extLst>
          </p:cNvPr>
          <p:cNvSpPr>
            <a:spLocks noGrp="1"/>
          </p:cNvSpPr>
          <p:nvPr>
            <p:ph idx="1"/>
          </p:nvPr>
        </p:nvSpPr>
        <p:spPr/>
        <p:txBody>
          <a:bodyPr/>
          <a:lstStyle/>
          <a:p>
            <a:pPr eaLnBrk="1" hangingPunct="1">
              <a:lnSpc>
                <a:spcPct val="125000"/>
              </a:lnSpc>
              <a:spcBef>
                <a:spcPts val="65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実施医療機関の名称、所在地及び代表電話番号</a:t>
            </a:r>
            <a:endParaRPr kumimoji="0" lang="en-US" altLang="ja-JP" sz="2000" dirty="0">
              <a:latin typeface="メイリオ" panose="020B0604030504040204" pitchFamily="34" charset="-128"/>
              <a:ea typeface="メイリオ" panose="020B0604030504040204" pitchFamily="34" charset="-128"/>
            </a:endParaRPr>
          </a:p>
          <a:p>
            <a:pPr eaLnBrk="1" hangingPunct="1">
              <a:lnSpc>
                <a:spcPct val="125000"/>
              </a:lnSpc>
              <a:spcBef>
                <a:spcPts val="65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治験責任医師に関する情報（氏名、大学番号、卒業年など）</a:t>
            </a:r>
            <a:endParaRPr kumimoji="0" lang="en-US" altLang="ja-JP" sz="2000" dirty="0">
              <a:latin typeface="メイリオ" panose="020B0604030504040204" pitchFamily="34" charset="-128"/>
              <a:ea typeface="メイリオ" panose="020B0604030504040204" pitchFamily="34" charset="-128"/>
            </a:endParaRPr>
          </a:p>
          <a:p>
            <a:pPr eaLnBrk="1" hangingPunct="1">
              <a:lnSpc>
                <a:spcPct val="125000"/>
              </a:lnSpc>
              <a:spcBef>
                <a:spcPts val="65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治験分担医師の氏名</a:t>
            </a:r>
            <a:endParaRPr kumimoji="0" lang="en-US" altLang="ja-JP" sz="2000" dirty="0">
              <a:latin typeface="メイリオ" panose="020B0604030504040204" pitchFamily="34" charset="-128"/>
              <a:ea typeface="メイリオ" panose="020B0604030504040204" pitchFamily="34" charset="-128"/>
            </a:endParaRPr>
          </a:p>
          <a:p>
            <a:pPr eaLnBrk="1" hangingPunct="1">
              <a:lnSpc>
                <a:spcPct val="125000"/>
              </a:lnSpc>
              <a:spcBef>
                <a:spcPts val="65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治験使用薬の予定交付数量</a:t>
            </a:r>
            <a:endParaRPr kumimoji="0" lang="en-US" altLang="ja-JP" sz="2000" dirty="0">
              <a:latin typeface="メイリオ" panose="020B0604030504040204" pitchFamily="34" charset="-128"/>
              <a:ea typeface="メイリオ" panose="020B0604030504040204" pitchFamily="34" charset="-128"/>
            </a:endParaRPr>
          </a:p>
          <a:p>
            <a:pPr eaLnBrk="1" hangingPunct="1">
              <a:lnSpc>
                <a:spcPct val="125000"/>
              </a:lnSpc>
              <a:spcBef>
                <a:spcPts val="65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予定被験者数</a:t>
            </a:r>
            <a:endParaRPr kumimoji="0" lang="en-US" altLang="ja-JP" sz="2000" dirty="0">
              <a:latin typeface="メイリオ" panose="020B0604030504040204" pitchFamily="34" charset="-128"/>
              <a:ea typeface="メイリオ" panose="020B0604030504040204" pitchFamily="34" charset="-128"/>
            </a:endParaRPr>
          </a:p>
          <a:p>
            <a:pPr eaLnBrk="1" hangingPunct="1">
              <a:lnSpc>
                <a:spcPct val="125000"/>
              </a:lnSpc>
              <a:spcBef>
                <a:spcPts val="65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被験者数</a:t>
            </a:r>
            <a:endParaRPr kumimoji="0" lang="en-US" altLang="ja-JP" sz="2000" dirty="0">
              <a:latin typeface="メイリオ" panose="020B0604030504040204" pitchFamily="34" charset="-128"/>
              <a:ea typeface="メイリオ" panose="020B0604030504040204" pitchFamily="34" charset="-128"/>
            </a:endParaRPr>
          </a:p>
          <a:p>
            <a:pPr eaLnBrk="1" hangingPunct="1">
              <a:lnSpc>
                <a:spcPct val="125000"/>
              </a:lnSpc>
              <a:spcBef>
                <a:spcPts val="65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治験の実施に係る業務の一部を実施医療機関から受託する者（治験施設支援機関（</a:t>
            </a:r>
            <a:r>
              <a:rPr kumimoji="0" lang="en-US" altLang="ja-JP" sz="2000" dirty="0">
                <a:latin typeface="メイリオ" panose="020B0604030504040204" pitchFamily="34" charset="-128"/>
                <a:ea typeface="メイリオ" panose="020B0604030504040204" pitchFamily="34" charset="-128"/>
              </a:rPr>
              <a:t>SMO</a:t>
            </a:r>
            <a:r>
              <a:rPr kumimoji="0" lang="ja-JP" altLang="en-US" sz="2000" dirty="0">
                <a:latin typeface="メイリオ" panose="020B0604030504040204" pitchFamily="34" charset="-128"/>
                <a:ea typeface="メイリオ" panose="020B0604030504040204" pitchFamily="34" charset="-128"/>
              </a:rPr>
              <a:t>））の氏名、住所及び委託する業務の範囲</a:t>
            </a:r>
            <a:endParaRPr kumimoji="0" lang="en-US" altLang="ja-JP" sz="2000" dirty="0">
              <a:latin typeface="メイリオ" panose="020B0604030504040204" pitchFamily="34" charset="-128"/>
              <a:ea typeface="メイリオ" panose="020B0604030504040204" pitchFamily="34" charset="-128"/>
            </a:endParaRPr>
          </a:p>
          <a:p>
            <a:pPr eaLnBrk="1" hangingPunct="1">
              <a:lnSpc>
                <a:spcPct val="125000"/>
              </a:lnSpc>
              <a:spcBef>
                <a:spcPts val="65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治験審査委員会の設置者の名称及び所在地</a:t>
            </a:r>
            <a:endParaRPr kumimoji="0" lang="en-US" altLang="ja-JP" sz="2000" dirty="0">
              <a:latin typeface="メイリオ" panose="020B0604030504040204" pitchFamily="34" charset="-128"/>
              <a:ea typeface="メイリオ" panose="020B0604030504040204" pitchFamily="34" charset="-128"/>
            </a:endParaRPr>
          </a:p>
          <a:p>
            <a:pPr eaLnBrk="1" hangingPunct="1">
              <a:lnSpc>
                <a:spcPct val="125000"/>
              </a:lnSpc>
              <a:spcBef>
                <a:spcPts val="65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その他必要事項</a:t>
            </a:r>
          </a:p>
        </p:txBody>
      </p:sp>
      <p:pic>
        <p:nvPicPr>
          <p:cNvPr id="52228" name="図 7">
            <a:extLst>
              <a:ext uri="{FF2B5EF4-FFF2-40B4-BE49-F238E27FC236}">
                <a16:creationId xmlns="" xmlns:a16="http://schemas.microsoft.com/office/drawing/2014/main" id="{80114731-1F06-445F-9586-293BA395B84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9" name="正方形/長方形 4">
            <a:extLst>
              <a:ext uri="{FF2B5EF4-FFF2-40B4-BE49-F238E27FC236}">
                <a16:creationId xmlns="" xmlns:a16="http://schemas.microsoft.com/office/drawing/2014/main" id="{79F3F4BB-BEF4-4735-8083-F26BAEBA6007}"/>
              </a:ext>
            </a:extLst>
          </p:cNvPr>
          <p:cNvSpPr>
            <a:spLocks noChangeArrowheads="1"/>
          </p:cNvSpPr>
          <p:nvPr/>
        </p:nvSpPr>
        <p:spPr bwMode="auto">
          <a:xfrm>
            <a:off x="4416425" y="5895975"/>
            <a:ext cx="35702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Clr>
                <a:srgbClr val="000000"/>
              </a:buClr>
              <a:buSzPct val="100000"/>
              <a:buFont typeface="Times New Roman" panose="02020603050405020304" pitchFamily="18" charset="0"/>
              <a:buNone/>
            </a:pPr>
            <a:r>
              <a:rPr lang="ja-JP" altLang="en-US" sz="2400" b="1">
                <a:solidFill>
                  <a:srgbClr val="FF0000"/>
                </a:solidFill>
                <a:latin typeface="メイリオ" panose="020B0604030504040204" pitchFamily="34" charset="-128"/>
                <a:ea typeface="メイリオ" panose="020B0604030504040204" pitchFamily="34" charset="-128"/>
              </a:rPr>
              <a:t>医療機関への確認が必要</a:t>
            </a:r>
          </a:p>
        </p:txBody>
      </p:sp>
      <p:sp>
        <p:nvSpPr>
          <p:cNvPr id="52230" name="正方形/長方形 5">
            <a:extLst>
              <a:ext uri="{FF2B5EF4-FFF2-40B4-BE49-F238E27FC236}">
                <a16:creationId xmlns="" xmlns:a16="http://schemas.microsoft.com/office/drawing/2014/main" id="{BCD9581B-2D49-452C-97FF-BA8E61A5AACC}"/>
              </a:ext>
            </a:extLst>
          </p:cNvPr>
          <p:cNvSpPr>
            <a:spLocks noChangeArrowheads="1"/>
          </p:cNvSpPr>
          <p:nvPr/>
        </p:nvSpPr>
        <p:spPr bwMode="auto">
          <a:xfrm>
            <a:off x="60325" y="6330950"/>
            <a:ext cx="8521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1200">
                <a:solidFill>
                  <a:schemeClr val="tx1"/>
                </a:solidFill>
              </a:rPr>
              <a:t>参考：自ら治験を実施しようとする者による薬物に係る治験の計画の届出等に関する取扱いについて</a:t>
            </a:r>
            <a:endParaRPr lang="en-US" altLang="ja-JP" sz="1200">
              <a:solidFill>
                <a:schemeClr val="tx1"/>
              </a:solidFill>
            </a:endParaRPr>
          </a:p>
          <a:p>
            <a:r>
              <a:rPr lang="ja-JP" altLang="en-US" sz="1200">
                <a:solidFill>
                  <a:schemeClr val="tx1"/>
                </a:solidFill>
              </a:rPr>
              <a:t>（令和</a:t>
            </a:r>
            <a:r>
              <a:rPr lang="en-US" altLang="ja-JP" sz="1200">
                <a:solidFill>
                  <a:schemeClr val="tx1"/>
                </a:solidFill>
              </a:rPr>
              <a:t>2</a:t>
            </a:r>
            <a:r>
              <a:rPr lang="ja-JP" altLang="en-US" sz="1200">
                <a:solidFill>
                  <a:schemeClr val="tx1"/>
                </a:solidFill>
              </a:rPr>
              <a:t>年</a:t>
            </a:r>
            <a:r>
              <a:rPr lang="en-US" altLang="ja-JP" sz="1200">
                <a:solidFill>
                  <a:schemeClr val="tx1"/>
                </a:solidFill>
              </a:rPr>
              <a:t>8</a:t>
            </a:r>
            <a:r>
              <a:rPr lang="ja-JP" altLang="en-US" sz="1200">
                <a:solidFill>
                  <a:schemeClr val="tx1"/>
                </a:solidFill>
              </a:rPr>
              <a:t>月</a:t>
            </a:r>
            <a:r>
              <a:rPr lang="en-US" altLang="ja-JP" sz="1200">
                <a:solidFill>
                  <a:schemeClr val="tx1"/>
                </a:solidFill>
              </a:rPr>
              <a:t>31</a:t>
            </a:r>
            <a:r>
              <a:rPr lang="ja-JP" altLang="en-US" sz="1200">
                <a:solidFill>
                  <a:schemeClr val="tx1"/>
                </a:solidFill>
              </a:rPr>
              <a:t>日 薬生薬審発</a:t>
            </a:r>
            <a:r>
              <a:rPr lang="en-US" altLang="ja-JP" sz="1200">
                <a:solidFill>
                  <a:schemeClr val="tx1"/>
                </a:solidFill>
              </a:rPr>
              <a:t>0831</a:t>
            </a:r>
            <a:r>
              <a:rPr lang="ja-JP" altLang="en-US" sz="1200">
                <a:solidFill>
                  <a:schemeClr val="tx1"/>
                </a:solidFill>
              </a:rPr>
              <a:t>第</a:t>
            </a:r>
            <a:r>
              <a:rPr lang="en-US" altLang="ja-JP" sz="1200">
                <a:solidFill>
                  <a:schemeClr val="tx1"/>
                </a:solidFill>
              </a:rPr>
              <a:t>11</a:t>
            </a:r>
            <a:r>
              <a:rPr lang="ja-JP" altLang="en-US" sz="1200">
                <a:solidFill>
                  <a:schemeClr val="tx1"/>
                </a:solidFill>
              </a:rPr>
              <a:t>号）</a:t>
            </a:r>
          </a:p>
        </p:txBody>
      </p:sp>
      <p:sp>
        <p:nvSpPr>
          <p:cNvPr id="52231" name="正方形/長方形 6">
            <a:extLst>
              <a:ext uri="{FF2B5EF4-FFF2-40B4-BE49-F238E27FC236}">
                <a16:creationId xmlns="" xmlns:a16="http://schemas.microsoft.com/office/drawing/2014/main" id="{66A6E67C-6906-407E-AAFE-7B707B7E7F9B}"/>
              </a:ext>
            </a:extLst>
          </p:cNvPr>
          <p:cNvSpPr>
            <a:spLocks noChangeArrowheads="1"/>
          </p:cNvSpPr>
          <p:nvPr/>
        </p:nvSpPr>
        <p:spPr bwMode="auto">
          <a:xfrm>
            <a:off x="3059113" y="6527800"/>
            <a:ext cx="39608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ja-JP" altLang="en-US" sz="1100">
                <a:solidFill>
                  <a:schemeClr val="tx1"/>
                </a:solidFill>
              </a:rPr>
              <a:t>https://www.pmda.go.jp/review-services/trials/0004.html</a:t>
            </a: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タイトル 1">
            <a:extLst>
              <a:ext uri="{FF2B5EF4-FFF2-40B4-BE49-F238E27FC236}">
                <a16:creationId xmlns="" xmlns:a16="http://schemas.microsoft.com/office/drawing/2014/main" id="{C763B9FA-5EF8-4003-B7F5-AF5D15825FAF}"/>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dirty="0">
                <a:latin typeface="メイリオ" panose="020B0604030504040204" pitchFamily="34" charset="-128"/>
                <a:ea typeface="メイリオ" panose="020B0604030504040204" pitchFamily="34" charset="-128"/>
              </a:rPr>
              <a:t>治験計画届出の時期①</a:t>
            </a:r>
          </a:p>
        </p:txBody>
      </p:sp>
      <p:sp>
        <p:nvSpPr>
          <p:cNvPr id="3" name="コンテンツ プレースホルダ 2">
            <a:extLst>
              <a:ext uri="{FF2B5EF4-FFF2-40B4-BE49-F238E27FC236}">
                <a16:creationId xmlns="" xmlns:a16="http://schemas.microsoft.com/office/drawing/2014/main" id="{5C543E2A-60CC-4E60-BC4B-9F6882EFB9E0}"/>
              </a:ext>
            </a:extLst>
          </p:cNvPr>
          <p:cNvSpPr>
            <a:spLocks noGrp="1"/>
          </p:cNvSpPr>
          <p:nvPr>
            <p:ph idx="1"/>
          </p:nvPr>
        </p:nvSpPr>
        <p:spPr>
          <a:xfrm>
            <a:off x="457200" y="1271588"/>
            <a:ext cx="8204200" cy="4524375"/>
          </a:xfrm>
        </p:spPr>
        <p:txBody>
          <a:bodyPr rtlCol="0">
            <a:noAutofit/>
          </a:bodyPr>
          <a:lstStyle/>
          <a:p>
            <a:pPr marL="0" indent="0" eaLnBrk="1" fontAlgn="auto" hangingPunct="1">
              <a:lnSpc>
                <a:spcPct val="125000"/>
              </a:lnSpc>
              <a:spcBef>
                <a:spcPts val="0"/>
              </a:spcBef>
              <a:spcAft>
                <a:spcPts val="0"/>
              </a:spcAft>
              <a:buFont typeface="Wingdings" pitchFamily="2" charset="2"/>
              <a:buChar char="n"/>
              <a:defRPr/>
            </a:pPr>
            <a:r>
              <a:rPr kumimoji="0" lang="ja-JP" altLang="en-US" sz="2600" b="1" dirty="0">
                <a:latin typeface="+mj-ea"/>
                <a:ea typeface="+mj-ea"/>
                <a:cs typeface="+mn-cs"/>
              </a:rPr>
              <a:t> 治験計画届</a:t>
            </a:r>
            <a:endParaRPr kumimoji="0" lang="en-US" altLang="ja-JP" sz="2600" b="1" dirty="0">
              <a:latin typeface="+mj-ea"/>
              <a:ea typeface="+mj-ea"/>
              <a:cs typeface="+mn-cs"/>
            </a:endParaRPr>
          </a:p>
          <a:p>
            <a:pPr marL="449263" indent="-449263" eaLnBrk="1" fontAlgn="auto" hangingPunct="1">
              <a:lnSpc>
                <a:spcPct val="125000"/>
              </a:lnSpc>
              <a:spcBef>
                <a:spcPts val="650"/>
              </a:spcBef>
              <a:spcAft>
                <a:spcPts val="0"/>
              </a:spcAft>
              <a:buFont typeface="Arial" pitchFamily="34" charset="0"/>
              <a:buNone/>
              <a:tabLst>
                <a:tab pos="715963" algn="l"/>
              </a:tabLst>
              <a:defRPr/>
            </a:pPr>
            <a:r>
              <a:rPr kumimoji="0" lang="en-US" altLang="ja-JP" sz="2000" b="1" dirty="0">
                <a:latin typeface="+mn-ea"/>
                <a:cs typeface="+mn-cs"/>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30</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日調査の対象となるもの（</a:t>
            </a:r>
            <a:r>
              <a:rPr kumimoji="0" lang="ja-JP" altLang="en-US"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新規医薬品等</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marL="901700" indent="-901700" eaLnBrk="1" fontAlgn="auto" hangingPunct="1">
              <a:lnSpc>
                <a:spcPct val="125000"/>
              </a:lnSpc>
              <a:spcBef>
                <a:spcPts val="0"/>
              </a:spcBef>
              <a:spcAft>
                <a:spcPts val="0"/>
              </a:spcAft>
              <a:buFont typeface="Arial" pitchFamily="34" charset="0"/>
              <a:buNone/>
              <a:tabLst>
                <a:tab pos="715963" algn="l"/>
              </a:tabLst>
              <a:defRPr/>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治験薬等提供者からの治験薬等入手予定日または</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r>
            <a:b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当該治験の実施予定日の少なくとも</a:t>
            </a:r>
            <a:r>
              <a:rPr kumimoji="0" lang="en-US" altLang="ja-JP" sz="2000" dirty="0" smtClean="0">
                <a:solidFill>
                  <a:srgbClr val="FF6600"/>
                </a:solidFill>
                <a:latin typeface="メイリオ" panose="020B0604030504040204" pitchFamily="50" charset="-128"/>
                <a:ea typeface="メイリオ" panose="020B0604030504040204" pitchFamily="50" charset="-128"/>
                <a:cs typeface="メイリオ" panose="020B0604030504040204" pitchFamily="50" charset="-128"/>
              </a:rPr>
              <a:t>30</a:t>
            </a:r>
            <a:r>
              <a:rPr kumimoji="0" lang="ja-JP" altLang="en-US" sz="20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日</a:t>
            </a:r>
            <a:r>
              <a:rPr kumimoji="0" lang="ja-JP" altLang="en-US"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以上前</a:t>
            </a:r>
            <a:endParaRPr kumimoji="0" lang="en-US" altLang="ja-JP"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marL="449263" indent="-449263" eaLnBrk="1" fontAlgn="auto" hangingPunct="1">
              <a:lnSpc>
                <a:spcPct val="125000"/>
              </a:lnSpc>
              <a:spcBef>
                <a:spcPts val="650"/>
              </a:spcBef>
              <a:spcAft>
                <a:spcPts val="0"/>
              </a:spcAft>
              <a:buFont typeface="Arial" pitchFamily="34" charset="0"/>
              <a:buNone/>
              <a:tabLst>
                <a:tab pos="715963" algn="l"/>
              </a:tabLst>
              <a:defRPr/>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上記以外</a:t>
            </a: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tabLst>
                <a:tab pos="715963" algn="l"/>
              </a:tabLst>
              <a:defRPr/>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治験薬等提供者からの治験薬等入手予定日または</a:t>
            </a: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tabLst>
                <a:tab pos="715963" algn="l"/>
              </a:tabLst>
              <a:defRPr/>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u="sng" dirty="0">
                <a:latin typeface="メイリオ" panose="020B0604030504040204" pitchFamily="50" charset="-128"/>
                <a:ea typeface="メイリオ" panose="020B0604030504040204" pitchFamily="50" charset="-128"/>
                <a:cs typeface="メイリオ" panose="020B0604030504040204" pitchFamily="50" charset="-128"/>
              </a:rPr>
              <a:t>当該治験の実施予定日の少なくとも</a:t>
            </a:r>
            <a:r>
              <a:rPr kumimoji="0" lang="en-US" altLang="ja-JP" sz="2000"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a:t>
            </a:r>
            <a:r>
              <a:rPr kumimoji="0" lang="ja-JP" altLang="en-US" sz="2000"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週間程度前</a:t>
            </a:r>
            <a:endParaRPr kumimoji="0" lang="en-US" altLang="ja-JP" sz="2000"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defRPr/>
            </a:pP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defRPr/>
            </a:pP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以下の場合は、</a:t>
            </a:r>
            <a:r>
              <a:rPr kumimoji="0" lang="ja-JP" altLang="en-US"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新規の計画届</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が必要</a:t>
            </a: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tabLst>
                <a:tab pos="447675" algn="l"/>
                <a:tab pos="449263" algn="l"/>
                <a:tab pos="715963" algn="l"/>
              </a:tabLst>
              <a:defRPr/>
            </a:pP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届出代表者の変更</a:t>
            </a:r>
            <a:endParaRPr kumimoji="0" lang="en-US" altLang="ja-JP"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tabLst>
                <a:tab pos="447675" algn="l"/>
                <a:tab pos="449263" algn="l"/>
                <a:tab pos="715963" algn="l"/>
              </a:tabLst>
              <a:defRPr/>
            </a:pPr>
            <a:r>
              <a:rPr kumimoji="0" lang="ja-JP" altLang="en-US"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000" b="1" dirty="0" smtClean="0">
                <a:latin typeface="+mn-ea"/>
                <a:cs typeface="+mn-cs"/>
              </a:rPr>
              <a:t> </a:t>
            </a:r>
            <a:r>
              <a:rPr kumimoji="0" lang="ja-JP" altLang="en-US" sz="2000" b="1" dirty="0" smtClean="0">
                <a:latin typeface="+mn-ea"/>
                <a:cs typeface="+mn-cs"/>
              </a:rPr>
              <a:t> </a:t>
            </a:r>
            <a:r>
              <a:rPr kumimoji="0" lang="en-US" altLang="ja-JP" sz="14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400" dirty="0">
                <a:latin typeface="メイリオ" panose="020B0604030504040204" pitchFamily="50" charset="-128"/>
                <a:ea typeface="メイリオ" panose="020B0604030504040204" pitchFamily="50" charset="-128"/>
                <a:cs typeface="メイリオ" panose="020B0604030504040204" pitchFamily="50" charset="-128"/>
              </a:rPr>
              <a:t>軽微な変更は変更届での対応が認められる場合がある。</a:t>
            </a:r>
            <a:r>
              <a:rPr kumimoji="0" lang="en-US" altLang="ja-JP" sz="1400" dirty="0">
                <a:latin typeface="メイリオ" panose="020B0604030504040204" pitchFamily="50" charset="-128"/>
                <a:ea typeface="メイリオ" panose="020B0604030504040204" pitchFamily="50" charset="-128"/>
                <a:cs typeface="メイリオ" panose="020B0604030504040204" pitchFamily="50" charset="-128"/>
              </a:rPr>
              <a:t>PMDA</a:t>
            </a:r>
            <a:r>
              <a:rPr kumimoji="0" lang="ja-JP" altLang="en-US" sz="1400" dirty="0">
                <a:latin typeface="メイリオ" panose="020B0604030504040204" pitchFamily="50" charset="-128"/>
                <a:ea typeface="メイリオ" panose="020B0604030504040204" pitchFamily="50" charset="-128"/>
                <a:cs typeface="メイリオ" panose="020B0604030504040204" pitchFamily="50" charset="-128"/>
              </a:rPr>
              <a:t>に個別相談のこと。</a:t>
            </a:r>
            <a:endParaRPr kumimoji="0"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tabLst>
                <a:tab pos="715963" algn="l"/>
              </a:tabLst>
              <a:defRPr/>
            </a:pPr>
            <a:r>
              <a:rPr kumimoji="0"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1400" dirty="0">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1400" dirty="0">
                <a:latin typeface="メイリオ" panose="020B0604030504040204" pitchFamily="50" charset="-128"/>
                <a:ea typeface="メイリオ" panose="020B0604030504040204" pitchFamily="50" charset="-128"/>
                <a:cs typeface="メイリオ" panose="020B0604030504040204" pitchFamily="50" charset="-128"/>
              </a:rPr>
              <a:t>新規医薬品等以外にも</a:t>
            </a:r>
            <a:r>
              <a:rPr kumimoji="0" lang="en-US" altLang="ja-JP" sz="1400" dirty="0">
                <a:latin typeface="メイリオ" panose="020B0604030504040204" pitchFamily="50" charset="-128"/>
                <a:ea typeface="メイリオ" panose="020B0604030504040204" pitchFamily="50" charset="-128"/>
                <a:cs typeface="メイリオ" panose="020B0604030504040204" pitchFamily="50" charset="-128"/>
              </a:rPr>
              <a:t>30</a:t>
            </a:r>
            <a:r>
              <a:rPr kumimoji="0" lang="ja-JP" altLang="en-US" sz="1400" dirty="0">
                <a:latin typeface="メイリオ" panose="020B0604030504040204" pitchFamily="50" charset="-128"/>
                <a:ea typeface="メイリオ" panose="020B0604030504040204" pitchFamily="50" charset="-128"/>
                <a:cs typeface="メイリオ" panose="020B0604030504040204" pitchFamily="50" charset="-128"/>
              </a:rPr>
              <a:t>日調査の対象となる場合があるので、最新通知を確認すること。</a:t>
            </a:r>
            <a:endParaRPr kumimoji="0"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tabLst>
                <a:tab pos="715963" algn="l"/>
              </a:tabLst>
              <a:defRPr/>
            </a:pPr>
            <a:endParaRPr kumimoji="0"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3252" name="図 7">
            <a:extLst>
              <a:ext uri="{FF2B5EF4-FFF2-40B4-BE49-F238E27FC236}">
                <a16:creationId xmlns="" xmlns:a16="http://schemas.microsoft.com/office/drawing/2014/main" id="{1D57217B-B11B-4709-BD21-B0E30410EA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タイトル 1">
            <a:extLst>
              <a:ext uri="{FF2B5EF4-FFF2-40B4-BE49-F238E27FC236}">
                <a16:creationId xmlns="" xmlns:a16="http://schemas.microsoft.com/office/drawing/2014/main" id="{70CF6D22-12BD-4B9D-A1B1-6938AA47251C}"/>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dirty="0">
                <a:latin typeface="メイリオ" panose="020B0604030504040204" pitchFamily="34" charset="-128"/>
                <a:ea typeface="メイリオ" panose="020B0604030504040204" pitchFamily="34" charset="-128"/>
              </a:rPr>
              <a:t>治験届出の時期②</a:t>
            </a:r>
          </a:p>
        </p:txBody>
      </p:sp>
      <p:sp>
        <p:nvSpPr>
          <p:cNvPr id="54275" name="コンテンツ プレースホルダ 2">
            <a:extLst>
              <a:ext uri="{FF2B5EF4-FFF2-40B4-BE49-F238E27FC236}">
                <a16:creationId xmlns="" xmlns:a16="http://schemas.microsoft.com/office/drawing/2014/main" id="{52DE2913-DBCF-4EAB-9D7C-57E31A3FBE1C}"/>
              </a:ext>
            </a:extLst>
          </p:cNvPr>
          <p:cNvSpPr>
            <a:spLocks noGrp="1"/>
          </p:cNvSpPr>
          <p:nvPr>
            <p:ph idx="1"/>
          </p:nvPr>
        </p:nvSpPr>
        <p:spPr>
          <a:xfrm>
            <a:off x="395536" y="1309141"/>
            <a:ext cx="8352928" cy="4856163"/>
          </a:xfrm>
        </p:spPr>
        <p:txBody>
          <a:bodyPr/>
          <a:lstStyle/>
          <a:p>
            <a:pPr marL="0" indent="0" eaLnBrk="1" hangingPunct="1">
              <a:lnSpc>
                <a:spcPct val="125000"/>
              </a:lnSpc>
              <a:spcBef>
                <a:spcPct val="0"/>
              </a:spcBef>
              <a:buFont typeface="Wingdings" panose="05000000000000000000" pitchFamily="2" charset="2"/>
              <a:buChar char="n"/>
            </a:pPr>
            <a:r>
              <a:rPr kumimoji="0" lang="ja-JP" altLang="en-US" sz="2600" b="1" dirty="0">
                <a:latin typeface="メイリオ" panose="020B0604030504040204" pitchFamily="34" charset="-128"/>
                <a:ea typeface="メイリオ" panose="020B0604030504040204" pitchFamily="34" charset="-128"/>
              </a:rPr>
              <a:t> 治験変更届</a:t>
            </a:r>
            <a:endParaRPr kumimoji="0" lang="en-US" altLang="ja-JP" sz="2600" b="1" dirty="0">
              <a:latin typeface="メイリオ" panose="020B0604030504040204" pitchFamily="34" charset="-128"/>
              <a:ea typeface="メイリオ" panose="020B0604030504040204" pitchFamily="34" charset="-128"/>
            </a:endParaRPr>
          </a:p>
          <a:p>
            <a:pPr marL="361950" indent="0" eaLnBrk="1" hangingPunct="1">
              <a:lnSpc>
                <a:spcPct val="125000"/>
              </a:lnSpc>
              <a:spcBef>
                <a:spcPct val="0"/>
              </a:spcBef>
            </a:pPr>
            <a:r>
              <a:rPr kumimoji="0" lang="ja-JP" altLang="en-US" sz="2000" dirty="0">
                <a:latin typeface="メイリオ" panose="020B0604030504040204" pitchFamily="34" charset="-128"/>
                <a:ea typeface="メイリオ" panose="020B0604030504040204" pitchFamily="34" charset="-128"/>
              </a:rPr>
              <a:t>治験計画届出ごとに、原則として</a:t>
            </a:r>
            <a:r>
              <a:rPr kumimoji="0" lang="ja-JP" altLang="en-US" sz="2000" dirty="0">
                <a:solidFill>
                  <a:srgbClr val="FF0000"/>
                </a:solidFill>
                <a:latin typeface="メイリオ" panose="020B0604030504040204" pitchFamily="34" charset="-128"/>
                <a:ea typeface="メイリオ" panose="020B0604030504040204" pitchFamily="34" charset="-128"/>
              </a:rPr>
              <a:t>変更前</a:t>
            </a:r>
            <a:r>
              <a:rPr kumimoji="0" lang="ja-JP" altLang="en-US" sz="2000" dirty="0">
                <a:solidFill>
                  <a:schemeClr val="tx1"/>
                </a:solidFill>
                <a:latin typeface="メイリオ" panose="020B0604030504040204" pitchFamily="34" charset="-128"/>
                <a:ea typeface="メイリオ" panose="020B0604030504040204" pitchFamily="34" charset="-128"/>
              </a:rPr>
              <a:t>（例外規定あり、次スライド参照）に変更届の提出が必要</a:t>
            </a:r>
            <a:endParaRPr kumimoji="0" lang="en-US" altLang="ja-JP" sz="2000" dirty="0">
              <a:solidFill>
                <a:schemeClr val="tx1"/>
              </a:solidFill>
              <a:latin typeface="メイリオ" panose="020B0604030504040204" pitchFamily="34" charset="-128"/>
              <a:ea typeface="メイリオ" panose="020B0604030504040204" pitchFamily="34" charset="-128"/>
            </a:endParaRPr>
          </a:p>
          <a:p>
            <a:pPr marL="0" indent="0" eaLnBrk="1" hangingPunct="1">
              <a:lnSpc>
                <a:spcPct val="125000"/>
              </a:lnSpc>
              <a:spcBef>
                <a:spcPts val="1200"/>
              </a:spcBef>
              <a:buFont typeface="Arial" panose="020B0604020202020204" pitchFamily="34" charset="0"/>
              <a:buNone/>
            </a:pPr>
            <a:r>
              <a:rPr kumimoji="0" lang="ja-JP" altLang="en-US" sz="2000" dirty="0">
                <a:solidFill>
                  <a:schemeClr val="tx1"/>
                </a:solidFill>
                <a:latin typeface="メイリオ" panose="020B0604030504040204" pitchFamily="34" charset="-128"/>
                <a:ea typeface="メイリオ" panose="020B0604030504040204" pitchFamily="34" charset="-128"/>
              </a:rPr>
              <a:t>　　</a:t>
            </a:r>
            <a:r>
              <a:rPr kumimoji="0" lang="en-US" altLang="ja-JP" sz="2000" dirty="0">
                <a:solidFill>
                  <a:schemeClr val="tx1"/>
                </a:solidFill>
                <a:latin typeface="メイリオ" panose="020B0604030504040204" pitchFamily="34" charset="-128"/>
                <a:ea typeface="メイリオ" panose="020B0604030504040204" pitchFamily="34" charset="-128"/>
              </a:rPr>
              <a:t>※IRB</a:t>
            </a:r>
            <a:r>
              <a:rPr kumimoji="0" lang="ja-JP" altLang="en-US" sz="2000" dirty="0">
                <a:solidFill>
                  <a:schemeClr val="tx1"/>
                </a:solidFill>
                <a:latin typeface="メイリオ" panose="020B0604030504040204" pitchFamily="34" charset="-128"/>
                <a:ea typeface="メイリオ" panose="020B0604030504040204" pitchFamily="34" charset="-128"/>
              </a:rPr>
              <a:t>承認前でよい</a:t>
            </a:r>
            <a:endParaRPr kumimoji="0" lang="en-US" altLang="ja-JP" sz="2000" dirty="0">
              <a:solidFill>
                <a:schemeClr val="tx1"/>
              </a:solidFill>
              <a:latin typeface="メイリオ" panose="020B0604030504040204" pitchFamily="34" charset="-128"/>
              <a:ea typeface="メイリオ" panose="020B0604030504040204" pitchFamily="34" charset="-128"/>
            </a:endParaRPr>
          </a:p>
          <a:p>
            <a:pPr marL="685800" lvl="1" eaLnBrk="1" hangingPunct="1">
              <a:lnSpc>
                <a:spcPct val="125000"/>
              </a:lnSpc>
              <a:spcBef>
                <a:spcPts val="600"/>
              </a:spcBef>
              <a:buFont typeface="Arial" panose="020B0604020202020204" pitchFamily="34" charset="0"/>
              <a:buChar char="•"/>
            </a:pPr>
            <a:r>
              <a:rPr kumimoji="0" lang="ja-JP" altLang="en-US" sz="2000" u="sng" dirty="0">
                <a:solidFill>
                  <a:schemeClr val="tx1"/>
                </a:solidFill>
                <a:latin typeface="メイリオ" panose="020B0604030504040204" pitchFamily="34" charset="-128"/>
                <a:ea typeface="メイリオ" panose="020B0604030504040204" pitchFamily="34" charset="-128"/>
              </a:rPr>
              <a:t>変更が実施される</a:t>
            </a:r>
            <a:r>
              <a:rPr kumimoji="0" lang="en-US" altLang="ja-JP" sz="2000" u="sng" dirty="0">
                <a:solidFill>
                  <a:schemeClr val="tx1"/>
                </a:solidFill>
                <a:latin typeface="メイリオ" panose="020B0604030504040204" pitchFamily="34" charset="-128"/>
                <a:ea typeface="メイリオ" panose="020B0604030504040204" pitchFamily="34" charset="-128"/>
              </a:rPr>
              <a:t>30</a:t>
            </a:r>
            <a:r>
              <a:rPr kumimoji="0" lang="ja-JP" altLang="en-US" sz="2000" u="sng" dirty="0">
                <a:solidFill>
                  <a:schemeClr val="tx1"/>
                </a:solidFill>
                <a:latin typeface="メイリオ" panose="020B0604030504040204" pitchFamily="34" charset="-128"/>
                <a:ea typeface="メイリオ" panose="020B0604030504040204" pitchFamily="34" charset="-128"/>
              </a:rPr>
              <a:t>日以上前まで</a:t>
            </a:r>
            <a:endParaRPr kumimoji="0" lang="en-US" altLang="ja-JP" sz="2000" u="sng" dirty="0">
              <a:solidFill>
                <a:schemeClr val="tx1"/>
              </a:solidFill>
              <a:latin typeface="メイリオ" panose="020B0604030504040204" pitchFamily="34" charset="-128"/>
              <a:ea typeface="メイリオ" panose="020B0604030504040204" pitchFamily="34" charset="-128"/>
            </a:endParaRPr>
          </a:p>
          <a:p>
            <a:pPr lvl="2" indent="-285750" eaLnBrk="1" hangingPunct="1">
              <a:lnSpc>
                <a:spcPct val="125000"/>
              </a:lnSpc>
              <a:spcBef>
                <a:spcPct val="0"/>
              </a:spcBef>
              <a:buFont typeface="Wingdings" panose="05000000000000000000" pitchFamily="2" charset="2"/>
              <a:buChar char="ü"/>
            </a:pPr>
            <a:r>
              <a:rPr kumimoji="0" lang="en-US" altLang="ja-JP" sz="2000" dirty="0">
                <a:solidFill>
                  <a:schemeClr val="tx1"/>
                </a:solidFill>
                <a:latin typeface="メイリオ" panose="020B0604030504040204" pitchFamily="34" charset="-128"/>
                <a:ea typeface="メイリオ" panose="020B0604030504040204" pitchFamily="34" charset="-128"/>
              </a:rPr>
              <a:t>30</a:t>
            </a:r>
            <a:r>
              <a:rPr kumimoji="0" lang="ja-JP" altLang="en-US" sz="2000" dirty="0">
                <a:solidFill>
                  <a:schemeClr val="tx1"/>
                </a:solidFill>
                <a:latin typeface="メイリオ" panose="020B0604030504040204" pitchFamily="34" charset="-128"/>
                <a:ea typeface="メイリオ" panose="020B0604030504040204" pitchFamily="34" charset="-128"/>
              </a:rPr>
              <a:t>日調査対象の被験薬を追加</a:t>
            </a:r>
            <a:endParaRPr kumimoji="0" lang="en-US" altLang="ja-JP" sz="2000" dirty="0">
              <a:solidFill>
                <a:schemeClr val="tx1"/>
              </a:solidFill>
              <a:latin typeface="メイリオ" panose="020B0604030504040204" pitchFamily="34" charset="-128"/>
              <a:ea typeface="メイリオ" panose="020B0604030504040204" pitchFamily="34" charset="-128"/>
            </a:endParaRPr>
          </a:p>
          <a:p>
            <a:pPr marL="685800" lvl="1" eaLnBrk="1" hangingPunct="1">
              <a:lnSpc>
                <a:spcPct val="125000"/>
              </a:lnSpc>
              <a:spcBef>
                <a:spcPts val="600"/>
              </a:spcBef>
              <a:buFont typeface="Arial" panose="020B0604020202020204" pitchFamily="34" charset="0"/>
              <a:buChar char="•"/>
            </a:pPr>
            <a:r>
              <a:rPr kumimoji="0" lang="ja-JP" altLang="en-US" sz="2000" u="sng" dirty="0">
                <a:solidFill>
                  <a:schemeClr val="tx1"/>
                </a:solidFill>
                <a:latin typeface="メイリオ" panose="020B0604030504040204" pitchFamily="34" charset="-128"/>
                <a:ea typeface="メイリオ" panose="020B0604030504040204" pitchFamily="34" charset="-128"/>
              </a:rPr>
              <a:t>変更が実施される</a:t>
            </a:r>
            <a:r>
              <a:rPr kumimoji="0" lang="en-US" altLang="ja-JP" sz="2000" u="sng" dirty="0">
                <a:solidFill>
                  <a:schemeClr val="tx1"/>
                </a:solidFill>
                <a:latin typeface="メイリオ" panose="020B0604030504040204" pitchFamily="34" charset="-128"/>
                <a:ea typeface="メイリオ" panose="020B0604030504040204" pitchFamily="34" charset="-128"/>
              </a:rPr>
              <a:t>2</a:t>
            </a:r>
            <a:r>
              <a:rPr kumimoji="0" lang="ja-JP" altLang="en-US" sz="2000" u="sng" dirty="0">
                <a:solidFill>
                  <a:schemeClr val="tx1"/>
                </a:solidFill>
                <a:latin typeface="メイリオ" panose="020B0604030504040204" pitchFamily="34" charset="-128"/>
                <a:ea typeface="メイリオ" panose="020B0604030504040204" pitchFamily="34" charset="-128"/>
              </a:rPr>
              <a:t>週間程度前まで</a:t>
            </a:r>
            <a:endParaRPr kumimoji="0" lang="en-US" altLang="ja-JP" sz="2000" u="sng" dirty="0">
              <a:solidFill>
                <a:schemeClr val="tx1"/>
              </a:solidFill>
              <a:latin typeface="メイリオ" panose="020B0604030504040204" pitchFamily="34" charset="-128"/>
              <a:ea typeface="メイリオ" panose="020B0604030504040204" pitchFamily="34" charset="-128"/>
            </a:endParaRPr>
          </a:p>
          <a:p>
            <a:pPr lvl="2" indent="-285750" eaLnBrk="1" hangingPunct="1">
              <a:lnSpc>
                <a:spcPct val="125000"/>
              </a:lnSpc>
              <a:spcBef>
                <a:spcPct val="0"/>
              </a:spcBef>
              <a:buFont typeface="Wingdings" panose="05000000000000000000" pitchFamily="2" charset="2"/>
              <a:buChar char="ü"/>
            </a:pPr>
            <a:r>
              <a:rPr kumimoji="0" lang="ja-JP" altLang="en-US" sz="2000" dirty="0">
                <a:solidFill>
                  <a:schemeClr val="tx1"/>
                </a:solidFill>
                <a:latin typeface="メイリオ" panose="020B0604030504040204" pitchFamily="34" charset="-128"/>
                <a:ea typeface="メイリオ" panose="020B0604030504040204" pitchFamily="34" charset="-128"/>
              </a:rPr>
              <a:t>上記以外の被験薬、又は本邦において安全性情報が十分に蓄積されていない治験使用薬の追加</a:t>
            </a:r>
            <a:endParaRPr kumimoji="0" lang="en-US" altLang="ja-JP" sz="2000" dirty="0">
              <a:solidFill>
                <a:schemeClr val="tx1"/>
              </a:solidFill>
              <a:latin typeface="メイリオ" panose="020B0604030504040204" pitchFamily="34" charset="-128"/>
              <a:ea typeface="メイリオ" panose="020B0604030504040204" pitchFamily="34" charset="-128"/>
            </a:endParaRPr>
          </a:p>
          <a:p>
            <a:pPr lvl="2" indent="-285750" eaLnBrk="1" hangingPunct="1">
              <a:lnSpc>
                <a:spcPct val="125000"/>
              </a:lnSpc>
              <a:spcBef>
                <a:spcPct val="0"/>
              </a:spcBef>
              <a:buFont typeface="Wingdings" panose="05000000000000000000" pitchFamily="2" charset="2"/>
              <a:buChar char="ü"/>
            </a:pPr>
            <a:r>
              <a:rPr kumimoji="0" lang="ja-JP" altLang="en-US" sz="2000" dirty="0">
                <a:solidFill>
                  <a:schemeClr val="tx1"/>
                </a:solidFill>
                <a:latin typeface="メイリオ" panose="020B0604030504040204" pitchFamily="34" charset="-128"/>
                <a:ea typeface="メイリオ" panose="020B0604030504040204" pitchFamily="34" charset="-128"/>
              </a:rPr>
              <a:t>目的又は対象疾患の変更</a:t>
            </a:r>
            <a:endParaRPr kumimoji="0" lang="en-US" altLang="ja-JP" sz="2000" dirty="0">
              <a:solidFill>
                <a:schemeClr val="tx1"/>
              </a:solidFill>
              <a:latin typeface="メイリオ" panose="020B0604030504040204" pitchFamily="34" charset="-128"/>
              <a:ea typeface="メイリオ" panose="020B0604030504040204" pitchFamily="34" charset="-128"/>
            </a:endParaRPr>
          </a:p>
          <a:p>
            <a:pPr marL="0" indent="0" eaLnBrk="1" hangingPunct="1">
              <a:lnSpc>
                <a:spcPct val="125000"/>
              </a:lnSpc>
              <a:spcBef>
                <a:spcPct val="0"/>
              </a:spcBef>
              <a:buFont typeface="Arial" panose="020B0604020202020204" pitchFamily="34" charset="0"/>
              <a:buNone/>
            </a:pPr>
            <a:endParaRPr kumimoji="0" lang="en-US" altLang="ja-JP" sz="1000" dirty="0">
              <a:solidFill>
                <a:srgbClr val="00B050"/>
              </a:solidFill>
              <a:latin typeface="メイリオ" panose="020B0604030504040204" pitchFamily="34" charset="-128"/>
              <a:ea typeface="メイリオ" panose="020B0604030504040204" pitchFamily="34" charset="-128"/>
            </a:endParaRPr>
          </a:p>
        </p:txBody>
      </p:sp>
      <p:pic>
        <p:nvPicPr>
          <p:cNvPr id="54276" name="図 7">
            <a:extLst>
              <a:ext uri="{FF2B5EF4-FFF2-40B4-BE49-F238E27FC236}">
                <a16:creationId xmlns="" xmlns:a16="http://schemas.microsoft.com/office/drawing/2014/main" id="{B8A9CAB7-D844-4A5E-BAD2-30AA1E49602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タイトル 1">
            <a:extLst>
              <a:ext uri="{FF2B5EF4-FFF2-40B4-BE49-F238E27FC236}">
                <a16:creationId xmlns="" xmlns:a16="http://schemas.microsoft.com/office/drawing/2014/main" id="{70CF6D22-12BD-4B9D-A1B1-6938AA47251C}"/>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dirty="0">
                <a:latin typeface="メイリオ" panose="020B0604030504040204" pitchFamily="34" charset="-128"/>
                <a:ea typeface="メイリオ" panose="020B0604030504040204" pitchFamily="34" charset="-128"/>
              </a:rPr>
              <a:t>治験届出の時期③</a:t>
            </a:r>
          </a:p>
        </p:txBody>
      </p:sp>
      <p:sp>
        <p:nvSpPr>
          <p:cNvPr id="54275" name="コンテンツ プレースホルダ 2">
            <a:extLst>
              <a:ext uri="{FF2B5EF4-FFF2-40B4-BE49-F238E27FC236}">
                <a16:creationId xmlns="" xmlns:a16="http://schemas.microsoft.com/office/drawing/2014/main" id="{52DE2913-DBCF-4EAB-9D7C-57E31A3FBE1C}"/>
              </a:ext>
            </a:extLst>
          </p:cNvPr>
          <p:cNvSpPr>
            <a:spLocks noGrp="1"/>
          </p:cNvSpPr>
          <p:nvPr>
            <p:ph idx="1"/>
          </p:nvPr>
        </p:nvSpPr>
        <p:spPr>
          <a:xfrm>
            <a:off x="395536" y="1268760"/>
            <a:ext cx="8352928" cy="4856163"/>
          </a:xfrm>
        </p:spPr>
        <p:txBody>
          <a:bodyPr/>
          <a:lstStyle/>
          <a:p>
            <a:pPr marL="0" indent="0" eaLnBrk="1" hangingPunct="1">
              <a:lnSpc>
                <a:spcPct val="125000"/>
              </a:lnSpc>
              <a:spcBef>
                <a:spcPct val="0"/>
              </a:spcBef>
              <a:buFont typeface="Wingdings" panose="05000000000000000000" pitchFamily="2" charset="2"/>
              <a:buChar char="n"/>
            </a:pPr>
            <a:r>
              <a:rPr kumimoji="0" lang="ja-JP" altLang="en-US" sz="2600" b="1" dirty="0">
                <a:latin typeface="メイリオ" panose="020B0604030504040204" pitchFamily="34" charset="-128"/>
                <a:ea typeface="メイリオ" panose="020B0604030504040204" pitchFamily="34" charset="-128"/>
              </a:rPr>
              <a:t>治験</a:t>
            </a:r>
            <a:r>
              <a:rPr kumimoji="0" lang="ja-JP" altLang="en-US" sz="2600" b="1" dirty="0">
                <a:solidFill>
                  <a:schemeClr val="tx1"/>
                </a:solidFill>
                <a:latin typeface="メイリオ" panose="020B0604030504040204" pitchFamily="34" charset="-128"/>
                <a:ea typeface="メイリオ" panose="020B0604030504040204" pitchFamily="34" charset="-128"/>
              </a:rPr>
              <a:t>変更届（続き）</a:t>
            </a:r>
            <a:endParaRPr kumimoji="0" lang="en-US" altLang="ja-JP" sz="2600" b="1" dirty="0">
              <a:solidFill>
                <a:schemeClr val="tx1"/>
              </a:solidFill>
              <a:latin typeface="メイリオ" panose="020B0604030504040204" pitchFamily="34" charset="-128"/>
              <a:ea typeface="メイリオ" panose="020B0604030504040204" pitchFamily="34" charset="-128"/>
            </a:endParaRPr>
          </a:p>
          <a:p>
            <a:pPr marL="0" marR="0" lvl="0" indent="0" algn="l" defTabSz="449263" rtl="0" eaLnBrk="1" fontAlgn="base" latinLnBrk="0" hangingPunct="1">
              <a:lnSpc>
                <a:spcPct val="125000"/>
              </a:lnSpc>
              <a:spcBef>
                <a:spcPts val="600"/>
              </a:spcBef>
              <a:spcAft>
                <a:spcPct val="0"/>
              </a:spcAft>
              <a:buClr>
                <a:srgbClr val="000000"/>
              </a:buClr>
              <a:buSzPct val="100000"/>
              <a:buFont typeface="Arial" panose="020B0604020202020204" pitchFamily="34" charset="0"/>
              <a:buNone/>
              <a:tabLst/>
              <a:defRPr/>
            </a:pP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（例外）下記のような軽微な事項は、事後の届出でもよい</a:t>
            </a:r>
            <a:r>
              <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r>
            <a:br>
              <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b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① 変更後</a:t>
            </a:r>
            <a:r>
              <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6</a:t>
            </a: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カ月を目安としてまとめて届け出ることでよい</a:t>
            </a:r>
            <a:endPar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endParaRPr>
          </a:p>
          <a:p>
            <a:pPr marL="0" marR="0" lvl="0" indent="0" algn="l" defTabSz="449263" rtl="0" eaLnBrk="1" fontAlgn="base" latinLnBrk="0" hangingPunct="1">
              <a:lnSpc>
                <a:spcPct val="125000"/>
              </a:lnSpc>
              <a:spcBef>
                <a:spcPct val="0"/>
              </a:spcBef>
              <a:spcAft>
                <a:spcPct val="0"/>
              </a:spcAft>
              <a:buClr>
                <a:srgbClr val="000000"/>
              </a:buClr>
              <a:buSzPct val="100000"/>
              <a:buFont typeface="Arial" panose="020B0604020202020204" pitchFamily="34" charset="0"/>
              <a:buNone/>
              <a:tabLst/>
              <a:defRPr/>
            </a:pP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実施医療機関の名称・実施診療科及び所在地・代表電話番号の変更</a:t>
            </a:r>
            <a:endParaRPr kumimoji="0" lang="en-US" altLang="ja-JP"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endParaRPr>
          </a:p>
          <a:p>
            <a:pPr marL="0" marR="0" lvl="0" indent="0" algn="l" defTabSz="449263" rtl="0" eaLnBrk="1" fontAlgn="base" latinLnBrk="0" hangingPunct="1">
              <a:lnSpc>
                <a:spcPct val="125000"/>
              </a:lnSpc>
              <a:spcBef>
                <a:spcPct val="0"/>
              </a:spcBef>
              <a:spcAft>
                <a:spcPct val="0"/>
              </a:spcAft>
              <a:buClr>
                <a:srgbClr val="000000"/>
              </a:buClr>
              <a:buSzPct val="100000"/>
              <a:buFont typeface="Arial" panose="020B0604020202020204" pitchFamily="34" charset="0"/>
              <a:buNone/>
              <a:tabLst/>
              <a:defRPr/>
            </a:pP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en-US" altLang="ja-JP"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en-US" altLang="ja-JP"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CRO</a:t>
            </a: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a:t>
            </a:r>
            <a:r>
              <a:rPr kumimoji="0" lang="en-US" altLang="ja-JP"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SMO</a:t>
            </a: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の氏名・住所及び委託する業務範囲の変更並びに追加及び削除</a:t>
            </a:r>
            <a:endParaRPr kumimoji="0" lang="en-US" altLang="ja-JP"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endParaRPr>
          </a:p>
          <a:p>
            <a:pPr marL="0" marR="0" lvl="0" indent="0" algn="l" defTabSz="449263" rtl="0" eaLnBrk="1" fontAlgn="base" latinLnBrk="0" hangingPunct="1">
              <a:lnSpc>
                <a:spcPct val="125000"/>
              </a:lnSpc>
              <a:spcBef>
                <a:spcPct val="0"/>
              </a:spcBef>
              <a:spcAft>
                <a:spcPct val="0"/>
              </a:spcAft>
              <a:buClr>
                <a:srgbClr val="000000"/>
              </a:buClr>
              <a:buSzPct val="100000"/>
              <a:buFont typeface="Arial" panose="020B0604020202020204" pitchFamily="34" charset="0"/>
              <a:buNone/>
              <a:tabLst/>
              <a:defRPr/>
            </a:pP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en-US" altLang="ja-JP"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治験責任医師の氏名の変更（治験責任医師自体が変更になる場合は事前に提出）</a:t>
            </a:r>
            <a:endParaRPr kumimoji="0" lang="en-US" altLang="ja-JP"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endParaRPr>
          </a:p>
          <a:p>
            <a:pPr marL="0" marR="0" lvl="0" indent="7442200" algn="l" defTabSz="449263" rtl="0" eaLnBrk="1" fontAlgn="base" latinLnBrk="0" hangingPunct="1">
              <a:lnSpc>
                <a:spcPct val="125000"/>
              </a:lnSpc>
              <a:spcBef>
                <a:spcPct val="0"/>
              </a:spcBef>
              <a:spcAft>
                <a:spcPct val="0"/>
              </a:spcAft>
              <a:buClr>
                <a:srgbClr val="000000"/>
              </a:buClr>
              <a:buSzPct val="100000"/>
              <a:buFont typeface="Arial" panose="020B0604020202020204" pitchFamily="34" charset="0"/>
              <a:buNone/>
              <a:tabLst/>
              <a:defRPr/>
            </a:pPr>
            <a:r>
              <a:rPr kumimoji="0" lang="ja-JP" altLang="en-US"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など</a:t>
            </a:r>
            <a:endParaRPr kumimoji="0" lang="en-US" altLang="ja-JP" sz="16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endParaRPr>
          </a:p>
          <a:p>
            <a:pPr marL="0" marR="0" lvl="0" indent="0" algn="l" defTabSz="449263" rtl="0" eaLnBrk="1" fontAlgn="base" latinLnBrk="0" hangingPunct="1">
              <a:lnSpc>
                <a:spcPct val="125000"/>
              </a:lnSpc>
              <a:spcBef>
                <a:spcPts val="600"/>
              </a:spcBef>
              <a:spcAft>
                <a:spcPct val="0"/>
              </a:spcAft>
              <a:buClr>
                <a:srgbClr val="000000"/>
              </a:buClr>
              <a:buSzPct val="100000"/>
              <a:buFont typeface="Arial" panose="020B0604020202020204" pitchFamily="34" charset="0"/>
              <a:buNone/>
              <a:tabLst/>
              <a:defRPr/>
            </a:pP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② 変更後</a:t>
            </a:r>
            <a:r>
              <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1</a:t>
            </a: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年を目安としてまとめて届け出ることでよい</a:t>
            </a:r>
          </a:p>
          <a:p>
            <a:pPr marL="0" marR="0" lvl="0" indent="0" algn="l" defTabSz="449263" rtl="0" eaLnBrk="1" fontAlgn="base" latinLnBrk="0" hangingPunct="1">
              <a:lnSpc>
                <a:spcPct val="125000"/>
              </a:lnSpc>
              <a:spcBef>
                <a:spcPct val="0"/>
              </a:spcBef>
              <a:spcAft>
                <a:spcPct val="0"/>
              </a:spcAft>
              <a:buClr>
                <a:srgbClr val="000000"/>
              </a:buClr>
              <a:buSzPct val="100000"/>
              <a:buFont typeface="Arial" panose="020B0604020202020204" pitchFamily="34" charset="0"/>
              <a:buNone/>
              <a:tabLst/>
              <a:defRPr/>
            </a:pP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治験分担医師の氏名変更、追加、削除</a:t>
            </a:r>
            <a:endPar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endParaRPr>
          </a:p>
          <a:p>
            <a:pPr marL="0" marR="0" lvl="0" indent="0" algn="l" defTabSz="449263" rtl="0" eaLnBrk="1" fontAlgn="base" latinLnBrk="0" hangingPunct="1">
              <a:lnSpc>
                <a:spcPct val="125000"/>
              </a:lnSpc>
              <a:spcBef>
                <a:spcPts val="600"/>
              </a:spcBef>
              <a:spcAft>
                <a:spcPct val="0"/>
              </a:spcAft>
              <a:buClr>
                <a:srgbClr val="000000"/>
              </a:buClr>
              <a:buSzPct val="100000"/>
              <a:buFont typeface="Arial" panose="020B0604020202020204" pitchFamily="34" charset="0"/>
              <a:buNone/>
              <a:tabLst/>
              <a:defRPr/>
            </a:pP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③ 治験終了（中止）届で報告すればよい</a:t>
            </a:r>
            <a:endPar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endParaRPr>
          </a:p>
          <a:p>
            <a:pPr marL="0" marR="0" lvl="0" indent="0" algn="l" defTabSz="449263" rtl="0" eaLnBrk="1" fontAlgn="base" latinLnBrk="0" hangingPunct="1">
              <a:lnSpc>
                <a:spcPct val="125000"/>
              </a:lnSpc>
              <a:spcBef>
                <a:spcPct val="0"/>
              </a:spcBef>
              <a:spcAft>
                <a:spcPct val="0"/>
              </a:spcAft>
              <a:buClr>
                <a:srgbClr val="000000"/>
              </a:buClr>
              <a:buSzPct val="100000"/>
              <a:buFont typeface="Arial" panose="020B0604020202020204" pitchFamily="34" charset="0"/>
              <a:buNone/>
              <a:tabLst/>
              <a:defRPr/>
            </a:pP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en-US" altLang="ja-JP"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a:t>
            </a:r>
            <a:r>
              <a:rPr kumimoji="0" lang="ja-JP" altLang="en-US" sz="1800" b="0" i="0" u="none" strike="noStrike" kern="0" cap="none" spc="0" normalizeH="0" baseline="0" noProof="0" dirty="0">
                <a:ln>
                  <a:noFill/>
                </a:ln>
                <a:solidFill>
                  <a:srgbClr val="000000"/>
                </a:solidFill>
                <a:effectLst/>
                <a:uLnTx/>
                <a:uFillTx/>
                <a:latin typeface="メイリオ" panose="020B0604030504040204" pitchFamily="34" charset="-128"/>
                <a:ea typeface="メイリオ" panose="020B0604030504040204" pitchFamily="34" charset="-128"/>
              </a:rPr>
              <a:t>・ 治験の実施に伴って生じた数量及び被験者数の変更</a:t>
            </a:r>
            <a:endParaRPr kumimoji="0" lang="en-US" altLang="ja-JP" sz="1800" dirty="0">
              <a:latin typeface="メイリオ" panose="020B0604030504040204" pitchFamily="34" charset="-128"/>
              <a:ea typeface="メイリオ" panose="020B0604030504040204" pitchFamily="34" charset="-128"/>
            </a:endParaRPr>
          </a:p>
          <a:p>
            <a:pPr marL="0" indent="0" eaLnBrk="1" hangingPunct="1">
              <a:lnSpc>
                <a:spcPct val="125000"/>
              </a:lnSpc>
              <a:spcBef>
                <a:spcPts val="1200"/>
              </a:spcBef>
              <a:buFont typeface="Wingdings" panose="05000000000000000000" pitchFamily="2" charset="2"/>
              <a:buChar char="n"/>
            </a:pPr>
            <a:r>
              <a:rPr kumimoji="0" lang="ja-JP" altLang="en-US" sz="2600" b="1" dirty="0">
                <a:latin typeface="メイリオ" panose="020B0604030504040204" pitchFamily="34" charset="-128"/>
                <a:ea typeface="メイリオ" panose="020B0604030504040204" pitchFamily="34" charset="-128"/>
              </a:rPr>
              <a:t>治験終了／中止届</a:t>
            </a:r>
            <a:endParaRPr kumimoji="0" lang="en-US" altLang="ja-JP" sz="2600" b="1" dirty="0">
              <a:latin typeface="メイリオ" panose="020B0604030504040204" pitchFamily="34" charset="-128"/>
              <a:ea typeface="メイリオ" panose="020B0604030504040204" pitchFamily="34" charset="-128"/>
            </a:endParaRPr>
          </a:p>
          <a:p>
            <a:pPr marL="0" indent="0" eaLnBrk="1" hangingPunct="1">
              <a:lnSpc>
                <a:spcPct val="125000"/>
              </a:lnSpc>
              <a:spcBef>
                <a:spcPct val="0"/>
              </a:spcBef>
              <a:buFont typeface="Arial" panose="020B0604020202020204" pitchFamily="34" charset="0"/>
              <a:buNone/>
            </a:pPr>
            <a:r>
              <a:rPr kumimoji="0" lang="en-US" altLang="ja-JP" sz="2000" b="1" dirty="0">
                <a:latin typeface="ＭＳ Ｐゴシック" panose="020B0600070205080204" pitchFamily="34" charset="-128"/>
              </a:rPr>
              <a:t>	</a:t>
            </a:r>
            <a:r>
              <a:rPr kumimoji="0" lang="ja-JP" altLang="en-US" sz="2000" dirty="0">
                <a:latin typeface="メイリオ" panose="020B0604030504040204" pitchFamily="34" charset="-128"/>
                <a:ea typeface="メイリオ" panose="020B0604030504040204" pitchFamily="34" charset="-128"/>
              </a:rPr>
              <a:t>治験が終了した時点で遅滞なく</a:t>
            </a:r>
            <a:endParaRPr kumimoji="0" lang="en-US" altLang="ja-JP" sz="2000" dirty="0">
              <a:latin typeface="メイリオ" panose="020B0604030504040204" pitchFamily="34" charset="-128"/>
              <a:ea typeface="メイリオ" panose="020B0604030504040204" pitchFamily="34" charset="-128"/>
            </a:endParaRPr>
          </a:p>
        </p:txBody>
      </p:sp>
      <p:pic>
        <p:nvPicPr>
          <p:cNvPr id="54276" name="図 7">
            <a:extLst>
              <a:ext uri="{FF2B5EF4-FFF2-40B4-BE49-F238E27FC236}">
                <a16:creationId xmlns="" xmlns:a16="http://schemas.microsoft.com/office/drawing/2014/main" id="{B8A9CAB7-D844-4A5E-BAD2-30AA1E49602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1289337"/>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タイトル 1">
            <a:extLst>
              <a:ext uri="{FF2B5EF4-FFF2-40B4-BE49-F238E27FC236}">
                <a16:creationId xmlns="" xmlns:a16="http://schemas.microsoft.com/office/drawing/2014/main" id="{FAB52558-4BA3-4EC4-964A-B31D0A69F314}"/>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治験届に関する通知の補足</a:t>
            </a:r>
          </a:p>
        </p:txBody>
      </p:sp>
      <p:sp>
        <p:nvSpPr>
          <p:cNvPr id="96259" name="コンテンツ プレースホルダ 2">
            <a:extLst>
              <a:ext uri="{FF2B5EF4-FFF2-40B4-BE49-F238E27FC236}">
                <a16:creationId xmlns="" xmlns:a16="http://schemas.microsoft.com/office/drawing/2014/main" id="{02F56E8D-5DD9-43D4-BC51-BE90B23E1F1D}"/>
              </a:ext>
            </a:extLst>
          </p:cNvPr>
          <p:cNvSpPr>
            <a:spLocks noGrp="1"/>
          </p:cNvSpPr>
          <p:nvPr>
            <p:ph idx="1"/>
          </p:nvPr>
        </p:nvSpPr>
        <p:spPr>
          <a:xfrm>
            <a:off x="179388" y="1557338"/>
            <a:ext cx="8964612" cy="4856162"/>
          </a:xfrm>
        </p:spPr>
        <p:txBody>
          <a:bodyPr/>
          <a:lstStyle/>
          <a:p>
            <a:pPr marL="0" indent="0" eaLnBrk="1" hangingPunct="1">
              <a:lnSpc>
                <a:spcPct val="125000"/>
              </a:lnSpc>
              <a:spcBef>
                <a:spcPts val="500"/>
              </a:spcBef>
              <a:defRPr/>
            </a:pPr>
            <a:r>
              <a:rPr kumimoji="0" lang="ja-JP" altLang="en-US" sz="2000" dirty="0">
                <a:latin typeface="メイリオ" panose="020B0604030504040204" pitchFamily="50" charset="-128"/>
                <a:ea typeface="メイリオ" panose="020B0604030504040204" pitchFamily="50" charset="-128"/>
              </a:rPr>
              <a:t>● 治験計画届に関する最新の通知は</a:t>
            </a:r>
            <a:r>
              <a:rPr kumimoji="0" lang="en-US" altLang="ja-JP" sz="2000" dirty="0">
                <a:latin typeface="メイリオ" panose="020B0604030504040204" pitchFamily="50" charset="-128"/>
                <a:ea typeface="メイリオ" panose="020B0604030504040204" pitchFamily="50" charset="-128"/>
              </a:rPr>
              <a:t>PMDA</a:t>
            </a:r>
            <a:r>
              <a:rPr kumimoji="0" lang="ja-JP" altLang="en-US" sz="2000" dirty="0">
                <a:latin typeface="メイリオ" panose="020B0604030504040204" pitchFamily="50" charset="-128"/>
                <a:ea typeface="メイリオ" panose="020B0604030504040204" pitchFamily="50" charset="-128"/>
              </a:rPr>
              <a:t>の</a:t>
            </a:r>
            <a:r>
              <a:rPr kumimoji="0" lang="en-US" altLang="ja-JP" sz="2000" dirty="0">
                <a:latin typeface="メイリオ" panose="020B0604030504040204" pitchFamily="50" charset="-128"/>
                <a:ea typeface="メイリオ" panose="020B0604030504040204" pitchFamily="50" charset="-128"/>
              </a:rPr>
              <a:t>HP</a:t>
            </a:r>
            <a:r>
              <a:rPr kumimoji="0" lang="ja-JP" altLang="en-US" sz="2000" dirty="0">
                <a:latin typeface="メイリオ" panose="020B0604030504040204" pitchFamily="50" charset="-128"/>
                <a:ea typeface="メイリオ" panose="020B0604030504040204" pitchFamily="50" charset="-128"/>
              </a:rPr>
              <a:t>から確認すること</a:t>
            </a:r>
            <a:endParaRPr kumimoji="0" lang="en-US" altLang="ja-JP" sz="2000" dirty="0">
              <a:latin typeface="メイリオ" panose="020B0604030504040204" pitchFamily="50" charset="-128"/>
              <a:ea typeface="メイリオ" panose="020B0604030504040204" pitchFamily="50" charset="-128"/>
            </a:endParaRPr>
          </a:p>
          <a:p>
            <a:pPr marL="0" indent="0" eaLnBrk="1" hangingPunct="1">
              <a:lnSpc>
                <a:spcPct val="125000"/>
              </a:lnSpc>
              <a:spcBef>
                <a:spcPts val="500"/>
              </a:spcBef>
              <a:defRPr/>
            </a:pPr>
            <a:endParaRPr kumimoji="0" lang="en-US" altLang="ja-JP" sz="2000" dirty="0">
              <a:latin typeface="メイリオ" panose="020B0604030504040204" pitchFamily="50" charset="-128"/>
              <a:ea typeface="メイリオ" panose="020B0604030504040204" pitchFamily="50" charset="-128"/>
            </a:endParaRPr>
          </a:p>
          <a:p>
            <a:pPr marL="0" indent="0" eaLnBrk="1" hangingPunct="1">
              <a:lnSpc>
                <a:spcPct val="125000"/>
              </a:lnSpc>
              <a:spcBef>
                <a:spcPts val="500"/>
              </a:spcBef>
              <a:defRPr/>
            </a:pPr>
            <a:r>
              <a:rPr kumimoji="0" lang="ja-JP" altLang="en-US" sz="2000" dirty="0">
                <a:latin typeface="メイリオ" panose="020B0604030504040204" pitchFamily="50" charset="-128"/>
                <a:ea typeface="メイリオ" panose="020B0604030504040204" pitchFamily="50" charset="-128"/>
              </a:rPr>
              <a:t>医薬品　</a:t>
            </a:r>
            <a:endParaRPr kumimoji="0" lang="en-US" altLang="ja-JP" sz="2000" dirty="0">
              <a:latin typeface="メイリオ" panose="020B0604030504040204" pitchFamily="50" charset="-128"/>
              <a:ea typeface="メイリオ" panose="020B0604030504040204" pitchFamily="50" charset="-128"/>
            </a:endParaRPr>
          </a:p>
          <a:p>
            <a:pPr marL="0" indent="0" eaLnBrk="1" hangingPunct="1">
              <a:lnSpc>
                <a:spcPct val="125000"/>
              </a:lnSpc>
              <a:spcBef>
                <a:spcPts val="500"/>
              </a:spcBef>
              <a:defRPr/>
            </a:pPr>
            <a:r>
              <a:rPr kumimoji="0" lang="en-US" altLang="ja-JP" sz="2000" dirty="0">
                <a:solidFill>
                  <a:schemeClr val="tx1"/>
                </a:solidFill>
                <a:latin typeface="メイリオ" panose="020B0604030504040204" pitchFamily="50" charset="-128"/>
                <a:ea typeface="メイリオ" panose="020B0604030504040204" pitchFamily="50" charset="-128"/>
              </a:rPr>
              <a:t>    </a:t>
            </a:r>
            <a:r>
              <a:rPr lang="ja-JP" altLang="en-US" sz="1800" dirty="0">
                <a:solidFill>
                  <a:schemeClr val="tx1"/>
                </a:solidFill>
                <a:latin typeface="+mj-ea"/>
                <a:ea typeface="+mj-ea"/>
              </a:rPr>
              <a:t>https://www.pmda.go.jp/review-services/trials/0004.html</a:t>
            </a:r>
            <a:endParaRPr lang="ja-JP" altLang="en-US" sz="1400" dirty="0">
              <a:solidFill>
                <a:schemeClr val="tx1"/>
              </a:solidFill>
              <a:latin typeface="+mj-ea"/>
              <a:ea typeface="+mj-ea"/>
            </a:endParaRPr>
          </a:p>
          <a:p>
            <a:pPr marL="0" indent="0" eaLnBrk="1" hangingPunct="1">
              <a:lnSpc>
                <a:spcPct val="125000"/>
              </a:lnSpc>
              <a:spcBef>
                <a:spcPts val="500"/>
              </a:spcBef>
              <a:defRPr/>
            </a:pPr>
            <a:r>
              <a:rPr kumimoji="0" lang="ja-JP" altLang="en-US" sz="2000" dirty="0">
                <a:latin typeface="メイリオ" panose="020B0604030504040204" pitchFamily="50" charset="-128"/>
                <a:ea typeface="メイリオ" panose="020B0604030504040204" pitchFamily="50" charset="-128"/>
              </a:rPr>
              <a:t>医療機器 </a:t>
            </a:r>
            <a:endParaRPr kumimoji="0" lang="en-US" altLang="ja-JP" sz="2000" dirty="0">
              <a:latin typeface="メイリオ" panose="020B0604030504040204" pitchFamily="50" charset="-128"/>
              <a:ea typeface="メイリオ" panose="020B0604030504040204" pitchFamily="50" charset="-128"/>
            </a:endParaRPr>
          </a:p>
          <a:p>
            <a:pPr marL="0" indent="0" eaLnBrk="1" hangingPunct="1">
              <a:lnSpc>
                <a:spcPct val="125000"/>
              </a:lnSpc>
              <a:spcBef>
                <a:spcPts val="500"/>
              </a:spcBef>
              <a:defRPr/>
            </a:pPr>
            <a:r>
              <a:rPr kumimoji="0" lang="en-US" altLang="ja-JP" sz="2000" dirty="0">
                <a:latin typeface="メイリオ" panose="020B0604030504040204" pitchFamily="50" charset="-128"/>
                <a:ea typeface="メイリオ" panose="020B0604030504040204" pitchFamily="50" charset="-128"/>
              </a:rPr>
              <a:t>    https://www.pmda.go.jp/reviewservices/trials/0003.html</a:t>
            </a:r>
          </a:p>
          <a:p>
            <a:pPr marL="0" indent="0" eaLnBrk="1" hangingPunct="1">
              <a:lnSpc>
                <a:spcPct val="125000"/>
              </a:lnSpc>
              <a:spcBef>
                <a:spcPts val="500"/>
              </a:spcBef>
              <a:defRPr/>
            </a:pPr>
            <a:r>
              <a:rPr kumimoji="0" lang="ja-JP" altLang="en-US" sz="2000" dirty="0">
                <a:latin typeface="メイリオ" panose="020B0604030504040204" pitchFamily="50" charset="-128"/>
                <a:ea typeface="メイリオ" panose="020B0604030504040204" pitchFamily="50" charset="-128"/>
              </a:rPr>
              <a:t>再生医療等製品　</a:t>
            </a:r>
            <a:endParaRPr kumimoji="0" lang="en-US" altLang="ja-JP" sz="2000" dirty="0">
              <a:latin typeface="メイリオ" panose="020B0604030504040204" pitchFamily="50" charset="-128"/>
              <a:ea typeface="メイリオ" panose="020B0604030504040204" pitchFamily="50" charset="-128"/>
            </a:endParaRPr>
          </a:p>
          <a:p>
            <a:pPr marL="0" indent="0" eaLnBrk="1" hangingPunct="1">
              <a:lnSpc>
                <a:spcPct val="125000"/>
              </a:lnSpc>
              <a:spcBef>
                <a:spcPts val="500"/>
              </a:spcBef>
              <a:defRPr/>
            </a:pPr>
            <a:r>
              <a:rPr kumimoji="0" lang="ja-JP" altLang="en-US" sz="2000" dirty="0">
                <a:latin typeface="メイリオ" panose="020B0604030504040204" pitchFamily="50" charset="-128"/>
                <a:ea typeface="メイリオ" panose="020B0604030504040204" pitchFamily="50" charset="-128"/>
              </a:rPr>
              <a:t>　 </a:t>
            </a:r>
            <a:r>
              <a:rPr kumimoji="0" lang="en-US" altLang="ja-JP" sz="2000" dirty="0">
                <a:latin typeface="メイリオ" panose="020B0604030504040204" pitchFamily="50" charset="-128"/>
                <a:ea typeface="メイリオ" panose="020B0604030504040204" pitchFamily="50" charset="-128"/>
              </a:rPr>
              <a:t>https://www.pmda.go.jp/review-services/trials/0006.html</a:t>
            </a:r>
            <a:r>
              <a:rPr kumimoji="0" lang="ja-JP" altLang="en-US" sz="1400" dirty="0">
                <a:latin typeface="メイリオ" panose="020B0604030504040204" pitchFamily="50" charset="-128"/>
                <a:ea typeface="メイリオ" panose="020B0604030504040204" pitchFamily="50" charset="-128"/>
              </a:rPr>
              <a:t>」</a:t>
            </a:r>
            <a:endParaRPr kumimoji="0" lang="en-US" altLang="ja-JP" sz="1400" dirty="0">
              <a:latin typeface="メイリオ" panose="020B0604030504040204" pitchFamily="50" charset="-128"/>
              <a:ea typeface="メイリオ" panose="020B0604030504040204" pitchFamily="50" charset="-128"/>
            </a:endParaRPr>
          </a:p>
        </p:txBody>
      </p:sp>
      <p:pic>
        <p:nvPicPr>
          <p:cNvPr id="55300" name="図 7">
            <a:extLst>
              <a:ext uri="{FF2B5EF4-FFF2-40B4-BE49-F238E27FC236}">
                <a16:creationId xmlns="" xmlns:a16="http://schemas.microsoft.com/office/drawing/2014/main" id="{808096A7-7C1A-4FFE-A286-0DEF8BF6D5E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44CCD63F-8D4C-4381-921B-9EC386A65131}"/>
              </a:ext>
            </a:extLst>
          </p:cNvPr>
          <p:cNvSpPr>
            <a:spLocks noGrp="1"/>
          </p:cNvSpPr>
          <p:nvPr>
            <p:ph type="title"/>
          </p:nvPr>
        </p:nvSpPr>
        <p:spPr>
          <a:xfrm>
            <a:off x="0" y="0"/>
            <a:ext cx="9144000" cy="1125538"/>
          </a:xfrm>
        </p:spPr>
        <p:txBody>
          <a:bodyPr/>
          <a:lstStyle/>
          <a:p>
            <a:pPr>
              <a:buFont typeface="Times New Roman" pitchFamily="16" charset="0"/>
              <a:buNone/>
              <a:defRPr/>
            </a:pPr>
            <a:r>
              <a:rPr lang="ja-JP" altLang="ja-JP" dirty="0">
                <a:latin typeface="+mj-ea"/>
              </a:rPr>
              <a:t>医師主導治験の資金提供者は？</a:t>
            </a:r>
            <a:endParaRPr kumimoji="1" lang="ja-JP" altLang="en-US" dirty="0"/>
          </a:p>
        </p:txBody>
      </p:sp>
      <p:sp>
        <p:nvSpPr>
          <p:cNvPr id="13315" name="コンテンツ プレースホルダー 2">
            <a:extLst>
              <a:ext uri="{FF2B5EF4-FFF2-40B4-BE49-F238E27FC236}">
                <a16:creationId xmlns="" xmlns:a16="http://schemas.microsoft.com/office/drawing/2014/main" id="{77414139-719B-4825-B275-4EC87DAF1DFA}"/>
              </a:ext>
            </a:extLst>
          </p:cNvPr>
          <p:cNvSpPr>
            <a:spLocks noGrp="1"/>
          </p:cNvSpPr>
          <p:nvPr>
            <p:ph idx="1"/>
          </p:nvPr>
        </p:nvSpPr>
        <p:spPr/>
        <p:txBody>
          <a:bodyPr/>
          <a:lstStyle/>
          <a:p>
            <a:pPr marL="0" lvl="1" indent="0" eaLnBrk="1" hangingPunct="1">
              <a:lnSpc>
                <a:spcPct val="125000"/>
              </a:lnSpc>
              <a:spcBef>
                <a:spcPts val="650"/>
              </a:spcBef>
              <a:buClrTx/>
              <a:buFontTx/>
              <a:buNone/>
              <a:defRPr/>
            </a:pPr>
            <a:r>
              <a:rPr kumimoji="0" lang="ja-JP" altLang="en-US" sz="2600" b="1" dirty="0">
                <a:solidFill>
                  <a:srgbClr val="FF0000"/>
                </a:solidFill>
                <a:latin typeface="メイリオ" panose="020B0604030504040204" pitchFamily="50" charset="-128"/>
                <a:ea typeface="メイリオ" panose="020B0604030504040204" pitchFamily="50" charset="-128"/>
              </a:rPr>
              <a:t>公的研究費（＝国の予算から支出）</a:t>
            </a:r>
            <a:endParaRPr kumimoji="0" lang="ja-JP" altLang="ja-JP" sz="2600" b="1" dirty="0">
              <a:solidFill>
                <a:srgbClr val="FF0000"/>
              </a:solidFill>
              <a:latin typeface="メイリオ" panose="020B0604030504040204" pitchFamily="50" charset="-128"/>
              <a:ea typeface="メイリオ" panose="020B0604030504040204" pitchFamily="50" charset="-128"/>
            </a:endParaRPr>
          </a:p>
          <a:p>
            <a:pPr marL="0" lvl="1" indent="0" eaLnBrk="1" hangingPunct="1">
              <a:lnSpc>
                <a:spcPct val="125000"/>
              </a:lnSpc>
              <a:spcBef>
                <a:spcPts val="650"/>
              </a:spcBef>
              <a:defRPr/>
            </a:pPr>
            <a:r>
              <a:rPr kumimoji="0" lang="en-US" altLang="ja-JP" sz="2000" b="1" dirty="0">
                <a:latin typeface="ＭＳ Ｐゴシック" panose="020B0600070205080204" pitchFamily="50" charset="-128"/>
              </a:rPr>
              <a:t>	</a:t>
            </a:r>
            <a:r>
              <a:rPr kumimoji="0" lang="ja-JP" altLang="en-US" sz="2000" b="1" u="sng" dirty="0">
                <a:latin typeface="メイリオ" panose="020B0604030504040204" pitchFamily="50" charset="-128"/>
                <a:ea typeface="メイリオ" panose="020B0604030504040204" pitchFamily="50" charset="-128"/>
              </a:rPr>
              <a:t>国立研究開発法日本医療研究開発機構（</a:t>
            </a:r>
            <a:r>
              <a:rPr kumimoji="0" lang="en-US" altLang="ja-JP" sz="2000" b="1" u="sng" dirty="0">
                <a:latin typeface="メイリオ" panose="020B0604030504040204" pitchFamily="50" charset="-128"/>
                <a:ea typeface="メイリオ" panose="020B0604030504040204" pitchFamily="50" charset="-128"/>
              </a:rPr>
              <a:t>AMED</a:t>
            </a:r>
            <a:r>
              <a:rPr kumimoji="0" lang="ja-JP" altLang="en-US" sz="2000" b="1" u="sng" dirty="0">
                <a:latin typeface="メイリオ" panose="020B0604030504040204" pitchFamily="50" charset="-128"/>
                <a:ea typeface="メイリオ" panose="020B0604030504040204" pitchFamily="50" charset="-128"/>
              </a:rPr>
              <a:t>）、</a:t>
            </a:r>
            <a:endParaRPr kumimoji="0" lang="en-US" altLang="ja-JP" sz="2000" b="1" u="sng" dirty="0">
              <a:latin typeface="メイリオ" panose="020B0604030504040204" pitchFamily="50" charset="-128"/>
              <a:ea typeface="メイリオ" panose="020B0604030504040204" pitchFamily="50" charset="-128"/>
            </a:endParaRPr>
          </a:p>
          <a:p>
            <a:pPr marL="0" lvl="1" indent="0" eaLnBrk="1" hangingPunct="1">
              <a:lnSpc>
                <a:spcPct val="125000"/>
              </a:lnSpc>
              <a:spcBef>
                <a:spcPts val="650"/>
              </a:spcBef>
              <a:defRPr/>
            </a:pPr>
            <a:r>
              <a:rPr kumimoji="0" lang="ja-JP" altLang="en-US" sz="2000" b="1" dirty="0">
                <a:latin typeface="ＭＳ Ｐゴシック" panose="020B0600070205080204" pitchFamily="50" charset="-128"/>
                <a:ea typeface="メイリオ" panose="020B0604030504040204" pitchFamily="50" charset="-128"/>
              </a:rPr>
              <a:t>　</a:t>
            </a:r>
            <a:r>
              <a:rPr kumimoji="0" lang="en-US" altLang="ja-JP" sz="2000" b="1" dirty="0">
                <a:latin typeface="ＭＳ Ｐゴシック" panose="020B0600070205080204" pitchFamily="50" charset="-128"/>
                <a:ea typeface="メイリオ" panose="020B0604030504040204" pitchFamily="50" charset="-128"/>
              </a:rPr>
              <a:t>	</a:t>
            </a:r>
            <a:r>
              <a:rPr kumimoji="0" lang="ja-JP" altLang="en-US" sz="2000" b="1" dirty="0">
                <a:latin typeface="メイリオ" panose="020B0604030504040204" pitchFamily="50" charset="-128"/>
                <a:ea typeface="メイリオ" panose="020B0604030504040204" pitchFamily="50" charset="-128"/>
              </a:rPr>
              <a:t>厚生労働省（厚生労働科学研究事業）、</a:t>
            </a:r>
            <a:br>
              <a:rPr kumimoji="0" lang="ja-JP" altLang="en-US" sz="2000" b="1" dirty="0">
                <a:latin typeface="メイリオ" panose="020B0604030504040204" pitchFamily="50" charset="-128"/>
                <a:ea typeface="メイリオ" panose="020B0604030504040204" pitchFamily="50" charset="-128"/>
              </a:rPr>
            </a:br>
            <a:r>
              <a:rPr kumimoji="0" lang="ja-JP" altLang="en-US" sz="2000" b="1" dirty="0">
                <a:latin typeface="メイリオ" panose="020B0604030504040204" pitchFamily="50" charset="-128"/>
                <a:ea typeface="メイリオ" panose="020B0604030504040204" pitchFamily="50" charset="-128"/>
              </a:rPr>
              <a:t>　</a:t>
            </a:r>
            <a:r>
              <a:rPr kumimoji="0" lang="en-US" altLang="ja-JP" sz="2000" b="1" dirty="0">
                <a:latin typeface="メイリオ" panose="020B0604030504040204" pitchFamily="50" charset="-128"/>
                <a:ea typeface="メイリオ" panose="020B0604030504040204" pitchFamily="50" charset="-128"/>
              </a:rPr>
              <a:t>  JST</a:t>
            </a:r>
            <a:r>
              <a:rPr kumimoji="0" lang="ja-JP" altLang="en-US" sz="2000" b="1" dirty="0">
                <a:latin typeface="メイリオ" panose="020B0604030504040204" pitchFamily="50" charset="-128"/>
                <a:ea typeface="メイリオ" panose="020B0604030504040204" pitchFamily="50" charset="-128"/>
              </a:rPr>
              <a:t>などの競争的研究費</a:t>
            </a:r>
            <a:endParaRPr kumimoji="0" lang="ja-JP" altLang="ja-JP" sz="2000" b="1" dirty="0">
              <a:latin typeface="メイリオ" panose="020B0604030504040204" pitchFamily="50" charset="-128"/>
              <a:ea typeface="メイリオ" panose="020B0604030504040204" pitchFamily="50" charset="-128"/>
            </a:endParaRPr>
          </a:p>
          <a:p>
            <a:pPr marL="0" lvl="1" indent="0" eaLnBrk="1" hangingPunct="1">
              <a:lnSpc>
                <a:spcPct val="125000"/>
              </a:lnSpc>
              <a:spcBef>
                <a:spcPts val="1200"/>
              </a:spcBef>
              <a:defRPr/>
            </a:pPr>
            <a:endParaRPr kumimoji="0" lang="en-US" altLang="ja-JP" sz="1050" b="1" dirty="0">
              <a:solidFill>
                <a:srgbClr val="FF0000"/>
              </a:solidFill>
              <a:latin typeface="メイリオ" panose="020B0604030504040204" pitchFamily="50" charset="-128"/>
              <a:ea typeface="メイリオ" panose="020B0604030504040204" pitchFamily="50" charset="-128"/>
            </a:endParaRPr>
          </a:p>
          <a:p>
            <a:pPr marL="0" lvl="1" indent="0" eaLnBrk="1" hangingPunct="1">
              <a:lnSpc>
                <a:spcPct val="125000"/>
              </a:lnSpc>
              <a:spcBef>
                <a:spcPts val="1200"/>
              </a:spcBef>
              <a:defRPr/>
            </a:pPr>
            <a:r>
              <a:rPr kumimoji="0" lang="ja-JP" altLang="en-US" sz="2600" b="1" dirty="0">
                <a:solidFill>
                  <a:srgbClr val="FF0000"/>
                </a:solidFill>
                <a:latin typeface="メイリオ" panose="020B0604030504040204" pitchFamily="50" charset="-128"/>
                <a:ea typeface="メイリオ" panose="020B0604030504040204" pitchFamily="50" charset="-128"/>
              </a:rPr>
              <a:t>その他の研究費</a:t>
            </a:r>
            <a:r>
              <a:rPr kumimoji="0" lang="en-US" altLang="ja-JP" sz="2000" b="1" dirty="0">
                <a:latin typeface="ＭＳ Ｐゴシック" panose="020B0600070205080204" pitchFamily="50" charset="-128"/>
              </a:rPr>
              <a:t/>
            </a:r>
            <a:br>
              <a:rPr kumimoji="0" lang="en-US" altLang="ja-JP" sz="2000" b="1" dirty="0">
                <a:latin typeface="ＭＳ Ｐゴシック" panose="020B0600070205080204" pitchFamily="50" charset="-128"/>
              </a:rPr>
            </a:br>
            <a:r>
              <a:rPr kumimoji="0" lang="ja-JP" altLang="en-US" sz="2000" b="1" dirty="0">
                <a:latin typeface="ＭＳ Ｐゴシック" panose="020B0600070205080204" pitchFamily="50" charset="-128"/>
              </a:rPr>
              <a:t>　　 適切な</a:t>
            </a:r>
            <a:r>
              <a:rPr kumimoji="0" lang="ja-JP" altLang="en-US" sz="2000" b="1" dirty="0">
                <a:latin typeface="メイリオ" panose="020B0604030504040204" pitchFamily="50" charset="-128"/>
                <a:ea typeface="メイリオ" panose="020B0604030504040204" pitchFamily="50" charset="-128"/>
              </a:rPr>
              <a:t>契約に基づく製造販売企業等による資金提供</a:t>
            </a:r>
            <a:endParaRPr kumimoji="0" lang="en-US" altLang="ja-JP" sz="2000" b="1" dirty="0">
              <a:latin typeface="メイリオ" panose="020B0604030504040204" pitchFamily="50" charset="-128"/>
              <a:ea typeface="メイリオ" panose="020B0604030504040204" pitchFamily="50" charset="-128"/>
            </a:endParaRPr>
          </a:p>
          <a:p>
            <a:pPr marL="0" lvl="1" indent="0" eaLnBrk="1" hangingPunct="1">
              <a:lnSpc>
                <a:spcPct val="125000"/>
              </a:lnSpc>
              <a:spcBef>
                <a:spcPts val="1800"/>
              </a:spcBef>
              <a:buClrTx/>
              <a:buFontTx/>
              <a:buNone/>
              <a:defRPr/>
            </a:pPr>
            <a:r>
              <a:rPr kumimoji="0" lang="ja-JP" altLang="en-US" sz="2000" b="1" dirty="0">
                <a:latin typeface="ＭＳ Ｐゴシック" panose="020B0600070205080204" pitchFamily="50" charset="-128"/>
              </a:rPr>
              <a:t>　　　　　　　　　　　　　　　　　　　　　　　　　　　　　　　　　　　</a:t>
            </a:r>
            <a:r>
              <a:rPr kumimoji="0" lang="en-US" altLang="ja-JP" sz="2000" b="1" dirty="0">
                <a:latin typeface="メイリオ" panose="020B0604030504040204" pitchFamily="50" charset="-128"/>
                <a:ea typeface="メイリオ" panose="020B0604030504040204" pitchFamily="50" charset="-128"/>
              </a:rPr>
              <a:t>…</a:t>
            </a:r>
            <a:r>
              <a:rPr kumimoji="0" lang="en-US" altLang="ja-JP" sz="2000" b="1" dirty="0" err="1">
                <a:latin typeface="メイリオ" panose="020B0604030504040204" pitchFamily="50" charset="-128"/>
                <a:ea typeface="メイリオ" panose="020B0604030504040204" pitchFamily="50" charset="-128"/>
              </a:rPr>
              <a:t>など</a:t>
            </a:r>
            <a:endParaRPr kumimoji="0" lang="en-US" altLang="ja-JP" sz="2000" b="1" dirty="0">
              <a:latin typeface="メイリオ" panose="020B0604030504040204" pitchFamily="50" charset="-128"/>
              <a:ea typeface="メイリオ" panose="020B0604030504040204" pitchFamily="50" charset="-128"/>
            </a:endParaRPr>
          </a:p>
          <a:p>
            <a:pPr eaLnBrk="1" hangingPunct="1">
              <a:lnSpc>
                <a:spcPct val="125000"/>
              </a:lnSpc>
              <a:spcBef>
                <a:spcPts val="650"/>
              </a:spcBef>
              <a:buFont typeface="Arial" panose="020B0604020202020204" pitchFamily="34" charset="0"/>
              <a:buNone/>
              <a:defRPr/>
            </a:pPr>
            <a:r>
              <a:rPr kumimoji="0" lang="ja-JP" altLang="en-US" sz="2600" b="1" dirty="0">
                <a:latin typeface="HG丸ｺﾞｼｯｸM-PRO" panose="020F0600000000000000" pitchFamily="50" charset="-128"/>
              </a:rPr>
              <a:t>　</a:t>
            </a:r>
            <a:endParaRPr kumimoji="0" lang="en-US" altLang="ja-JP" sz="2600" b="1" dirty="0">
              <a:latin typeface="HG丸ｺﾞｼｯｸM-PRO" panose="020F0600000000000000" pitchFamily="50" charset="-128"/>
            </a:endParaRPr>
          </a:p>
        </p:txBody>
      </p:sp>
      <p:pic>
        <p:nvPicPr>
          <p:cNvPr id="13316" name="図 7">
            <a:extLst>
              <a:ext uri="{FF2B5EF4-FFF2-40B4-BE49-F238E27FC236}">
                <a16:creationId xmlns="" xmlns:a16="http://schemas.microsoft.com/office/drawing/2014/main" id="{426C4B4B-8C36-41CF-B277-749098BD57B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タイトル 1">
            <a:extLst>
              <a:ext uri="{FF2B5EF4-FFF2-40B4-BE49-F238E27FC236}">
                <a16:creationId xmlns="" xmlns:a16="http://schemas.microsoft.com/office/drawing/2014/main" id="{A090F4BA-A698-47B5-8405-9B431771A09C}"/>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治験薬等製造</a:t>
            </a:r>
          </a:p>
        </p:txBody>
      </p:sp>
      <p:sp>
        <p:nvSpPr>
          <p:cNvPr id="3" name="コンテンツ プレースホルダ 2">
            <a:extLst>
              <a:ext uri="{FF2B5EF4-FFF2-40B4-BE49-F238E27FC236}">
                <a16:creationId xmlns="" xmlns:a16="http://schemas.microsoft.com/office/drawing/2014/main" id="{60614F84-A7FC-4DFF-9629-3CD66D2DF7E1}"/>
              </a:ext>
            </a:extLst>
          </p:cNvPr>
          <p:cNvSpPr>
            <a:spLocks noGrp="1"/>
          </p:cNvSpPr>
          <p:nvPr>
            <p:ph idx="1"/>
          </p:nvPr>
        </p:nvSpPr>
        <p:spPr/>
        <p:txBody>
          <a:bodyPr rtlCol="0">
            <a:noAutofit/>
          </a:bodyPr>
          <a:lstStyle/>
          <a:p>
            <a:pPr marL="357188" indent="-357188" eaLnBrk="1" fontAlgn="auto" hangingPunct="1">
              <a:lnSpc>
                <a:spcPct val="125000"/>
              </a:lnSpc>
              <a:spcBef>
                <a:spcPts val="0"/>
              </a:spcBef>
              <a:spcAft>
                <a:spcPts val="0"/>
              </a:spcAft>
              <a:buFont typeface="Wingdings" pitchFamily="2" charset="2"/>
              <a:buChar char="n"/>
              <a:defRPr/>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通常、治験薬等提供者が製造</a:t>
            </a:r>
            <a:endPar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eaLnBrk="1" fontAlgn="auto" hangingPunct="1">
              <a:lnSpc>
                <a:spcPct val="125000"/>
              </a:lnSpc>
              <a:spcBef>
                <a:spcPts val="0"/>
              </a:spcBef>
              <a:spcAft>
                <a:spcPts val="0"/>
              </a:spcAft>
              <a:buFont typeface="Arial" pitchFamily="34" charset="0"/>
              <a:buNone/>
              <a:tabLst>
                <a:tab pos="715963" algn="l"/>
              </a:tabLst>
              <a:defRPr/>
            </a:pP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自ら治験を実施する者に提供</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r>
            <a:b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br>
            <a:endParaRPr kumimoji="0" lang="en-US" altLang="ja-JP" sz="500"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eaLnBrk="1" fontAlgn="auto" hangingPunct="1">
              <a:lnSpc>
                <a:spcPct val="125000"/>
              </a:lnSpc>
              <a:spcBef>
                <a:spcPts val="0"/>
              </a:spcBef>
              <a:spcAft>
                <a:spcPts val="0"/>
              </a:spcAft>
              <a:buFont typeface="Wingdings" pitchFamily="2" charset="2"/>
              <a:buChar char="n"/>
              <a:defRPr/>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治験薬</a:t>
            </a: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GMP</a:t>
            </a: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*に定められた内容に適合する製造所で製造されていなければならない</a:t>
            </a: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
            </a:r>
            <a:b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br>
            <a:endParaRPr kumimoji="0" lang="en-US" altLang="ja-JP" sz="500" b="1"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eaLnBrk="1" fontAlgn="auto" hangingPunct="1">
              <a:lnSpc>
                <a:spcPct val="125000"/>
              </a:lnSpc>
              <a:spcBef>
                <a:spcPts val="0"/>
              </a:spcBef>
              <a:spcAft>
                <a:spcPts val="0"/>
              </a:spcAft>
              <a:buFont typeface="Wingdings" pitchFamily="2" charset="2"/>
              <a:buChar char="n"/>
              <a:defRPr/>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入手（または作成）の必要がある記録</a:t>
            </a:r>
            <a:endPar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eaLnBrk="1" fontAlgn="auto" hangingPunct="1">
              <a:lnSpc>
                <a:spcPct val="125000"/>
              </a:lnSpc>
              <a:spcBef>
                <a:spcPts val="0"/>
              </a:spcBef>
              <a:spcAft>
                <a:spcPts val="0"/>
              </a:spcAft>
              <a:buFont typeface="Times New Roman" pitchFamily="16" charset="0"/>
              <a:buNone/>
              <a:tabLst>
                <a:tab pos="715963" algn="l"/>
              </a:tabLst>
              <a:defRPr/>
            </a:pP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治験薬等の製造に関する記録</a:t>
            </a: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eaLnBrk="1" fontAlgn="auto" hangingPunct="1">
              <a:lnSpc>
                <a:spcPct val="125000"/>
              </a:lnSpc>
              <a:spcBef>
                <a:spcPts val="0"/>
              </a:spcBef>
              <a:spcAft>
                <a:spcPts val="0"/>
              </a:spcAft>
              <a:buFont typeface="Arial" pitchFamily="34" charset="0"/>
              <a:buNone/>
              <a:tabLst>
                <a:tab pos="715963" algn="l"/>
              </a:tabLst>
              <a:defRPr/>
            </a:pP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治験薬等の品質試験の記録</a:t>
            </a: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tabLst>
                <a:tab pos="715963" algn="l"/>
              </a:tabLst>
              <a:defRPr/>
            </a:pP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（治験薬等</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GMP</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通知に定められた記録類を含む）</a:t>
            </a: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
            </a:r>
            <a:b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br>
            <a:endParaRPr kumimoji="0" lang="en-US" altLang="ja-JP" sz="500" b="1"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eaLnBrk="1" fontAlgn="auto" hangingPunct="1">
              <a:lnSpc>
                <a:spcPct val="125000"/>
              </a:lnSpc>
              <a:spcBef>
                <a:spcPts val="0"/>
              </a:spcBef>
              <a:spcAft>
                <a:spcPts val="0"/>
              </a:spcAft>
              <a:buFont typeface="Wingdings" pitchFamily="2" charset="2"/>
              <a:buChar char="n"/>
              <a:defRPr/>
            </a:pPr>
            <a:r>
              <a:rPr kumimoji="0"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品質試験のためのロットサンプルを確保</a:t>
            </a:r>
            <a:endPar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eaLnBrk="1" fontAlgn="auto" hangingPunct="1">
              <a:lnSpc>
                <a:spcPct val="125000"/>
              </a:lnSpc>
              <a:spcBef>
                <a:spcPts val="0"/>
              </a:spcBef>
              <a:spcAft>
                <a:spcPts val="0"/>
              </a:spcAft>
              <a:buFont typeface="Arial" pitchFamily="34" charset="0"/>
              <a:buNone/>
              <a:tabLst>
                <a:tab pos="715963" algn="l"/>
              </a:tabLst>
              <a:defRPr/>
            </a:pPr>
            <a:r>
              <a:rPr kumimoji="0" lang="en-US" altLang="ja-JP" sz="2000" b="1"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実地調査で必要になるため、信頼性調査終了まで確保</a:t>
            </a: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marL="357188" indent="-357188" eaLnBrk="1" fontAlgn="auto" hangingPunct="1">
              <a:lnSpc>
                <a:spcPct val="125000"/>
              </a:lnSpc>
              <a:spcBef>
                <a:spcPts val="0"/>
              </a:spcBef>
              <a:spcAft>
                <a:spcPts val="0"/>
              </a:spcAft>
              <a:buFont typeface="Arial" pitchFamily="34" charset="0"/>
              <a:buNone/>
              <a:tabLst>
                <a:tab pos="715963" algn="l"/>
              </a:tabLst>
              <a:defRPr/>
            </a:pPr>
            <a:endParaRPr kumimoji="0" lang="en-US" altLang="ja-JP" sz="1000" b="1" dirty="0">
              <a:latin typeface="+mn-ea"/>
              <a:cs typeface="+mn-cs"/>
            </a:endParaRPr>
          </a:p>
          <a:p>
            <a:pPr marL="0" indent="0" eaLnBrk="1" fontAlgn="auto" hangingPunct="1">
              <a:lnSpc>
                <a:spcPct val="125000"/>
              </a:lnSpc>
              <a:spcBef>
                <a:spcPts val="0"/>
              </a:spcBef>
              <a:spcAft>
                <a:spcPts val="0"/>
              </a:spcAft>
              <a:buFont typeface="Arial" pitchFamily="34" charset="0"/>
              <a:buNone/>
              <a:defRPr/>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 </a:t>
            </a:r>
            <a:r>
              <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rPr>
              <a:t>GMP</a:t>
            </a: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rPr>
              <a:t>Good Manufacturing Practice</a:t>
            </a:r>
          </a:p>
          <a:p>
            <a:pPr marL="0" indent="0" eaLnBrk="1" fontAlgn="auto" hangingPunct="1">
              <a:lnSpc>
                <a:spcPct val="125000"/>
              </a:lnSpc>
              <a:spcBef>
                <a:spcPts val="0"/>
              </a:spcBef>
              <a:spcAft>
                <a:spcPts val="0"/>
              </a:spcAft>
              <a:buFont typeface="Arial" pitchFamily="34" charset="0"/>
              <a:buNone/>
              <a:defRPr/>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 医療機器や再生医療等製品の治験製品の場合、定められた規格は無いが、</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defRPr/>
            </a:pP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　治験薬</a:t>
            </a:r>
            <a:r>
              <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rPr>
              <a:t>GMP</a:t>
            </a:r>
            <a:r>
              <a:rPr kumimoji="0" lang="ja-JP" altLang="en-US" sz="1600" dirty="0">
                <a:latin typeface="メイリオ" panose="020B0604030504040204" pitchFamily="50" charset="-128"/>
                <a:ea typeface="メイリオ" panose="020B0604030504040204" pitchFamily="50" charset="-128"/>
                <a:cs typeface="メイリオ" panose="020B0604030504040204" pitchFamily="50" charset="-128"/>
              </a:rPr>
              <a:t>を参考に品質管理を行う必要がある。</a:t>
            </a:r>
            <a:endParaRPr kumimoji="0"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6324" name="図 7">
            <a:extLst>
              <a:ext uri="{FF2B5EF4-FFF2-40B4-BE49-F238E27FC236}">
                <a16:creationId xmlns="" xmlns:a16="http://schemas.microsoft.com/office/drawing/2014/main" id="{598B9414-72AA-411A-8276-6822C38A7FB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タイトル 1">
            <a:extLst>
              <a:ext uri="{FF2B5EF4-FFF2-40B4-BE49-F238E27FC236}">
                <a16:creationId xmlns="" xmlns:a16="http://schemas.microsoft.com/office/drawing/2014/main" id="{B99CFB03-EBA6-4CBA-BED2-18593D147848}"/>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治験薬等の輸送</a:t>
            </a:r>
          </a:p>
        </p:txBody>
      </p:sp>
      <p:sp>
        <p:nvSpPr>
          <p:cNvPr id="3" name="コンテンツ プレースホルダ 2">
            <a:extLst>
              <a:ext uri="{FF2B5EF4-FFF2-40B4-BE49-F238E27FC236}">
                <a16:creationId xmlns="" xmlns:a16="http://schemas.microsoft.com/office/drawing/2014/main" id="{3B94E456-381C-4C91-9D86-6F43F20DABCF}"/>
              </a:ext>
            </a:extLst>
          </p:cNvPr>
          <p:cNvSpPr>
            <a:spLocks noGrp="1"/>
          </p:cNvSpPr>
          <p:nvPr>
            <p:ph idx="1"/>
          </p:nvPr>
        </p:nvSpPr>
        <p:spPr>
          <a:xfrm>
            <a:off x="457200" y="1419225"/>
            <a:ext cx="8204200" cy="4524375"/>
          </a:xfrm>
        </p:spPr>
        <p:txBody>
          <a:bodyPr rtlCol="0">
            <a:normAutofit lnSpcReduction="10000"/>
          </a:bodyPr>
          <a:lstStyle/>
          <a:p>
            <a:pPr marL="0" indent="0" eaLnBrk="1" fontAlgn="auto" hangingPunct="1">
              <a:lnSpc>
                <a:spcPct val="125000"/>
              </a:lnSpc>
              <a:spcBef>
                <a:spcPts val="0"/>
              </a:spcBef>
              <a:spcAft>
                <a:spcPts val="0"/>
              </a:spcAft>
              <a:buFont typeface="Arial" pitchFamily="34" charset="0"/>
              <a:buNone/>
              <a:defRPr/>
            </a:pPr>
            <a:r>
              <a:rPr kumimoji="0" lang="ja-JP" altLang="en-US" sz="2400" b="1" dirty="0">
                <a:latin typeface="+mj-ea"/>
                <a:ea typeface="+mj-ea"/>
                <a:cs typeface="+mn-cs"/>
              </a:rPr>
              <a:t>（治験薬の管理）</a:t>
            </a:r>
            <a:endParaRPr kumimoji="0" lang="en-US" altLang="ja-JP" sz="2400" b="1" dirty="0">
              <a:latin typeface="+mj-ea"/>
              <a:ea typeface="+mj-ea"/>
              <a:cs typeface="+mn-cs"/>
            </a:endParaRPr>
          </a:p>
          <a:p>
            <a:pPr marL="0" indent="0" eaLnBrk="1" fontAlgn="auto" hangingPunct="1">
              <a:lnSpc>
                <a:spcPct val="125000"/>
              </a:lnSpc>
              <a:spcBef>
                <a:spcPts val="0"/>
              </a:spcBef>
              <a:spcAft>
                <a:spcPts val="0"/>
              </a:spcAft>
              <a:buFont typeface="Arial" pitchFamily="34" charset="0"/>
              <a:buNone/>
              <a:defRPr/>
            </a:pPr>
            <a:r>
              <a:rPr kumimoji="0" lang="ja-JP" altLang="en-US" sz="2400" b="1" dirty="0">
                <a:latin typeface="+mj-ea"/>
                <a:ea typeface="+mj-ea"/>
                <a:cs typeface="+mn-cs"/>
              </a:rPr>
              <a:t>医薬品</a:t>
            </a:r>
            <a:r>
              <a:rPr kumimoji="0" lang="en-US" altLang="ja-JP" sz="2400" b="1" dirty="0">
                <a:latin typeface="+mj-ea"/>
                <a:ea typeface="+mj-ea"/>
                <a:cs typeface="+mn-cs"/>
              </a:rPr>
              <a:t>GCP</a:t>
            </a:r>
            <a:r>
              <a:rPr kumimoji="0" lang="ja-JP" altLang="en-US" sz="2400" b="1" dirty="0">
                <a:latin typeface="+mj-ea"/>
                <a:ea typeface="+mj-ea"/>
                <a:cs typeface="+mn-cs"/>
              </a:rPr>
              <a:t>第</a:t>
            </a:r>
            <a:r>
              <a:rPr kumimoji="0" lang="en-US" altLang="ja-JP" sz="2400" b="1" dirty="0">
                <a:latin typeface="+mj-ea"/>
                <a:ea typeface="+mj-ea"/>
                <a:cs typeface="+mn-cs"/>
              </a:rPr>
              <a:t>26</a:t>
            </a:r>
            <a:r>
              <a:rPr kumimoji="0" lang="ja-JP" altLang="en-US" sz="2400" b="1" dirty="0">
                <a:latin typeface="+mj-ea"/>
                <a:ea typeface="+mj-ea"/>
                <a:cs typeface="+mn-cs"/>
              </a:rPr>
              <a:t>条の</a:t>
            </a:r>
            <a:r>
              <a:rPr kumimoji="0" lang="en-US" altLang="ja-JP" sz="2400" b="1" dirty="0">
                <a:latin typeface="+mj-ea"/>
                <a:ea typeface="+mj-ea"/>
                <a:cs typeface="+mn-cs"/>
              </a:rPr>
              <a:t>2</a:t>
            </a:r>
            <a:r>
              <a:rPr kumimoji="0" lang="ja-JP" altLang="en-US" sz="2400" b="1" dirty="0">
                <a:latin typeface="+mj-ea"/>
                <a:ea typeface="+mj-ea"/>
                <a:cs typeface="+mn-cs"/>
              </a:rPr>
              <a:t>第</a:t>
            </a:r>
            <a:r>
              <a:rPr kumimoji="0" lang="en-US" altLang="ja-JP" sz="2400" b="1" dirty="0">
                <a:latin typeface="+mj-ea"/>
                <a:ea typeface="+mj-ea"/>
                <a:cs typeface="+mn-cs"/>
              </a:rPr>
              <a:t>4</a:t>
            </a:r>
            <a:r>
              <a:rPr kumimoji="0" lang="ja-JP" altLang="en-US" sz="2400" b="1" dirty="0">
                <a:latin typeface="+mj-ea"/>
                <a:ea typeface="+mj-ea"/>
                <a:cs typeface="+mn-cs"/>
              </a:rPr>
              <a:t>項 </a:t>
            </a:r>
            <a:r>
              <a:rPr kumimoji="0" lang="en-US" altLang="ja-JP" sz="2400" b="1" dirty="0">
                <a:latin typeface="+mj-ea"/>
                <a:ea typeface="+mj-ea"/>
                <a:cs typeface="+mn-cs"/>
              </a:rPr>
              <a:t>*</a:t>
            </a:r>
          </a:p>
          <a:p>
            <a:pPr marL="444500" indent="-444500" eaLnBrk="1" fontAlgn="auto" hangingPunct="1">
              <a:lnSpc>
                <a:spcPct val="125000"/>
              </a:lnSpc>
              <a:spcBef>
                <a:spcPts val="650"/>
              </a:spcBef>
              <a:spcAft>
                <a:spcPts val="0"/>
              </a:spcAft>
              <a:buFont typeface="Arial" pitchFamily="34" charset="0"/>
              <a:buNone/>
              <a:defRPr/>
            </a:pPr>
            <a:r>
              <a:rPr kumimoji="0" lang="en-US" altLang="ja-JP" sz="2000" b="1" dirty="0">
                <a:latin typeface="+mn-ea"/>
                <a:cs typeface="+mn-cs"/>
              </a:rPr>
              <a:t>	</a:t>
            </a: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自ら治験を実施する者は、輸送及び保存中の</a:t>
            </a:r>
            <a:r>
              <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rPr>
              <a:t/>
            </a:r>
            <a:br>
              <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2800" dirty="0">
                <a:latin typeface="メイリオ" panose="020B0604030504040204" pitchFamily="50" charset="-128"/>
                <a:ea typeface="メイリオ" panose="020B0604030504040204" pitchFamily="50" charset="-128"/>
                <a:cs typeface="メイリオ" panose="020B0604030504040204" pitchFamily="50" charset="-128"/>
              </a:rPr>
              <a:t>汚染や劣化を防止するため必要な措置を講じておかなければならない。</a:t>
            </a:r>
            <a:endParaRPr kumimoji="0"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fontAlgn="auto" hangingPunct="1">
              <a:lnSpc>
                <a:spcPct val="125000"/>
              </a:lnSpc>
              <a:spcBef>
                <a:spcPts val="0"/>
              </a:spcBef>
              <a:spcAft>
                <a:spcPts val="0"/>
              </a:spcAft>
              <a:buFont typeface="Arial" pitchFamily="34" charset="0"/>
              <a:buNone/>
              <a:defRPr/>
            </a:pPr>
            <a:endParaRPr kumimoji="0" lang="en-US" altLang="ja-JP" sz="2000" b="1" dirty="0">
              <a:solidFill>
                <a:srgbClr val="0070C0"/>
              </a:solidFill>
              <a:latin typeface="+mn-ea"/>
              <a:cs typeface="+mn-cs"/>
            </a:endParaRPr>
          </a:p>
          <a:p>
            <a:pPr marL="0" indent="0" eaLnBrk="1" fontAlgn="auto" hangingPunct="1">
              <a:lnSpc>
                <a:spcPct val="125000"/>
              </a:lnSpc>
              <a:spcBef>
                <a:spcPts val="0"/>
              </a:spcBef>
              <a:spcAft>
                <a:spcPts val="0"/>
              </a:spcAft>
              <a:buFont typeface="Arial" pitchFamily="34" charset="0"/>
              <a:buNone/>
              <a:defRPr/>
            </a:pPr>
            <a:endParaRPr kumimoji="0" lang="en-US" altLang="ja-JP" sz="2000" b="1" dirty="0">
              <a:solidFill>
                <a:srgbClr val="0070C0"/>
              </a:solidFill>
              <a:latin typeface="+mn-ea"/>
              <a:cs typeface="+mn-cs"/>
            </a:endParaRPr>
          </a:p>
          <a:p>
            <a:pPr marL="0" indent="0" algn="ctr" eaLnBrk="1" fontAlgn="auto" hangingPunct="1">
              <a:lnSpc>
                <a:spcPct val="125000"/>
              </a:lnSpc>
              <a:spcBef>
                <a:spcPts val="0"/>
              </a:spcBef>
              <a:spcAft>
                <a:spcPts val="0"/>
              </a:spcAft>
              <a:buFont typeface="Arial" pitchFamily="34" charset="0"/>
              <a:buNone/>
              <a:defRPr/>
            </a:pPr>
            <a:r>
              <a:rPr kumimoji="0" lang="ja-JP" altLang="en-US" sz="3400" b="1" dirty="0">
                <a:solidFill>
                  <a:srgbClr val="FF0000"/>
                </a:solidFill>
                <a:latin typeface="+mj-ea"/>
                <a:ea typeface="+mj-ea"/>
                <a:cs typeface="+mn-cs"/>
              </a:rPr>
              <a:t>治験薬等の品質管理の最終責任は、</a:t>
            </a:r>
            <a:endParaRPr kumimoji="0" lang="en-US" altLang="ja-JP" sz="3400" b="1" dirty="0">
              <a:solidFill>
                <a:srgbClr val="FF0000"/>
              </a:solidFill>
              <a:latin typeface="+mj-ea"/>
              <a:ea typeface="+mj-ea"/>
              <a:cs typeface="+mn-cs"/>
            </a:endParaRPr>
          </a:p>
          <a:p>
            <a:pPr marL="0" indent="0" algn="ctr" eaLnBrk="1" fontAlgn="auto" hangingPunct="1">
              <a:lnSpc>
                <a:spcPct val="125000"/>
              </a:lnSpc>
              <a:spcBef>
                <a:spcPts val="0"/>
              </a:spcBef>
              <a:spcAft>
                <a:spcPts val="0"/>
              </a:spcAft>
              <a:buFont typeface="Arial" pitchFamily="34" charset="0"/>
              <a:buNone/>
              <a:defRPr/>
            </a:pPr>
            <a:r>
              <a:rPr kumimoji="0" lang="ja-JP" altLang="en-US" sz="3400" b="1" dirty="0">
                <a:solidFill>
                  <a:srgbClr val="FF0000"/>
                </a:solidFill>
                <a:latin typeface="+mj-ea"/>
                <a:ea typeface="+mj-ea"/>
                <a:cs typeface="+mn-cs"/>
              </a:rPr>
              <a:t>自ら治験を実施する者にある</a:t>
            </a:r>
            <a:endParaRPr kumimoji="0" lang="en-US" altLang="ja-JP" sz="3400" b="1" dirty="0">
              <a:solidFill>
                <a:srgbClr val="FF0000"/>
              </a:solidFill>
              <a:latin typeface="+mj-ea"/>
              <a:ea typeface="+mj-ea"/>
              <a:cs typeface="+mn-cs"/>
            </a:endParaRPr>
          </a:p>
          <a:p>
            <a:pPr marL="0" indent="0" algn="ctr" eaLnBrk="1" fontAlgn="auto" hangingPunct="1">
              <a:lnSpc>
                <a:spcPct val="125000"/>
              </a:lnSpc>
              <a:spcBef>
                <a:spcPts val="0"/>
              </a:spcBef>
              <a:spcAft>
                <a:spcPts val="0"/>
              </a:spcAft>
              <a:buFont typeface="Arial" pitchFamily="34" charset="0"/>
              <a:buNone/>
              <a:defRPr/>
            </a:pPr>
            <a:endParaRPr kumimoji="0" lang="en-US" altLang="ja-JP" b="1" dirty="0">
              <a:solidFill>
                <a:srgbClr val="FF0000"/>
              </a:solidFill>
              <a:latin typeface="+mj-ea"/>
              <a:ea typeface="+mj-ea"/>
              <a:cs typeface="+mn-cs"/>
            </a:endParaRPr>
          </a:p>
        </p:txBody>
      </p:sp>
      <p:pic>
        <p:nvPicPr>
          <p:cNvPr id="57348" name="図 7">
            <a:extLst>
              <a:ext uri="{FF2B5EF4-FFF2-40B4-BE49-F238E27FC236}">
                <a16:creationId xmlns="" xmlns:a16="http://schemas.microsoft.com/office/drawing/2014/main" id="{DDC8292B-488D-4879-910F-F1831BECC1E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正方形/長方形 1">
            <a:extLst>
              <a:ext uri="{FF2B5EF4-FFF2-40B4-BE49-F238E27FC236}">
                <a16:creationId xmlns="" xmlns:a16="http://schemas.microsoft.com/office/drawing/2014/main" id="{EE359DA7-AB92-48F8-A556-CB72EED2B137}"/>
              </a:ext>
            </a:extLst>
          </p:cNvPr>
          <p:cNvSpPr>
            <a:spLocks noChangeArrowheads="1"/>
          </p:cNvSpPr>
          <p:nvPr/>
        </p:nvSpPr>
        <p:spPr bwMode="auto">
          <a:xfrm>
            <a:off x="506413" y="5943600"/>
            <a:ext cx="7450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a:solidFill>
                  <a:schemeClr val="tx1"/>
                </a:solidFill>
              </a:rPr>
              <a:t>*</a:t>
            </a:r>
            <a:r>
              <a:rPr lang="ja-JP" altLang="en-US">
                <a:solidFill>
                  <a:schemeClr val="tx1"/>
                </a:solidFill>
              </a:rPr>
              <a:t>医療機器</a:t>
            </a:r>
            <a:r>
              <a:rPr lang="en-US" altLang="ja-JP">
                <a:solidFill>
                  <a:schemeClr val="tx1"/>
                </a:solidFill>
              </a:rPr>
              <a:t>/</a:t>
            </a:r>
            <a:r>
              <a:rPr lang="ja-JP" altLang="en-US">
                <a:solidFill>
                  <a:schemeClr val="tx1"/>
                </a:solidFill>
              </a:rPr>
              <a:t>再生医療等製品の場合は、該当する</a:t>
            </a:r>
            <a:r>
              <a:rPr lang="en-US" altLang="ja-JP">
                <a:solidFill>
                  <a:schemeClr val="tx1"/>
                </a:solidFill>
              </a:rPr>
              <a:t>GCP</a:t>
            </a:r>
            <a:r>
              <a:rPr lang="ja-JP" altLang="en-US">
                <a:solidFill>
                  <a:schemeClr val="tx1"/>
                </a:solidFill>
              </a:rPr>
              <a:t>の第</a:t>
            </a:r>
            <a:r>
              <a:rPr lang="en-US" altLang="ja-JP">
                <a:solidFill>
                  <a:schemeClr val="tx1"/>
                </a:solidFill>
              </a:rPr>
              <a:t>24</a:t>
            </a:r>
            <a:r>
              <a:rPr lang="ja-JP" altLang="en-US">
                <a:solidFill>
                  <a:schemeClr val="tx1"/>
                </a:solidFill>
              </a:rPr>
              <a:t>条第</a:t>
            </a:r>
            <a:r>
              <a:rPr lang="en-US" altLang="ja-JP">
                <a:solidFill>
                  <a:schemeClr val="tx1"/>
                </a:solidFill>
              </a:rPr>
              <a:t>4</a:t>
            </a:r>
            <a:r>
              <a:rPr lang="ja-JP" altLang="en-US">
                <a:solidFill>
                  <a:schemeClr val="tx1"/>
                </a:solidFill>
              </a:rPr>
              <a:t>項を参照</a:t>
            </a: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円/楕円 4">
            <a:extLst>
              <a:ext uri="{FF2B5EF4-FFF2-40B4-BE49-F238E27FC236}">
                <a16:creationId xmlns="" xmlns:a16="http://schemas.microsoft.com/office/drawing/2014/main" id="{CD47BC19-E4BF-4A90-A6FA-CAD4B06C89EF}"/>
              </a:ext>
            </a:extLst>
          </p:cNvPr>
          <p:cNvSpPr/>
          <p:nvPr/>
        </p:nvSpPr>
        <p:spPr>
          <a:xfrm>
            <a:off x="3125788" y="4856163"/>
            <a:ext cx="2397125" cy="68421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r>
              <a:rPr kumimoji="1" lang="ja-JP" altLang="en-US" b="1" dirty="0">
                <a:solidFill>
                  <a:schemeClr val="bg1"/>
                </a:solidFill>
                <a:latin typeface="+mj-ea"/>
                <a:ea typeface="+mj-ea"/>
              </a:rPr>
              <a:t>実施医療機関</a:t>
            </a:r>
          </a:p>
        </p:txBody>
      </p:sp>
      <p:sp>
        <p:nvSpPr>
          <p:cNvPr id="20" name="円/楕円 19">
            <a:extLst>
              <a:ext uri="{FF2B5EF4-FFF2-40B4-BE49-F238E27FC236}">
                <a16:creationId xmlns="" xmlns:a16="http://schemas.microsoft.com/office/drawing/2014/main" id="{8B2EE845-8D25-4623-8FA5-D081977F5295}"/>
              </a:ext>
            </a:extLst>
          </p:cNvPr>
          <p:cNvSpPr/>
          <p:nvPr/>
        </p:nvSpPr>
        <p:spPr>
          <a:xfrm>
            <a:off x="6351588" y="4881563"/>
            <a:ext cx="2178050" cy="623887"/>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r>
              <a:rPr kumimoji="1" lang="ja-JP" altLang="en-US" sz="1600" b="1" dirty="0">
                <a:solidFill>
                  <a:schemeClr val="bg1"/>
                </a:solidFill>
                <a:latin typeface="+mj-ea"/>
                <a:ea typeface="+mj-ea"/>
              </a:rPr>
              <a:t>治験薬等提供者</a:t>
            </a:r>
            <a:endParaRPr kumimoji="1" lang="en-US" altLang="ja-JP" sz="1600" b="1" dirty="0">
              <a:solidFill>
                <a:schemeClr val="bg1"/>
              </a:solidFill>
              <a:latin typeface="+mj-ea"/>
              <a:ea typeface="+mj-ea"/>
            </a:endParaRPr>
          </a:p>
        </p:txBody>
      </p:sp>
      <p:sp>
        <p:nvSpPr>
          <p:cNvPr id="16" name="円/楕円 15">
            <a:extLst>
              <a:ext uri="{FF2B5EF4-FFF2-40B4-BE49-F238E27FC236}">
                <a16:creationId xmlns="" xmlns:a16="http://schemas.microsoft.com/office/drawing/2014/main" id="{DAB46D3E-0863-41E7-A53B-06A027AC1C33}"/>
              </a:ext>
            </a:extLst>
          </p:cNvPr>
          <p:cNvSpPr/>
          <p:nvPr/>
        </p:nvSpPr>
        <p:spPr>
          <a:xfrm>
            <a:off x="5346700" y="4160838"/>
            <a:ext cx="2178050" cy="56515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r>
              <a:rPr kumimoji="1" lang="ja-JP" altLang="en-US" sz="1600" b="1" dirty="0">
                <a:solidFill>
                  <a:schemeClr val="bg1"/>
                </a:solidFill>
                <a:latin typeface="+mj-ea"/>
                <a:ea typeface="+mj-ea"/>
              </a:rPr>
              <a:t>医療機関の長</a:t>
            </a:r>
          </a:p>
        </p:txBody>
      </p:sp>
      <p:sp>
        <p:nvSpPr>
          <p:cNvPr id="29" name="円/楕円 28">
            <a:extLst>
              <a:ext uri="{FF2B5EF4-FFF2-40B4-BE49-F238E27FC236}">
                <a16:creationId xmlns="" xmlns:a16="http://schemas.microsoft.com/office/drawing/2014/main" id="{3CFDB519-60D6-4050-B426-033B27D0CCEB}"/>
              </a:ext>
            </a:extLst>
          </p:cNvPr>
          <p:cNvSpPr/>
          <p:nvPr/>
        </p:nvSpPr>
        <p:spPr>
          <a:xfrm>
            <a:off x="971550" y="5476875"/>
            <a:ext cx="2395538" cy="68421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kumimoji="1" lang="ja-JP" altLang="en-US" sz="1400" dirty="0">
              <a:solidFill>
                <a:prstClr val="white"/>
              </a:solidFill>
            </a:endParaRPr>
          </a:p>
        </p:txBody>
      </p:sp>
      <p:sp>
        <p:nvSpPr>
          <p:cNvPr id="58374" name="タイトル 2">
            <a:extLst>
              <a:ext uri="{FF2B5EF4-FFF2-40B4-BE49-F238E27FC236}">
                <a16:creationId xmlns="" xmlns:a16="http://schemas.microsoft.com/office/drawing/2014/main" id="{1D9A3BCD-8295-4C7A-83DA-FB3A69E95117}"/>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nchor="b"/>
          <a:lstStyle/>
          <a:p>
            <a:pPr>
              <a:lnSpc>
                <a:spcPct val="100000"/>
              </a:lnSpc>
            </a:pPr>
            <a:r>
              <a:rPr kumimoji="1" lang="ja-JP" altLang="en-US" sz="4000">
                <a:latin typeface="メイリオ" panose="020B0604030504040204" pitchFamily="34" charset="-128"/>
                <a:ea typeface="メイリオ" panose="020B0604030504040204" pitchFamily="34" charset="-128"/>
              </a:rPr>
              <a:t>安全性情報の収集</a:t>
            </a:r>
            <a:r>
              <a:rPr kumimoji="1" lang="ja-JP" altLang="en-US">
                <a:latin typeface="メイリオ" panose="020B0604030504040204" pitchFamily="34" charset="-128"/>
                <a:ea typeface="メイリオ" panose="020B0604030504040204" pitchFamily="34" charset="-128"/>
              </a:rPr>
              <a:t/>
            </a:r>
            <a:br>
              <a:rPr kumimoji="1" lang="ja-JP" altLang="en-US">
                <a:latin typeface="メイリオ" panose="020B0604030504040204" pitchFamily="34" charset="-128"/>
                <a:ea typeface="メイリオ" panose="020B0604030504040204" pitchFamily="34" charset="-128"/>
              </a:rPr>
            </a:br>
            <a:r>
              <a:rPr kumimoji="1" lang="ja-JP" altLang="en-US" sz="2000">
                <a:latin typeface="メイリオ" panose="020B0604030504040204" pitchFamily="34" charset="-128"/>
                <a:ea typeface="メイリオ" panose="020B0604030504040204" pitchFamily="34" charset="-128"/>
              </a:rPr>
              <a:t>実施医療機関で</a:t>
            </a:r>
            <a:r>
              <a:rPr kumimoji="1" lang="en-US" altLang="ja-JP" sz="2000">
                <a:latin typeface="メイリオ" panose="020B0604030504040204" pitchFamily="34" charset="-128"/>
                <a:ea typeface="メイリオ" panose="020B0604030504040204" pitchFamily="34" charset="-128"/>
              </a:rPr>
              <a:t>SAE</a:t>
            </a:r>
            <a:r>
              <a:rPr kumimoji="1" lang="ja-JP" altLang="en-US" sz="2000">
                <a:latin typeface="メイリオ" panose="020B0604030504040204" pitchFamily="34" charset="-128"/>
                <a:ea typeface="メイリオ" panose="020B0604030504040204" pitchFamily="34" charset="-128"/>
              </a:rPr>
              <a:t>が発生した場</a:t>
            </a:r>
          </a:p>
        </p:txBody>
      </p:sp>
      <p:sp>
        <p:nvSpPr>
          <p:cNvPr id="44035" name="コンテンツ プレースホルダ 2">
            <a:extLst>
              <a:ext uri="{FF2B5EF4-FFF2-40B4-BE49-F238E27FC236}">
                <a16:creationId xmlns="" xmlns:a16="http://schemas.microsoft.com/office/drawing/2014/main" id="{0EECE34C-2508-4DD2-A809-B9534C4DC5AF}"/>
              </a:ext>
            </a:extLst>
          </p:cNvPr>
          <p:cNvSpPr>
            <a:spLocks noGrp="1"/>
          </p:cNvSpPr>
          <p:nvPr>
            <p:ph idx="1"/>
          </p:nvPr>
        </p:nvSpPr>
        <p:spPr>
          <a:xfrm>
            <a:off x="457200" y="1065213"/>
            <a:ext cx="8204200" cy="4524375"/>
          </a:xfrm>
        </p:spPr>
        <p:txBody>
          <a:bodyPr/>
          <a:lstStyle/>
          <a:p>
            <a:pPr marL="0" indent="0" eaLnBrk="1" hangingPunct="1">
              <a:lnSpc>
                <a:spcPct val="125000"/>
              </a:lnSpc>
              <a:spcBef>
                <a:spcPts val="0"/>
              </a:spcBef>
              <a:buFont typeface="Arial" charset="0"/>
              <a:buNone/>
              <a:defRPr/>
            </a:pPr>
            <a:r>
              <a:rPr kumimoji="0" lang="ja-JP" altLang="en-US" sz="2400" b="1" dirty="0">
                <a:latin typeface="+mj-ea"/>
                <a:ea typeface="+mj-ea"/>
                <a:cs typeface="+mn-cs"/>
              </a:rPr>
              <a:t>医薬品</a:t>
            </a:r>
            <a:r>
              <a:rPr kumimoji="0" lang="en-US" altLang="ja-JP" sz="2400" b="1" dirty="0">
                <a:latin typeface="+mj-ea"/>
                <a:ea typeface="+mj-ea"/>
                <a:cs typeface="+mn-cs"/>
              </a:rPr>
              <a:t>GCP</a:t>
            </a:r>
            <a:r>
              <a:rPr kumimoji="0" lang="ja-JP" altLang="en-US" sz="2400" b="1" dirty="0">
                <a:latin typeface="+mj-ea"/>
                <a:ea typeface="+mj-ea"/>
                <a:cs typeface="+mn-cs"/>
              </a:rPr>
              <a:t>第</a:t>
            </a:r>
            <a:r>
              <a:rPr kumimoji="0" lang="en-US" altLang="ja-JP" sz="2400" b="1" dirty="0">
                <a:latin typeface="+mj-ea"/>
                <a:ea typeface="+mj-ea"/>
                <a:cs typeface="+mn-cs"/>
              </a:rPr>
              <a:t>48</a:t>
            </a:r>
            <a:r>
              <a:rPr kumimoji="0" lang="ja-JP" altLang="en-US" sz="2400" b="1" dirty="0">
                <a:latin typeface="+mj-ea"/>
                <a:ea typeface="+mj-ea"/>
                <a:cs typeface="+mn-cs"/>
              </a:rPr>
              <a:t>条第</a:t>
            </a:r>
            <a:r>
              <a:rPr kumimoji="0" lang="en-US" altLang="ja-JP" sz="2400" b="1" dirty="0">
                <a:latin typeface="+mj-ea"/>
                <a:ea typeface="+mj-ea"/>
                <a:cs typeface="+mn-cs"/>
              </a:rPr>
              <a:t>3</a:t>
            </a:r>
            <a:r>
              <a:rPr kumimoji="0" lang="ja-JP" altLang="en-US" sz="2400" b="1" dirty="0">
                <a:latin typeface="+mj-ea"/>
                <a:ea typeface="+mj-ea"/>
                <a:cs typeface="+mn-cs"/>
              </a:rPr>
              <a:t>項</a:t>
            </a:r>
            <a:endParaRPr kumimoji="0" lang="en-US" altLang="ja-JP" sz="2400" b="1" dirty="0">
              <a:latin typeface="+mj-ea"/>
              <a:ea typeface="+mj-ea"/>
              <a:cs typeface="+mn-cs"/>
            </a:endParaRPr>
          </a:p>
          <a:p>
            <a:pPr marL="0" indent="0" eaLnBrk="1" hangingPunct="1">
              <a:lnSpc>
                <a:spcPct val="125000"/>
              </a:lnSpc>
              <a:spcBef>
                <a:spcPts val="650"/>
              </a:spcBef>
              <a:buFont typeface="Arial" charset="0"/>
              <a:buNone/>
              <a:defRPr/>
            </a:pPr>
            <a:r>
              <a:rPr kumimoji="0" lang="ja-JP" altLang="en-US" sz="2000" b="1" dirty="0">
                <a:latin typeface="+mn-ea"/>
                <a:cs typeface="+mn-cs"/>
              </a:rPr>
              <a:t>　</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自ら治験を実施する者が治験を実施する場合にあっては、治験責任医師は、治験使用薬の副作用によると疑われる死亡その他の重篤な有害事象の発生を認めたときは、直ちに実施医療機関の長（</a:t>
            </a:r>
            <a:r>
              <a:rPr kumimoji="0" lang="ja-JP" altLang="en-US"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一つの実施計画書に基づき共同で複数の実施医療機関において治験を実施する場合には他の実施医療機関の治験責任医師を含む。</a:t>
            </a:r>
            <a:r>
              <a:rPr kumimoji="0" lang="ja-JP" altLang="en-US" sz="2000" dirty="0">
                <a:latin typeface="メイリオ" panose="020B0604030504040204" pitchFamily="50" charset="-128"/>
                <a:ea typeface="メイリオ" panose="020B0604030504040204" pitchFamily="50" charset="-128"/>
                <a:cs typeface="メイリオ" panose="020B0604030504040204" pitchFamily="50" charset="-128"/>
              </a:rPr>
              <a:t>）に報告するとともに、治験薬提供者に通知しなければならない。</a:t>
            </a:r>
            <a:endParaRPr kumimoji="0"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hangingPunct="1">
              <a:lnSpc>
                <a:spcPct val="125000"/>
              </a:lnSpc>
              <a:spcBef>
                <a:spcPts val="0"/>
              </a:spcBef>
              <a:buFont typeface="Arial" charset="0"/>
              <a:buNone/>
              <a:defRPr/>
            </a:pPr>
            <a:endParaRPr kumimoji="0" lang="en-US" altLang="ja-JP" sz="2000" b="1" dirty="0">
              <a:latin typeface="+mn-ea"/>
              <a:cs typeface="+mn-cs"/>
            </a:endParaRPr>
          </a:p>
        </p:txBody>
      </p:sp>
      <p:sp>
        <p:nvSpPr>
          <p:cNvPr id="9" name="爆発 1 8">
            <a:extLst>
              <a:ext uri="{FF2B5EF4-FFF2-40B4-BE49-F238E27FC236}">
                <a16:creationId xmlns="" xmlns:a16="http://schemas.microsoft.com/office/drawing/2014/main" id="{9AA0A452-08B1-4A71-A233-5EB582071562}"/>
              </a:ext>
            </a:extLst>
          </p:cNvPr>
          <p:cNvSpPr/>
          <p:nvPr/>
        </p:nvSpPr>
        <p:spPr>
          <a:xfrm>
            <a:off x="2441575" y="4284663"/>
            <a:ext cx="1368425" cy="914400"/>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kumimoji="1" sz="2400">
                <a:solidFill>
                  <a:schemeClr val="bg1"/>
                </a:solidFill>
                <a:latin typeface="Calibri" pitchFamily="34" charset="0"/>
                <a:ea typeface="ＭＳ Ｐゴシック" pitchFamily="50" charset="-128"/>
              </a:defRPr>
            </a:lvl1pPr>
            <a:lvl2pPr>
              <a:defRPr kumimoji="1" sz="2400">
                <a:solidFill>
                  <a:schemeClr val="bg1"/>
                </a:solidFill>
                <a:latin typeface="Calibri" pitchFamily="34" charset="0"/>
                <a:ea typeface="ＭＳ Ｐゴシック" pitchFamily="50" charset="-128"/>
              </a:defRPr>
            </a:lvl2pPr>
            <a:lvl3pPr>
              <a:defRPr kumimoji="1" sz="2400">
                <a:solidFill>
                  <a:schemeClr val="bg1"/>
                </a:solidFill>
                <a:latin typeface="Calibri" pitchFamily="34" charset="0"/>
                <a:ea typeface="ＭＳ Ｐゴシック" pitchFamily="50" charset="-128"/>
              </a:defRPr>
            </a:lvl3pPr>
            <a:lvl4pPr>
              <a:defRPr kumimoji="1" sz="2400">
                <a:solidFill>
                  <a:schemeClr val="bg1"/>
                </a:solidFill>
                <a:latin typeface="Calibri" pitchFamily="34" charset="0"/>
                <a:ea typeface="ＭＳ Ｐゴシック" pitchFamily="50" charset="-128"/>
              </a:defRPr>
            </a:lvl4pPr>
            <a:lvl5pPr>
              <a:defRPr kumimoji="1" sz="2400">
                <a:solidFill>
                  <a:schemeClr val="bg1"/>
                </a:solidFill>
                <a:latin typeface="Calibri" pitchFamily="34" charset="0"/>
                <a:ea typeface="ＭＳ Ｐゴシック" pitchFamily="50" charset="-128"/>
              </a:defRPr>
            </a:lvl5pPr>
            <a:lvl6pPr marL="2514600" indent="-228600" fontAlgn="base">
              <a:spcBef>
                <a:spcPct val="0"/>
              </a:spcBef>
              <a:spcAft>
                <a:spcPct val="0"/>
              </a:spcAft>
              <a:buClr>
                <a:srgbClr val="000000"/>
              </a:buClr>
              <a:buSzPct val="100000"/>
              <a:buFont typeface="Times New Roman" pitchFamily="18" charset="0"/>
              <a:defRPr kumimoji="1" sz="2400">
                <a:solidFill>
                  <a:schemeClr val="bg1"/>
                </a:solidFill>
                <a:latin typeface="Calibri" pitchFamily="34" charset="0"/>
                <a:ea typeface="ＭＳ Ｐゴシック" pitchFamily="50" charset="-128"/>
              </a:defRPr>
            </a:lvl6pPr>
            <a:lvl7pPr marL="2971800" indent="-228600" fontAlgn="base">
              <a:spcBef>
                <a:spcPct val="0"/>
              </a:spcBef>
              <a:spcAft>
                <a:spcPct val="0"/>
              </a:spcAft>
              <a:buClr>
                <a:srgbClr val="000000"/>
              </a:buClr>
              <a:buSzPct val="100000"/>
              <a:buFont typeface="Times New Roman" pitchFamily="18" charset="0"/>
              <a:defRPr kumimoji="1" sz="2400">
                <a:solidFill>
                  <a:schemeClr val="bg1"/>
                </a:solidFill>
                <a:latin typeface="Calibri" pitchFamily="34" charset="0"/>
                <a:ea typeface="ＭＳ Ｐゴシック" pitchFamily="50" charset="-128"/>
              </a:defRPr>
            </a:lvl7pPr>
            <a:lvl8pPr marL="3429000" indent="-228600" fontAlgn="base">
              <a:spcBef>
                <a:spcPct val="0"/>
              </a:spcBef>
              <a:spcAft>
                <a:spcPct val="0"/>
              </a:spcAft>
              <a:buClr>
                <a:srgbClr val="000000"/>
              </a:buClr>
              <a:buSzPct val="100000"/>
              <a:buFont typeface="Times New Roman" pitchFamily="18" charset="0"/>
              <a:defRPr kumimoji="1" sz="2400">
                <a:solidFill>
                  <a:schemeClr val="bg1"/>
                </a:solidFill>
                <a:latin typeface="Calibri" pitchFamily="34" charset="0"/>
                <a:ea typeface="ＭＳ Ｐゴシック" pitchFamily="50" charset="-128"/>
              </a:defRPr>
            </a:lvl8pPr>
            <a:lvl9pPr marL="3886200" indent="-228600" fontAlgn="base">
              <a:spcBef>
                <a:spcPct val="0"/>
              </a:spcBef>
              <a:spcAft>
                <a:spcPct val="0"/>
              </a:spcAft>
              <a:buClr>
                <a:srgbClr val="000000"/>
              </a:buClr>
              <a:buSzPct val="100000"/>
              <a:buFont typeface="Times New Roman" pitchFamily="18" charset="0"/>
              <a:defRPr kumimoji="1" sz="2400">
                <a:solidFill>
                  <a:schemeClr val="bg1"/>
                </a:solidFill>
                <a:latin typeface="Calibri" pitchFamily="34" charset="0"/>
                <a:ea typeface="ＭＳ Ｐゴシック" pitchFamily="50" charset="-128"/>
              </a:defRPr>
            </a:lvl9pPr>
          </a:lstStyle>
          <a:p>
            <a:pPr algn="ctr" defTabSz="914400" eaLnBrk="1" hangingPunct="1">
              <a:defRPr/>
            </a:pPr>
            <a:r>
              <a:rPr lang="en-US" altLang="ja-JP" sz="1600" b="1">
                <a:solidFill>
                  <a:srgbClr val="FFFFFF"/>
                </a:solidFill>
                <a:latin typeface="メイリオ" pitchFamily="50" charset="-128"/>
                <a:ea typeface="メイリオ" pitchFamily="50" charset="-128"/>
                <a:cs typeface="メイリオ" pitchFamily="50" charset="-128"/>
              </a:rPr>
              <a:t>SAE</a:t>
            </a:r>
            <a:endParaRPr lang="ja-JP" altLang="en-US" sz="1600" b="1">
              <a:solidFill>
                <a:srgbClr val="FFFFFF"/>
              </a:solidFill>
              <a:latin typeface="メイリオ" pitchFamily="50" charset="-128"/>
              <a:ea typeface="メイリオ" pitchFamily="50" charset="-128"/>
              <a:cs typeface="メイリオ" pitchFamily="50" charset="-128"/>
            </a:endParaRPr>
          </a:p>
        </p:txBody>
      </p:sp>
      <p:cxnSp>
        <p:nvCxnSpPr>
          <p:cNvPr id="13" name="直線矢印コネクタ 12">
            <a:extLst>
              <a:ext uri="{FF2B5EF4-FFF2-40B4-BE49-F238E27FC236}">
                <a16:creationId xmlns="" xmlns:a16="http://schemas.microsoft.com/office/drawing/2014/main" id="{05591D74-DC4E-44C0-AF1E-D845DE30A07A}"/>
              </a:ext>
            </a:extLst>
          </p:cNvPr>
          <p:cNvCxnSpPr>
            <a:endCxn id="29" idx="7"/>
          </p:cNvCxnSpPr>
          <p:nvPr/>
        </p:nvCxnSpPr>
        <p:spPr>
          <a:xfrm flipH="1">
            <a:off x="3016250" y="5411788"/>
            <a:ext cx="342900" cy="165100"/>
          </a:xfrm>
          <a:prstGeom prst="straightConnector1">
            <a:avLst/>
          </a:prstGeom>
          <a:ln w="412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726" name="テキスト ボックス 13">
            <a:extLst>
              <a:ext uri="{FF2B5EF4-FFF2-40B4-BE49-F238E27FC236}">
                <a16:creationId xmlns="" xmlns:a16="http://schemas.microsoft.com/office/drawing/2014/main" id="{E5825BF5-D71C-4262-9CEE-93BFC0CEEB51}"/>
              </a:ext>
            </a:extLst>
          </p:cNvPr>
          <p:cNvSpPr txBox="1">
            <a:spLocks noChangeArrowheads="1"/>
          </p:cNvSpPr>
          <p:nvPr/>
        </p:nvSpPr>
        <p:spPr bwMode="auto">
          <a:xfrm>
            <a:off x="3319463" y="5589588"/>
            <a:ext cx="1004887" cy="338137"/>
          </a:xfrm>
          <a:prstGeom prst="rect">
            <a:avLst/>
          </a:prstGeom>
          <a:noFill/>
          <a:ln>
            <a:noFill/>
          </a:ln>
        </p:spPr>
        <p:txBody>
          <a:bodyPr wrap="none">
            <a:spAutoFit/>
          </a:bodyPr>
          <a:lstStyle>
            <a:lvl1pPr eaLnBrk="0" hangingPunct="0">
              <a:defRPr>
                <a:solidFill>
                  <a:schemeClr val="bg1"/>
                </a:solidFill>
                <a:latin typeface="Calibri" pitchFamily="32" charset="0"/>
                <a:ea typeface="ＭＳ Ｐゴシック" charset="-128"/>
              </a:defRPr>
            </a:lvl1pPr>
            <a:lvl2pPr eaLnBrk="0" hangingPunct="0">
              <a:defRPr>
                <a:solidFill>
                  <a:schemeClr val="bg1"/>
                </a:solidFill>
                <a:latin typeface="Calibri" pitchFamily="32" charset="0"/>
                <a:ea typeface="ＭＳ Ｐゴシック" charset="-128"/>
              </a:defRPr>
            </a:lvl2pPr>
            <a:lvl3pPr eaLnBrk="0" hangingPunct="0">
              <a:defRPr>
                <a:solidFill>
                  <a:schemeClr val="bg1"/>
                </a:solidFill>
                <a:latin typeface="Calibri" pitchFamily="32" charset="0"/>
                <a:ea typeface="ＭＳ Ｐゴシック" charset="-128"/>
              </a:defRPr>
            </a:lvl3pPr>
            <a:lvl4pPr eaLnBrk="0" hangingPunct="0">
              <a:defRPr>
                <a:solidFill>
                  <a:schemeClr val="bg1"/>
                </a:solidFill>
                <a:latin typeface="Calibri" pitchFamily="32" charset="0"/>
                <a:ea typeface="ＭＳ Ｐゴシック" charset="-128"/>
              </a:defRPr>
            </a:lvl4pPr>
            <a:lvl5pPr eaLnBrk="0" hangingPunct="0">
              <a:defRPr>
                <a:solidFill>
                  <a:schemeClr val="bg1"/>
                </a:solidFill>
                <a:latin typeface="Calibri" pitchFamily="32" charset="0"/>
                <a:ea typeface="ＭＳ Ｐゴシック" charset="-128"/>
              </a:defRPr>
            </a:lvl5pPr>
            <a:lvl6pPr marL="25146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6pPr>
            <a:lvl7pPr marL="29718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7pPr>
            <a:lvl8pPr marL="34290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8pPr>
            <a:lvl9pPr marL="38862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9pPr>
          </a:lstStyle>
          <a:p>
            <a:pPr defTabSz="914400" eaLnBrk="1" hangingPunct="1">
              <a:defRPr/>
            </a:pPr>
            <a:r>
              <a:rPr kumimoji="1" lang="ja-JP" altLang="en-US" sz="1600" b="1" dirty="0">
                <a:solidFill>
                  <a:srgbClr val="000000"/>
                </a:solidFill>
                <a:latin typeface="+mj-ea"/>
                <a:ea typeface="+mj-ea"/>
              </a:rPr>
              <a:t>報告義務</a:t>
            </a:r>
          </a:p>
        </p:txBody>
      </p:sp>
      <p:sp>
        <p:nvSpPr>
          <p:cNvPr id="30728" name="テキスト ボックス 18">
            <a:extLst>
              <a:ext uri="{FF2B5EF4-FFF2-40B4-BE49-F238E27FC236}">
                <a16:creationId xmlns="" xmlns:a16="http://schemas.microsoft.com/office/drawing/2014/main" id="{D4EEBC29-169D-4AAA-BF74-6DD977290AF1}"/>
              </a:ext>
            </a:extLst>
          </p:cNvPr>
          <p:cNvSpPr txBox="1">
            <a:spLocks noChangeArrowheads="1"/>
          </p:cNvSpPr>
          <p:nvPr/>
        </p:nvSpPr>
        <p:spPr bwMode="auto">
          <a:xfrm>
            <a:off x="4210050" y="4487863"/>
            <a:ext cx="1004888" cy="338137"/>
          </a:xfrm>
          <a:prstGeom prst="rect">
            <a:avLst/>
          </a:prstGeom>
          <a:noFill/>
          <a:ln>
            <a:noFill/>
          </a:ln>
        </p:spPr>
        <p:txBody>
          <a:bodyPr wrap="none">
            <a:spAutoFit/>
          </a:bodyPr>
          <a:lstStyle>
            <a:lvl1pPr eaLnBrk="0" hangingPunct="0">
              <a:defRPr>
                <a:solidFill>
                  <a:schemeClr val="bg1"/>
                </a:solidFill>
                <a:latin typeface="Calibri" pitchFamily="32" charset="0"/>
                <a:ea typeface="ＭＳ Ｐゴシック" charset="-128"/>
              </a:defRPr>
            </a:lvl1pPr>
            <a:lvl2pPr eaLnBrk="0" hangingPunct="0">
              <a:defRPr>
                <a:solidFill>
                  <a:schemeClr val="bg1"/>
                </a:solidFill>
                <a:latin typeface="Calibri" pitchFamily="32" charset="0"/>
                <a:ea typeface="ＭＳ Ｐゴシック" charset="-128"/>
              </a:defRPr>
            </a:lvl2pPr>
            <a:lvl3pPr eaLnBrk="0" hangingPunct="0">
              <a:defRPr>
                <a:solidFill>
                  <a:schemeClr val="bg1"/>
                </a:solidFill>
                <a:latin typeface="Calibri" pitchFamily="32" charset="0"/>
                <a:ea typeface="ＭＳ Ｐゴシック" charset="-128"/>
              </a:defRPr>
            </a:lvl3pPr>
            <a:lvl4pPr eaLnBrk="0" hangingPunct="0">
              <a:defRPr>
                <a:solidFill>
                  <a:schemeClr val="bg1"/>
                </a:solidFill>
                <a:latin typeface="Calibri" pitchFamily="32" charset="0"/>
                <a:ea typeface="ＭＳ Ｐゴシック" charset="-128"/>
              </a:defRPr>
            </a:lvl4pPr>
            <a:lvl5pPr eaLnBrk="0" hangingPunct="0">
              <a:defRPr>
                <a:solidFill>
                  <a:schemeClr val="bg1"/>
                </a:solidFill>
                <a:latin typeface="Calibri" pitchFamily="32" charset="0"/>
                <a:ea typeface="ＭＳ Ｐゴシック" charset="-128"/>
              </a:defRPr>
            </a:lvl5pPr>
            <a:lvl6pPr marL="25146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6pPr>
            <a:lvl7pPr marL="29718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7pPr>
            <a:lvl8pPr marL="34290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8pPr>
            <a:lvl9pPr marL="38862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9pPr>
          </a:lstStyle>
          <a:p>
            <a:pPr defTabSz="914400" eaLnBrk="1" hangingPunct="1">
              <a:defRPr/>
            </a:pPr>
            <a:r>
              <a:rPr kumimoji="1" lang="ja-JP" altLang="en-US" sz="1600" b="1" dirty="0">
                <a:solidFill>
                  <a:srgbClr val="000000"/>
                </a:solidFill>
                <a:latin typeface="+mj-ea"/>
                <a:ea typeface="+mj-ea"/>
              </a:rPr>
              <a:t>報告義務</a:t>
            </a:r>
          </a:p>
        </p:txBody>
      </p:sp>
      <p:sp>
        <p:nvSpPr>
          <p:cNvPr id="30730" name="テキスト ボックス 20">
            <a:extLst>
              <a:ext uri="{FF2B5EF4-FFF2-40B4-BE49-F238E27FC236}">
                <a16:creationId xmlns="" xmlns:a16="http://schemas.microsoft.com/office/drawing/2014/main" id="{3DF931C4-D227-4B1D-8897-B44507568DF1}"/>
              </a:ext>
            </a:extLst>
          </p:cNvPr>
          <p:cNvSpPr txBox="1">
            <a:spLocks noChangeArrowheads="1"/>
          </p:cNvSpPr>
          <p:nvPr/>
        </p:nvSpPr>
        <p:spPr bwMode="auto">
          <a:xfrm>
            <a:off x="5372100" y="5313363"/>
            <a:ext cx="1004888" cy="339725"/>
          </a:xfrm>
          <a:prstGeom prst="rect">
            <a:avLst/>
          </a:prstGeom>
          <a:noFill/>
          <a:ln>
            <a:noFill/>
          </a:ln>
        </p:spPr>
        <p:txBody>
          <a:bodyPr wrap="none">
            <a:spAutoFit/>
          </a:bodyPr>
          <a:lstStyle>
            <a:lvl1pPr eaLnBrk="0" hangingPunct="0">
              <a:defRPr>
                <a:solidFill>
                  <a:schemeClr val="bg1"/>
                </a:solidFill>
                <a:latin typeface="Calibri" pitchFamily="32" charset="0"/>
                <a:ea typeface="ＭＳ Ｐゴシック" charset="-128"/>
              </a:defRPr>
            </a:lvl1pPr>
            <a:lvl2pPr eaLnBrk="0" hangingPunct="0">
              <a:defRPr>
                <a:solidFill>
                  <a:schemeClr val="bg1"/>
                </a:solidFill>
                <a:latin typeface="Calibri" pitchFamily="32" charset="0"/>
                <a:ea typeface="ＭＳ Ｐゴシック" charset="-128"/>
              </a:defRPr>
            </a:lvl2pPr>
            <a:lvl3pPr eaLnBrk="0" hangingPunct="0">
              <a:defRPr>
                <a:solidFill>
                  <a:schemeClr val="bg1"/>
                </a:solidFill>
                <a:latin typeface="Calibri" pitchFamily="32" charset="0"/>
                <a:ea typeface="ＭＳ Ｐゴシック" charset="-128"/>
              </a:defRPr>
            </a:lvl3pPr>
            <a:lvl4pPr eaLnBrk="0" hangingPunct="0">
              <a:defRPr>
                <a:solidFill>
                  <a:schemeClr val="bg1"/>
                </a:solidFill>
                <a:latin typeface="Calibri" pitchFamily="32" charset="0"/>
                <a:ea typeface="ＭＳ Ｐゴシック" charset="-128"/>
              </a:defRPr>
            </a:lvl4pPr>
            <a:lvl5pPr eaLnBrk="0" hangingPunct="0">
              <a:defRPr>
                <a:solidFill>
                  <a:schemeClr val="bg1"/>
                </a:solidFill>
                <a:latin typeface="Calibri" pitchFamily="32" charset="0"/>
                <a:ea typeface="ＭＳ Ｐゴシック" charset="-128"/>
              </a:defRPr>
            </a:lvl5pPr>
            <a:lvl6pPr marL="25146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6pPr>
            <a:lvl7pPr marL="29718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7pPr>
            <a:lvl8pPr marL="34290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8pPr>
            <a:lvl9pPr marL="38862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9pPr>
          </a:lstStyle>
          <a:p>
            <a:pPr defTabSz="914400" eaLnBrk="1" hangingPunct="1">
              <a:defRPr/>
            </a:pPr>
            <a:r>
              <a:rPr kumimoji="1" lang="ja-JP" altLang="en-US" sz="1600" b="1" dirty="0">
                <a:solidFill>
                  <a:srgbClr val="000000"/>
                </a:solidFill>
                <a:latin typeface="+mj-ea"/>
                <a:ea typeface="+mj-ea"/>
              </a:rPr>
              <a:t>報告義務</a:t>
            </a:r>
          </a:p>
        </p:txBody>
      </p:sp>
      <p:sp>
        <p:nvSpPr>
          <p:cNvPr id="30736" name="テキスト ボックス 30">
            <a:extLst>
              <a:ext uri="{FF2B5EF4-FFF2-40B4-BE49-F238E27FC236}">
                <a16:creationId xmlns="" xmlns:a16="http://schemas.microsoft.com/office/drawing/2014/main" id="{D651B78E-61E0-4BC4-9D35-CCDF29B05889}"/>
              </a:ext>
            </a:extLst>
          </p:cNvPr>
          <p:cNvSpPr txBox="1">
            <a:spLocks noChangeArrowheads="1"/>
          </p:cNvSpPr>
          <p:nvPr/>
        </p:nvSpPr>
        <p:spPr bwMode="auto">
          <a:xfrm>
            <a:off x="1146175" y="5573713"/>
            <a:ext cx="2087563" cy="522287"/>
          </a:xfrm>
          <a:prstGeom prst="rect">
            <a:avLst/>
          </a:prstGeom>
          <a:noFill/>
          <a:ln w="9525">
            <a:noFill/>
            <a:miter lim="800000"/>
            <a:headEnd/>
            <a:tailEnd/>
          </a:ln>
        </p:spPr>
        <p:txBody>
          <a:bodyPr>
            <a:spAutoFit/>
          </a:bodyPr>
          <a:lstStyle>
            <a:lvl1pPr eaLnBrk="0" hangingPunct="0">
              <a:defRPr>
                <a:solidFill>
                  <a:schemeClr val="bg1"/>
                </a:solidFill>
                <a:latin typeface="Calibri" pitchFamily="32" charset="0"/>
                <a:ea typeface="ＭＳ Ｐゴシック" charset="-128"/>
              </a:defRPr>
            </a:lvl1pPr>
            <a:lvl2pPr eaLnBrk="0" hangingPunct="0">
              <a:defRPr>
                <a:solidFill>
                  <a:schemeClr val="bg1"/>
                </a:solidFill>
                <a:latin typeface="Calibri" pitchFamily="32" charset="0"/>
                <a:ea typeface="ＭＳ Ｐゴシック" charset="-128"/>
              </a:defRPr>
            </a:lvl2pPr>
            <a:lvl3pPr eaLnBrk="0" hangingPunct="0">
              <a:defRPr>
                <a:solidFill>
                  <a:schemeClr val="bg1"/>
                </a:solidFill>
                <a:latin typeface="Calibri" pitchFamily="32" charset="0"/>
                <a:ea typeface="ＭＳ Ｐゴシック" charset="-128"/>
              </a:defRPr>
            </a:lvl3pPr>
            <a:lvl4pPr eaLnBrk="0" hangingPunct="0">
              <a:defRPr>
                <a:solidFill>
                  <a:schemeClr val="bg1"/>
                </a:solidFill>
                <a:latin typeface="Calibri" pitchFamily="32" charset="0"/>
                <a:ea typeface="ＭＳ Ｐゴシック" charset="-128"/>
              </a:defRPr>
            </a:lvl4pPr>
            <a:lvl5pPr eaLnBrk="0" hangingPunct="0">
              <a:defRPr>
                <a:solidFill>
                  <a:schemeClr val="bg1"/>
                </a:solidFill>
                <a:latin typeface="Calibri" pitchFamily="32" charset="0"/>
                <a:ea typeface="ＭＳ Ｐゴシック" charset="-128"/>
              </a:defRPr>
            </a:lvl5pPr>
            <a:lvl6pPr marL="25146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6pPr>
            <a:lvl7pPr marL="29718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7pPr>
            <a:lvl8pPr marL="34290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8pPr>
            <a:lvl9pPr marL="3886200" indent="-228600" eaLnBrk="0" fontAlgn="base" hangingPunct="0">
              <a:spcBef>
                <a:spcPct val="0"/>
              </a:spcBef>
              <a:spcAft>
                <a:spcPct val="0"/>
              </a:spcAft>
              <a:buClr>
                <a:srgbClr val="000000"/>
              </a:buClr>
              <a:buSzPct val="100000"/>
              <a:buFont typeface="Times New Roman" pitchFamily="16" charset="0"/>
              <a:defRPr>
                <a:solidFill>
                  <a:schemeClr val="bg1"/>
                </a:solidFill>
                <a:latin typeface="Calibri" pitchFamily="32" charset="0"/>
                <a:ea typeface="ＭＳ Ｐゴシック" charset="-128"/>
              </a:defRPr>
            </a:lvl9pPr>
          </a:lstStyle>
          <a:p>
            <a:pPr algn="ctr" defTabSz="914400" eaLnBrk="1" hangingPunct="1">
              <a:defRPr/>
            </a:pPr>
            <a:r>
              <a:rPr kumimoji="1" lang="ja-JP" altLang="en-US" sz="1400" b="1" dirty="0">
                <a:latin typeface="+mj-ea"/>
                <a:ea typeface="+mj-ea"/>
              </a:rPr>
              <a:t>他の実施医療機関の</a:t>
            </a:r>
            <a:endParaRPr kumimoji="1" lang="en-US" altLang="ja-JP" sz="1400" b="1" dirty="0">
              <a:latin typeface="+mj-ea"/>
              <a:ea typeface="+mj-ea"/>
            </a:endParaRPr>
          </a:p>
          <a:p>
            <a:pPr algn="ctr" defTabSz="914400" eaLnBrk="1" hangingPunct="1">
              <a:defRPr/>
            </a:pPr>
            <a:r>
              <a:rPr kumimoji="1" lang="ja-JP" altLang="en-US" sz="1400" b="1" dirty="0">
                <a:latin typeface="+mj-ea"/>
                <a:ea typeface="+mj-ea"/>
              </a:rPr>
              <a:t>治験責任医師</a:t>
            </a:r>
          </a:p>
        </p:txBody>
      </p:sp>
      <p:cxnSp>
        <p:nvCxnSpPr>
          <p:cNvPr id="18" name="直線矢印コネクタ 17">
            <a:extLst>
              <a:ext uri="{FF2B5EF4-FFF2-40B4-BE49-F238E27FC236}">
                <a16:creationId xmlns="" xmlns:a16="http://schemas.microsoft.com/office/drawing/2014/main" id="{3F8E8848-B893-4315-BDFA-A171F94ED7DC}"/>
              </a:ext>
            </a:extLst>
          </p:cNvPr>
          <p:cNvCxnSpPr>
            <a:stCxn id="5" idx="6"/>
          </p:cNvCxnSpPr>
          <p:nvPr/>
        </p:nvCxnSpPr>
        <p:spPr>
          <a:xfrm>
            <a:off x="5522913" y="5199063"/>
            <a:ext cx="804862" cy="0"/>
          </a:xfrm>
          <a:prstGeom prst="straightConnector1">
            <a:avLst/>
          </a:prstGeom>
          <a:ln w="412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 xmlns:a16="http://schemas.microsoft.com/office/drawing/2014/main" id="{11BC1822-10A8-4945-B12B-5C3571B5722B}"/>
              </a:ext>
            </a:extLst>
          </p:cNvPr>
          <p:cNvCxnSpPr/>
          <p:nvPr/>
        </p:nvCxnSpPr>
        <p:spPr>
          <a:xfrm flipV="1">
            <a:off x="5013325" y="4583113"/>
            <a:ext cx="509588" cy="338137"/>
          </a:xfrm>
          <a:prstGeom prst="straightConnector1">
            <a:avLst/>
          </a:prstGeom>
          <a:ln w="412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58384" name="図 7">
            <a:extLst>
              <a:ext uri="{FF2B5EF4-FFF2-40B4-BE49-F238E27FC236}">
                <a16:creationId xmlns="" xmlns:a16="http://schemas.microsoft.com/office/drawing/2014/main" id="{3CA780BA-E296-43AA-9039-C1977BFF744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85" name="正方形/長方形 1">
            <a:extLst>
              <a:ext uri="{FF2B5EF4-FFF2-40B4-BE49-F238E27FC236}">
                <a16:creationId xmlns="" xmlns:a16="http://schemas.microsoft.com/office/drawing/2014/main" id="{A38BB086-BB19-4876-8499-5A28230D79FB}"/>
              </a:ext>
            </a:extLst>
          </p:cNvPr>
          <p:cNvSpPr>
            <a:spLocks noChangeArrowheads="1"/>
          </p:cNvSpPr>
          <p:nvPr/>
        </p:nvSpPr>
        <p:spPr bwMode="auto">
          <a:xfrm>
            <a:off x="346075" y="6284913"/>
            <a:ext cx="7727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1400">
                <a:solidFill>
                  <a:schemeClr val="tx1"/>
                </a:solidFill>
              </a:rPr>
              <a:t>* </a:t>
            </a:r>
            <a:r>
              <a:rPr lang="ja-JP" altLang="en-US" sz="1400">
                <a:solidFill>
                  <a:schemeClr val="tx1"/>
                </a:solidFill>
              </a:rPr>
              <a:t>医療機器</a:t>
            </a:r>
            <a:r>
              <a:rPr lang="en-US" altLang="ja-JP" sz="1400">
                <a:solidFill>
                  <a:schemeClr val="tx1"/>
                </a:solidFill>
              </a:rPr>
              <a:t>/</a:t>
            </a:r>
            <a:r>
              <a:rPr lang="ja-JP" altLang="en-US" sz="1400">
                <a:solidFill>
                  <a:schemeClr val="tx1"/>
                </a:solidFill>
              </a:rPr>
              <a:t>再生医療等製品の場合は、該当する</a:t>
            </a:r>
            <a:r>
              <a:rPr lang="en-US" altLang="ja-JP" sz="1400">
                <a:solidFill>
                  <a:schemeClr val="tx1"/>
                </a:solidFill>
              </a:rPr>
              <a:t>GCP</a:t>
            </a:r>
            <a:r>
              <a:rPr lang="ja-JP" altLang="en-US" sz="1400">
                <a:solidFill>
                  <a:schemeClr val="tx1"/>
                </a:solidFill>
              </a:rPr>
              <a:t>の第</a:t>
            </a:r>
            <a:r>
              <a:rPr lang="en-US" altLang="ja-JP" sz="1400">
                <a:solidFill>
                  <a:schemeClr val="tx1"/>
                </a:solidFill>
              </a:rPr>
              <a:t>68</a:t>
            </a:r>
            <a:r>
              <a:rPr lang="ja-JP" altLang="en-US" sz="1400">
                <a:solidFill>
                  <a:schemeClr val="tx1"/>
                </a:solidFill>
              </a:rPr>
              <a:t>条第</a:t>
            </a:r>
            <a:r>
              <a:rPr lang="en-US" altLang="ja-JP" sz="1400">
                <a:solidFill>
                  <a:schemeClr val="tx1"/>
                </a:solidFill>
              </a:rPr>
              <a:t>3</a:t>
            </a:r>
            <a:r>
              <a:rPr lang="ja-JP" altLang="en-US" sz="1400">
                <a:solidFill>
                  <a:schemeClr val="tx1"/>
                </a:solidFill>
              </a:rPr>
              <a:t>項を参照のこと</a:t>
            </a:r>
            <a:endParaRPr lang="en-US" altLang="ja-JP" sz="1400">
              <a:solidFill>
                <a:schemeClr val="tx1"/>
              </a:solidFill>
            </a:endParaRPr>
          </a:p>
          <a:p>
            <a:r>
              <a:rPr lang="en-US" altLang="ja-JP" sz="1400">
                <a:solidFill>
                  <a:schemeClr val="tx1"/>
                </a:solidFill>
              </a:rPr>
              <a:t>* </a:t>
            </a:r>
            <a:r>
              <a:rPr lang="ja-JP" altLang="en-US" sz="1400">
                <a:solidFill>
                  <a:schemeClr val="tx1"/>
                </a:solidFill>
              </a:rPr>
              <a:t>国内で他の治験を実施している場合は、その治験で発生した安全性情報についても収集を行うこと</a:t>
            </a:r>
            <a:endParaRPr lang="en-US" altLang="ja-JP" sz="1400">
              <a:solidFill>
                <a:schemeClr val="tx1"/>
              </a:solidFill>
            </a:endParaRP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タイトル 2">
            <a:extLst>
              <a:ext uri="{FF2B5EF4-FFF2-40B4-BE49-F238E27FC236}">
                <a16:creationId xmlns="" xmlns:a16="http://schemas.microsoft.com/office/drawing/2014/main" id="{60633086-1E6F-419F-B541-FB50344B7ADC}"/>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規制当局への報告が必要な副作用</a:t>
            </a:r>
          </a:p>
        </p:txBody>
      </p:sp>
      <p:graphicFrame>
        <p:nvGraphicFramePr>
          <p:cNvPr id="5" name="コンテンツ プレースホルダ 4">
            <a:extLst>
              <a:ext uri="{FF2B5EF4-FFF2-40B4-BE49-F238E27FC236}">
                <a16:creationId xmlns="" xmlns:a16="http://schemas.microsoft.com/office/drawing/2014/main" id="{AF1A52A8-7122-4D08-95CD-1A29E5D8A46A}"/>
              </a:ext>
            </a:extLst>
          </p:cNvPr>
          <p:cNvGraphicFramePr>
            <a:graphicFrameLocks noGrp="1"/>
          </p:cNvGraphicFramePr>
          <p:nvPr>
            <p:ph idx="1"/>
          </p:nvPr>
        </p:nvGraphicFramePr>
        <p:xfrm>
          <a:off x="457200" y="1600200"/>
          <a:ext cx="8204200" cy="3706814"/>
        </p:xfrm>
        <a:graphic>
          <a:graphicData uri="http://schemas.openxmlformats.org/drawingml/2006/table">
            <a:tbl>
              <a:tblPr firstRow="1" bandRow="1">
                <a:tableStyleId>{93296810-A885-4BE3-A3E7-6D5BEEA58F35}</a:tableStyleId>
              </a:tblPr>
              <a:tblGrid>
                <a:gridCol w="5122912">
                  <a:extLst>
                    <a:ext uri="{9D8B030D-6E8A-4147-A177-3AD203B41FA5}">
                      <a16:colId xmlns="" xmlns:a16="http://schemas.microsoft.com/office/drawing/2014/main" val="20000"/>
                    </a:ext>
                  </a:extLst>
                </a:gridCol>
                <a:gridCol w="1396628">
                  <a:extLst>
                    <a:ext uri="{9D8B030D-6E8A-4147-A177-3AD203B41FA5}">
                      <a16:colId xmlns="" xmlns:a16="http://schemas.microsoft.com/office/drawing/2014/main" val="20001"/>
                    </a:ext>
                  </a:extLst>
                </a:gridCol>
                <a:gridCol w="1684660">
                  <a:extLst>
                    <a:ext uri="{9D8B030D-6E8A-4147-A177-3AD203B41FA5}">
                      <a16:colId xmlns="" xmlns:a16="http://schemas.microsoft.com/office/drawing/2014/main" val="20002"/>
                    </a:ext>
                  </a:extLst>
                </a:gridCol>
              </a:tblGrid>
              <a:tr h="457202">
                <a:tc>
                  <a:txBody>
                    <a:bodyPr/>
                    <a:lstStyle/>
                    <a:p>
                      <a:endParaRPr kumimoji="1" lang="ja-JP" altLang="en-US" sz="2400" b="1" dirty="0">
                        <a:latin typeface="+mj-ea"/>
                        <a:ea typeface="+mj-ea"/>
                      </a:endParaRPr>
                    </a:p>
                  </a:txBody>
                  <a:tcPr marL="120903" marR="120903" marT="45721" marB="45721" anchor="ctr">
                    <a:solidFill>
                      <a:srgbClr val="0099FF"/>
                    </a:solidFill>
                  </a:tcPr>
                </a:tc>
                <a:tc>
                  <a:txBody>
                    <a:bodyPr/>
                    <a:lstStyle/>
                    <a:p>
                      <a:pPr algn="ctr"/>
                      <a:r>
                        <a:rPr kumimoji="1" lang="ja-JP" altLang="en-US" sz="2000" b="1" dirty="0">
                          <a:latin typeface="+mj-ea"/>
                          <a:ea typeface="+mj-ea"/>
                        </a:rPr>
                        <a:t>未知</a:t>
                      </a:r>
                      <a:endParaRPr kumimoji="1" lang="ja-JP" altLang="en-US" sz="2000" b="1" dirty="0">
                        <a:solidFill>
                          <a:schemeClr val="accent6"/>
                        </a:solidFill>
                        <a:latin typeface="+mj-ea"/>
                        <a:ea typeface="+mj-ea"/>
                      </a:endParaRPr>
                    </a:p>
                  </a:txBody>
                  <a:tcPr marL="120903" marR="120903" marT="45721" marB="45721" anchor="ctr">
                    <a:solidFill>
                      <a:srgbClr val="0099FF"/>
                    </a:solidFill>
                  </a:tcPr>
                </a:tc>
                <a:tc>
                  <a:txBody>
                    <a:bodyPr/>
                    <a:lstStyle/>
                    <a:p>
                      <a:pPr algn="ctr"/>
                      <a:r>
                        <a:rPr kumimoji="1" lang="ja-JP" altLang="en-US" sz="2000" b="1" dirty="0">
                          <a:latin typeface="+mj-ea"/>
                          <a:ea typeface="+mj-ea"/>
                        </a:rPr>
                        <a:t>既知</a:t>
                      </a:r>
                      <a:endParaRPr kumimoji="1" lang="ja-JP" altLang="en-US" sz="2000" b="1" dirty="0">
                        <a:solidFill>
                          <a:schemeClr val="accent6"/>
                        </a:solidFill>
                        <a:latin typeface="+mj-ea"/>
                        <a:ea typeface="+mj-ea"/>
                      </a:endParaRPr>
                    </a:p>
                  </a:txBody>
                  <a:tcPr marL="120903" marR="120903" marT="45721" marB="45721" anchor="ctr">
                    <a:solidFill>
                      <a:srgbClr val="0099FF"/>
                    </a:solidFill>
                  </a:tcPr>
                </a:tc>
                <a:extLst>
                  <a:ext uri="{0D108BD9-81ED-4DB2-BD59-A6C34878D82A}">
                    <a16:rowId xmlns="" xmlns:a16="http://schemas.microsoft.com/office/drawing/2014/main" val="10000"/>
                  </a:ext>
                </a:extLst>
              </a:tr>
              <a:tr h="504709">
                <a:tc>
                  <a:txBody>
                    <a:bodyPr/>
                    <a:lstStyle/>
                    <a:p>
                      <a:r>
                        <a:rPr kumimoji="1" lang="ja-JP" altLang="en-US" sz="1900" b="1" dirty="0">
                          <a:latin typeface="+mj-ea"/>
                          <a:ea typeface="+mj-ea"/>
                        </a:rPr>
                        <a:t> 死亡</a:t>
                      </a:r>
                    </a:p>
                  </a:txBody>
                  <a:tcPr marL="120903" marR="120903" marT="45721" marB="45721" anchor="ctr">
                    <a:solidFill>
                      <a:schemeClr val="bg1">
                        <a:lumMod val="85000"/>
                      </a:schemeClr>
                    </a:solidFill>
                  </a:tcPr>
                </a:tc>
                <a:tc>
                  <a:txBody>
                    <a:bodyPr/>
                    <a:lstStyle/>
                    <a:p>
                      <a:pPr algn="ctr"/>
                      <a:r>
                        <a:rPr kumimoji="1" lang="en-US" altLang="ja-JP" sz="2000" b="1" dirty="0">
                          <a:latin typeface="+mj-ea"/>
                          <a:ea typeface="+mj-ea"/>
                        </a:rPr>
                        <a:t>7</a:t>
                      </a:r>
                      <a:r>
                        <a:rPr kumimoji="1" lang="ja-JP" altLang="en-US" sz="2000" b="1" dirty="0">
                          <a:latin typeface="+mj-ea"/>
                          <a:ea typeface="+mj-ea"/>
                        </a:rPr>
                        <a:t>日</a:t>
                      </a:r>
                    </a:p>
                  </a:txBody>
                  <a:tcPr marL="120903" marR="120903" marT="45721" marB="45721" anchor="ctr">
                    <a:solidFill>
                      <a:schemeClr val="bg1">
                        <a:lumMod val="85000"/>
                      </a:schemeClr>
                    </a:solidFill>
                  </a:tcPr>
                </a:tc>
                <a:tc>
                  <a:txBody>
                    <a:bodyPr/>
                    <a:lstStyle/>
                    <a:p>
                      <a:pPr algn="ctr"/>
                      <a:r>
                        <a:rPr kumimoji="1" lang="en-US" altLang="ja-JP" sz="2000" b="1" dirty="0">
                          <a:latin typeface="+mj-ea"/>
                          <a:ea typeface="+mj-ea"/>
                        </a:rPr>
                        <a:t>15</a:t>
                      </a:r>
                      <a:r>
                        <a:rPr kumimoji="1" lang="ja-JP" altLang="en-US" sz="2000" b="1" dirty="0">
                          <a:latin typeface="+mj-ea"/>
                          <a:ea typeface="+mj-ea"/>
                        </a:rPr>
                        <a:t>日</a:t>
                      </a:r>
                    </a:p>
                  </a:txBody>
                  <a:tcPr marL="120903" marR="120903" marT="45721" marB="45721" anchor="ctr">
                    <a:solidFill>
                      <a:schemeClr val="bg1">
                        <a:lumMod val="85000"/>
                      </a:schemeClr>
                    </a:solidFill>
                  </a:tcPr>
                </a:tc>
                <a:extLst>
                  <a:ext uri="{0D108BD9-81ED-4DB2-BD59-A6C34878D82A}">
                    <a16:rowId xmlns="" xmlns:a16="http://schemas.microsoft.com/office/drawing/2014/main" val="10001"/>
                  </a:ext>
                </a:extLst>
              </a:tr>
              <a:tr h="504709">
                <a:tc>
                  <a:txBody>
                    <a:bodyPr/>
                    <a:lstStyle/>
                    <a:p>
                      <a:r>
                        <a:rPr kumimoji="1" lang="ja-JP" altLang="en-US" sz="1900" b="1" dirty="0">
                          <a:latin typeface="+mj-ea"/>
                          <a:ea typeface="+mj-ea"/>
                        </a:rPr>
                        <a:t> 死亡のおそれ</a:t>
                      </a:r>
                    </a:p>
                  </a:txBody>
                  <a:tcPr marL="120903" marR="120903" marT="45721" marB="45721" anchor="ctr">
                    <a:solidFill>
                      <a:schemeClr val="bg1">
                        <a:lumMod val="95000"/>
                      </a:schemeClr>
                    </a:solidFill>
                  </a:tcPr>
                </a:tc>
                <a:tc>
                  <a:txBody>
                    <a:bodyPr/>
                    <a:lstStyle/>
                    <a:p>
                      <a:pPr algn="ctr"/>
                      <a:r>
                        <a:rPr kumimoji="1" lang="en-US" altLang="ja-JP" sz="2000" b="1" dirty="0">
                          <a:latin typeface="+mj-ea"/>
                          <a:ea typeface="+mj-ea"/>
                        </a:rPr>
                        <a:t>7</a:t>
                      </a:r>
                      <a:r>
                        <a:rPr kumimoji="1" lang="ja-JP" altLang="en-US" sz="2000" b="1" dirty="0">
                          <a:latin typeface="+mj-ea"/>
                          <a:ea typeface="+mj-ea"/>
                        </a:rPr>
                        <a:t>日</a:t>
                      </a:r>
                    </a:p>
                  </a:txBody>
                  <a:tcPr marL="120903" marR="120903" marT="45721" marB="45721" anchor="ctr">
                    <a:solidFill>
                      <a:schemeClr val="bg1">
                        <a:lumMod val="95000"/>
                      </a:schemeClr>
                    </a:solidFill>
                  </a:tcPr>
                </a:tc>
                <a:tc>
                  <a:txBody>
                    <a:bodyPr/>
                    <a:lstStyle/>
                    <a:p>
                      <a:pPr algn="ctr"/>
                      <a:r>
                        <a:rPr kumimoji="1" lang="en-US" altLang="ja-JP" sz="2000" b="1" dirty="0">
                          <a:latin typeface="+mj-ea"/>
                          <a:ea typeface="+mj-ea"/>
                        </a:rPr>
                        <a:t>15</a:t>
                      </a:r>
                      <a:r>
                        <a:rPr kumimoji="1" lang="ja-JP" altLang="en-US" sz="2000" b="1" dirty="0">
                          <a:latin typeface="+mj-ea"/>
                          <a:ea typeface="+mj-ea"/>
                        </a:rPr>
                        <a:t>日</a:t>
                      </a:r>
                    </a:p>
                  </a:txBody>
                  <a:tcPr marL="120903" marR="120903" marT="45721" marB="45721" anchor="ctr">
                    <a:solidFill>
                      <a:schemeClr val="bg1">
                        <a:lumMod val="95000"/>
                      </a:schemeClr>
                    </a:solidFill>
                  </a:tcPr>
                </a:tc>
                <a:extLst>
                  <a:ext uri="{0D108BD9-81ED-4DB2-BD59-A6C34878D82A}">
                    <a16:rowId xmlns="" xmlns:a16="http://schemas.microsoft.com/office/drawing/2014/main" val="10002"/>
                  </a:ext>
                </a:extLst>
              </a:tr>
              <a:tr h="578495">
                <a:tc>
                  <a:txBody>
                    <a:bodyPr/>
                    <a:lstStyle/>
                    <a:p>
                      <a:r>
                        <a:rPr kumimoji="1" lang="ja-JP" altLang="en-US" sz="1900" b="1" dirty="0">
                          <a:latin typeface="+mj-ea"/>
                          <a:ea typeface="+mj-ea"/>
                        </a:rPr>
                        <a:t> 入院または入院期間の延長</a:t>
                      </a:r>
                    </a:p>
                  </a:txBody>
                  <a:tcPr marL="120903" marR="120903" marT="45721" marB="45721" anchor="ctr">
                    <a:solidFill>
                      <a:schemeClr val="bg1">
                        <a:lumMod val="85000"/>
                      </a:schemeClr>
                    </a:solidFill>
                  </a:tcPr>
                </a:tc>
                <a:tc>
                  <a:txBody>
                    <a:bodyPr/>
                    <a:lstStyle/>
                    <a:p>
                      <a:pPr algn="ctr"/>
                      <a:r>
                        <a:rPr kumimoji="1" lang="en-US" altLang="ja-JP" sz="2000" b="1" dirty="0">
                          <a:latin typeface="+mj-ea"/>
                          <a:ea typeface="+mj-ea"/>
                        </a:rPr>
                        <a:t>15</a:t>
                      </a:r>
                      <a:r>
                        <a:rPr kumimoji="1" lang="ja-JP" altLang="en-US" sz="2000" b="1" dirty="0">
                          <a:latin typeface="+mj-ea"/>
                          <a:ea typeface="+mj-ea"/>
                        </a:rPr>
                        <a:t>日</a:t>
                      </a:r>
                    </a:p>
                  </a:txBody>
                  <a:tcPr marL="120903" marR="120903" marT="45721" marB="45721" anchor="ctr">
                    <a:solidFill>
                      <a:schemeClr val="bg1">
                        <a:lumMod val="85000"/>
                      </a:schemeClr>
                    </a:solidFill>
                  </a:tcPr>
                </a:tc>
                <a:tc>
                  <a:txBody>
                    <a:bodyPr/>
                    <a:lstStyle/>
                    <a:p>
                      <a:pPr algn="ctr"/>
                      <a:r>
                        <a:rPr kumimoji="1" lang="ja-JP" altLang="en-US" sz="2000" b="1" dirty="0">
                          <a:latin typeface="+mj-ea"/>
                          <a:ea typeface="+mj-ea"/>
                        </a:rPr>
                        <a:t>不要</a:t>
                      </a:r>
                    </a:p>
                  </a:txBody>
                  <a:tcPr marL="120903" marR="120903" marT="45721" marB="45721" anchor="ctr">
                    <a:solidFill>
                      <a:schemeClr val="bg1">
                        <a:lumMod val="85000"/>
                      </a:schemeClr>
                    </a:solidFill>
                  </a:tcPr>
                </a:tc>
                <a:extLst>
                  <a:ext uri="{0D108BD9-81ED-4DB2-BD59-A6C34878D82A}">
                    <a16:rowId xmlns="" xmlns:a16="http://schemas.microsoft.com/office/drawing/2014/main" val="10003"/>
                  </a:ext>
                </a:extLst>
              </a:tr>
              <a:tr h="578495">
                <a:tc>
                  <a:txBody>
                    <a:bodyPr/>
                    <a:lstStyle/>
                    <a:p>
                      <a:r>
                        <a:rPr kumimoji="1" lang="ja-JP" altLang="en-US" sz="1900" b="1" dirty="0">
                          <a:latin typeface="+mj-ea"/>
                          <a:ea typeface="+mj-ea"/>
                        </a:rPr>
                        <a:t> 永続的または顕著な障害・機能不全</a:t>
                      </a:r>
                    </a:p>
                  </a:txBody>
                  <a:tcPr marL="120903" marR="120903" marT="45721" marB="45721" anchor="ctr">
                    <a:solidFill>
                      <a:schemeClr val="bg1">
                        <a:lumMod val="95000"/>
                      </a:schemeClr>
                    </a:solidFill>
                  </a:tcPr>
                </a:tc>
                <a:tc>
                  <a:txBody>
                    <a:bodyPr/>
                    <a:lstStyle/>
                    <a:p>
                      <a:pPr algn="ctr"/>
                      <a:r>
                        <a:rPr kumimoji="1" lang="en-US" altLang="ja-JP" sz="2000" b="1" dirty="0">
                          <a:latin typeface="+mj-ea"/>
                          <a:ea typeface="+mj-ea"/>
                        </a:rPr>
                        <a:t>15</a:t>
                      </a:r>
                      <a:r>
                        <a:rPr kumimoji="1" lang="ja-JP" altLang="en-US" sz="2000" b="1" dirty="0">
                          <a:latin typeface="+mj-ea"/>
                          <a:ea typeface="+mj-ea"/>
                        </a:rPr>
                        <a:t>日</a:t>
                      </a:r>
                    </a:p>
                  </a:txBody>
                  <a:tcPr marL="120903" marR="120903" marT="45721" marB="45721" anchor="ctr">
                    <a:solidFill>
                      <a:schemeClr val="bg1">
                        <a:lumMod val="95000"/>
                      </a:schemeClr>
                    </a:solidFill>
                  </a:tcPr>
                </a:tc>
                <a:tc>
                  <a:txBody>
                    <a:bodyPr/>
                    <a:lstStyle/>
                    <a:p>
                      <a:pPr algn="ctr"/>
                      <a:r>
                        <a:rPr kumimoji="1" lang="ja-JP" altLang="en-US" sz="2000" b="1" dirty="0">
                          <a:latin typeface="+mj-ea"/>
                          <a:ea typeface="+mj-ea"/>
                        </a:rPr>
                        <a:t>不要</a:t>
                      </a:r>
                    </a:p>
                  </a:txBody>
                  <a:tcPr marL="120903" marR="120903" marT="45721" marB="45721" anchor="ctr">
                    <a:solidFill>
                      <a:schemeClr val="bg1">
                        <a:lumMod val="95000"/>
                      </a:schemeClr>
                    </a:solidFill>
                  </a:tcPr>
                </a:tc>
                <a:extLst>
                  <a:ext uri="{0D108BD9-81ED-4DB2-BD59-A6C34878D82A}">
                    <a16:rowId xmlns="" xmlns:a16="http://schemas.microsoft.com/office/drawing/2014/main" val="10004"/>
                  </a:ext>
                </a:extLst>
              </a:tr>
              <a:tr h="504709">
                <a:tc>
                  <a:txBody>
                    <a:bodyPr/>
                    <a:lstStyle/>
                    <a:p>
                      <a:r>
                        <a:rPr kumimoji="1" lang="ja-JP" altLang="en-US" sz="1900" b="1" dirty="0">
                          <a:latin typeface="+mj-ea"/>
                          <a:ea typeface="+mj-ea"/>
                        </a:rPr>
                        <a:t> 先天異常</a:t>
                      </a:r>
                    </a:p>
                  </a:txBody>
                  <a:tcPr marL="120903" marR="120903" marT="45721" marB="45721" anchor="ctr">
                    <a:solidFill>
                      <a:schemeClr val="bg1">
                        <a:lumMod val="85000"/>
                      </a:schemeClr>
                    </a:solidFill>
                  </a:tcPr>
                </a:tc>
                <a:tc>
                  <a:txBody>
                    <a:bodyPr/>
                    <a:lstStyle/>
                    <a:p>
                      <a:pPr algn="ctr"/>
                      <a:r>
                        <a:rPr kumimoji="1" lang="en-US" altLang="ja-JP" sz="2000" b="1" dirty="0">
                          <a:latin typeface="+mj-ea"/>
                          <a:ea typeface="+mj-ea"/>
                        </a:rPr>
                        <a:t>15</a:t>
                      </a:r>
                      <a:r>
                        <a:rPr kumimoji="1" lang="ja-JP" altLang="en-US" sz="2000" b="1" dirty="0">
                          <a:latin typeface="+mj-ea"/>
                          <a:ea typeface="+mj-ea"/>
                        </a:rPr>
                        <a:t>日</a:t>
                      </a:r>
                    </a:p>
                  </a:txBody>
                  <a:tcPr marL="120903" marR="120903" marT="45721" marB="45721" anchor="ctr">
                    <a:solidFill>
                      <a:schemeClr val="bg1">
                        <a:lumMod val="85000"/>
                      </a:schemeClr>
                    </a:solidFill>
                  </a:tcPr>
                </a:tc>
                <a:tc>
                  <a:txBody>
                    <a:bodyPr/>
                    <a:lstStyle/>
                    <a:p>
                      <a:pPr algn="ctr"/>
                      <a:r>
                        <a:rPr kumimoji="1" lang="ja-JP" altLang="en-US" sz="2000" b="1" dirty="0">
                          <a:latin typeface="+mj-ea"/>
                          <a:ea typeface="+mj-ea"/>
                        </a:rPr>
                        <a:t>不要</a:t>
                      </a:r>
                    </a:p>
                  </a:txBody>
                  <a:tcPr marL="120903" marR="120903" marT="45721" marB="45721" anchor="ctr">
                    <a:solidFill>
                      <a:schemeClr val="bg1">
                        <a:lumMod val="85000"/>
                      </a:schemeClr>
                    </a:solidFill>
                  </a:tcPr>
                </a:tc>
                <a:extLst>
                  <a:ext uri="{0D108BD9-81ED-4DB2-BD59-A6C34878D82A}">
                    <a16:rowId xmlns="" xmlns:a16="http://schemas.microsoft.com/office/drawing/2014/main" val="10005"/>
                  </a:ext>
                </a:extLst>
              </a:tr>
              <a:tr h="578495">
                <a:tc>
                  <a:txBody>
                    <a:bodyPr/>
                    <a:lstStyle/>
                    <a:p>
                      <a:r>
                        <a:rPr kumimoji="1" lang="ja-JP" altLang="en-US" sz="1900" b="1" dirty="0">
                          <a:latin typeface="+mj-ea"/>
                          <a:ea typeface="+mj-ea"/>
                        </a:rPr>
                        <a:t> その他上記に準じ、医学的に重要な事象</a:t>
                      </a:r>
                    </a:p>
                  </a:txBody>
                  <a:tcPr marL="120903" marR="120903" marT="45721" marB="45721" anchor="ctr">
                    <a:solidFill>
                      <a:schemeClr val="bg1">
                        <a:lumMod val="95000"/>
                      </a:schemeClr>
                    </a:solidFill>
                  </a:tcPr>
                </a:tc>
                <a:tc>
                  <a:txBody>
                    <a:bodyPr/>
                    <a:lstStyle/>
                    <a:p>
                      <a:pPr algn="ctr"/>
                      <a:r>
                        <a:rPr kumimoji="1" lang="en-US" altLang="ja-JP" sz="2000" b="1" dirty="0">
                          <a:latin typeface="+mj-ea"/>
                          <a:ea typeface="+mj-ea"/>
                        </a:rPr>
                        <a:t>15</a:t>
                      </a:r>
                      <a:r>
                        <a:rPr kumimoji="1" lang="ja-JP" altLang="en-US" sz="2000" b="1" dirty="0">
                          <a:latin typeface="+mj-ea"/>
                          <a:ea typeface="+mj-ea"/>
                        </a:rPr>
                        <a:t>日</a:t>
                      </a:r>
                    </a:p>
                  </a:txBody>
                  <a:tcPr marL="120903" marR="120903" marT="45721" marB="45721" anchor="ctr">
                    <a:solidFill>
                      <a:schemeClr val="bg1">
                        <a:lumMod val="95000"/>
                      </a:schemeClr>
                    </a:solidFill>
                  </a:tcPr>
                </a:tc>
                <a:tc>
                  <a:txBody>
                    <a:bodyPr/>
                    <a:lstStyle/>
                    <a:p>
                      <a:pPr algn="ctr"/>
                      <a:r>
                        <a:rPr kumimoji="1" lang="ja-JP" altLang="en-US" sz="2000" b="1" dirty="0">
                          <a:latin typeface="+mj-ea"/>
                          <a:ea typeface="+mj-ea"/>
                        </a:rPr>
                        <a:t>不要</a:t>
                      </a:r>
                    </a:p>
                  </a:txBody>
                  <a:tcPr marL="120903" marR="120903" marT="45721" marB="45721" anchor="ctr">
                    <a:solidFill>
                      <a:schemeClr val="bg1">
                        <a:lumMod val="95000"/>
                      </a:schemeClr>
                    </a:solidFill>
                  </a:tcPr>
                </a:tc>
                <a:extLst>
                  <a:ext uri="{0D108BD9-81ED-4DB2-BD59-A6C34878D82A}">
                    <a16:rowId xmlns="" xmlns:a16="http://schemas.microsoft.com/office/drawing/2014/main" val="10006"/>
                  </a:ext>
                </a:extLst>
              </a:tr>
            </a:tbl>
          </a:graphicData>
        </a:graphic>
      </p:graphicFrame>
      <p:sp>
        <p:nvSpPr>
          <p:cNvPr id="60453" name="テキスト ボックス 2">
            <a:extLst>
              <a:ext uri="{FF2B5EF4-FFF2-40B4-BE49-F238E27FC236}">
                <a16:creationId xmlns="" xmlns:a16="http://schemas.microsoft.com/office/drawing/2014/main" id="{3EBDAE61-522D-4F15-A08A-A151017A6400}"/>
              </a:ext>
            </a:extLst>
          </p:cNvPr>
          <p:cNvSpPr txBox="1">
            <a:spLocks noChangeArrowheads="1"/>
          </p:cNvSpPr>
          <p:nvPr/>
        </p:nvSpPr>
        <p:spPr bwMode="auto">
          <a:xfrm>
            <a:off x="4572000" y="5527675"/>
            <a:ext cx="44935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defTabSz="914400" eaLnBrk="1" hangingPunct="1">
              <a:spcBef>
                <a:spcPct val="0"/>
              </a:spcBef>
              <a:buClrTx/>
              <a:buSzTx/>
              <a:buFontTx/>
              <a:buNone/>
            </a:pPr>
            <a:r>
              <a:rPr lang="ja-JP" altLang="en-US" sz="1400" dirty="0">
                <a:latin typeface="メイリオ" panose="020B0604030504040204" pitchFamily="34" charset="-128"/>
                <a:ea typeface="メイリオ" panose="020B0604030504040204" pitchFamily="34" charset="-128"/>
              </a:rPr>
              <a:t>未知・既知の判断は治験薬等概要書の記載に基づく。</a:t>
            </a:r>
          </a:p>
        </p:txBody>
      </p:sp>
      <p:pic>
        <p:nvPicPr>
          <p:cNvPr id="60454" name="図 7">
            <a:extLst>
              <a:ext uri="{FF2B5EF4-FFF2-40B4-BE49-F238E27FC236}">
                <a16:creationId xmlns="" xmlns:a16="http://schemas.microsoft.com/office/drawing/2014/main" id="{0A3E869B-F31B-41D4-80BF-08D80B2D048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正方形/長方形 3">
            <a:extLst>
              <a:ext uri="{FF2B5EF4-FFF2-40B4-BE49-F238E27FC236}">
                <a16:creationId xmlns="" xmlns:a16="http://schemas.microsoft.com/office/drawing/2014/main" id="{694287BF-F36C-4976-8B10-B0AA625DBDC8}"/>
              </a:ext>
            </a:extLst>
          </p:cNvPr>
          <p:cNvSpPr>
            <a:spLocks noChangeArrowheads="1"/>
          </p:cNvSpPr>
          <p:nvPr/>
        </p:nvSpPr>
        <p:spPr bwMode="auto">
          <a:xfrm>
            <a:off x="458788" y="1762125"/>
            <a:ext cx="8207375" cy="488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7188" indent="-357188">
              <a:spcBef>
                <a:spcPts val="800"/>
              </a:spcBef>
              <a:buClr>
                <a:srgbClr val="000000"/>
              </a:buClr>
              <a:buSzPct val="100000"/>
              <a:buFont typeface="Times New Roman" panose="02020603050405020304" pitchFamily="18" charset="0"/>
              <a:tabLst>
                <a:tab pos="357188"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357188"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357188"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357188"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357188"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357188"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357188"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357188"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357188"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25000"/>
              </a:lnSpc>
              <a:spcBef>
                <a:spcPts val="650"/>
              </a:spcBef>
              <a:buFont typeface="Arial" panose="020B0604020202020204" pitchFamily="34" charset="0"/>
              <a:buChar char="•"/>
            </a:pPr>
            <a:r>
              <a:rPr kumimoji="0" lang="ja-JP" altLang="en-US" sz="2600" b="1">
                <a:solidFill>
                  <a:schemeClr val="tx1"/>
                </a:solidFill>
                <a:latin typeface="メイリオ" panose="020B0604030504040204" pitchFamily="34" charset="-128"/>
                <a:ea typeface="メイリオ" panose="020B0604030504040204" pitchFamily="34" charset="-128"/>
              </a:rPr>
              <a:t>措置報告 （報告期限：</a:t>
            </a:r>
            <a:r>
              <a:rPr kumimoji="0" lang="en-US" altLang="ja-JP" sz="2600" b="1">
                <a:solidFill>
                  <a:schemeClr val="tx1"/>
                </a:solidFill>
                <a:latin typeface="メイリオ" panose="020B0604030504040204" pitchFamily="34" charset="-128"/>
                <a:ea typeface="メイリオ" panose="020B0604030504040204" pitchFamily="34" charset="-128"/>
              </a:rPr>
              <a:t>15</a:t>
            </a:r>
            <a:r>
              <a:rPr kumimoji="0" lang="ja-JP" altLang="en-US" sz="2600" b="1">
                <a:solidFill>
                  <a:schemeClr val="tx1"/>
                </a:solidFill>
                <a:latin typeface="メイリオ" panose="020B0604030504040204" pitchFamily="34" charset="-128"/>
                <a:ea typeface="メイリオ" panose="020B0604030504040204" pitchFamily="34" charset="-128"/>
              </a:rPr>
              <a:t>日）</a:t>
            </a:r>
            <a:endParaRPr kumimoji="0" lang="en-US" altLang="ja-JP" sz="2000" b="1">
              <a:solidFill>
                <a:schemeClr val="tx1"/>
              </a:solidFill>
              <a:latin typeface="ＭＳ Ｐゴシック" panose="020B0600070205080204" pitchFamily="34" charset="-128"/>
              <a:ea typeface="メイリオ" panose="020B0604030504040204" pitchFamily="34" charset="-128"/>
            </a:endParaRPr>
          </a:p>
          <a:p>
            <a:pPr eaLnBrk="1" hangingPunct="1">
              <a:lnSpc>
                <a:spcPct val="125000"/>
              </a:lnSpc>
              <a:spcBef>
                <a:spcPts val="650"/>
              </a:spcBef>
            </a:pPr>
            <a:r>
              <a:rPr kumimoji="0" lang="en-US" altLang="ja-JP" sz="2000" b="1">
                <a:solidFill>
                  <a:schemeClr val="tx1"/>
                </a:solidFill>
                <a:latin typeface="ＭＳ Ｐゴシック" panose="020B0600070205080204" pitchFamily="34" charset="-128"/>
                <a:ea typeface="メイリオ" panose="020B0604030504040204" pitchFamily="34" charset="-128"/>
              </a:rPr>
              <a:t>	</a:t>
            </a:r>
            <a:r>
              <a:rPr kumimoji="0" lang="ja-JP" altLang="en-US" sz="2000">
                <a:solidFill>
                  <a:schemeClr val="tx1"/>
                </a:solidFill>
                <a:latin typeface="メイリオ" panose="020B0604030504040204" pitchFamily="34" charset="-128"/>
                <a:ea typeface="メイリオ" panose="020B0604030504040204" pitchFamily="34" charset="-128"/>
              </a:rPr>
              <a:t>外国で使用されているものであって被験薬と成分が同一性を有すると認められるものに係る製造、輸入又は販売の中止、回収、廃棄その他保健衛生上の危害の発生又は拡大を防止するための措置の実施</a:t>
            </a:r>
            <a:endParaRPr kumimoji="0" lang="en-US" altLang="ja-JP" sz="2000">
              <a:solidFill>
                <a:schemeClr val="tx1"/>
              </a:solidFill>
              <a:latin typeface="メイリオ" panose="020B0604030504040204" pitchFamily="34" charset="-128"/>
              <a:ea typeface="メイリオ" panose="020B0604030504040204" pitchFamily="34" charset="-128"/>
            </a:endParaRPr>
          </a:p>
          <a:p>
            <a:pPr eaLnBrk="1" hangingPunct="1">
              <a:lnSpc>
                <a:spcPct val="125000"/>
              </a:lnSpc>
              <a:spcBef>
                <a:spcPts val="1200"/>
              </a:spcBef>
              <a:buFont typeface="Arial" panose="020B0604020202020204" pitchFamily="34" charset="0"/>
              <a:buChar char="•"/>
            </a:pPr>
            <a:r>
              <a:rPr kumimoji="0" lang="ja-JP" altLang="en-US" sz="2600" b="1">
                <a:solidFill>
                  <a:schemeClr val="tx1"/>
                </a:solidFill>
                <a:latin typeface="メイリオ" panose="020B0604030504040204" pitchFamily="34" charset="-128"/>
                <a:ea typeface="メイリオ" panose="020B0604030504040204" pitchFamily="34" charset="-128"/>
              </a:rPr>
              <a:t>研究報告 （報告期限：</a:t>
            </a:r>
            <a:r>
              <a:rPr kumimoji="0" lang="en-US" altLang="ja-JP" sz="2600" b="1">
                <a:solidFill>
                  <a:schemeClr val="tx1"/>
                </a:solidFill>
                <a:latin typeface="メイリオ" panose="020B0604030504040204" pitchFamily="34" charset="-128"/>
                <a:ea typeface="メイリオ" panose="020B0604030504040204" pitchFamily="34" charset="-128"/>
              </a:rPr>
              <a:t>15</a:t>
            </a:r>
            <a:r>
              <a:rPr kumimoji="0" lang="ja-JP" altLang="en-US" sz="2600" b="1">
                <a:solidFill>
                  <a:schemeClr val="tx1"/>
                </a:solidFill>
                <a:latin typeface="メイリオ" panose="020B0604030504040204" pitchFamily="34" charset="-128"/>
                <a:ea typeface="メイリオ" panose="020B0604030504040204" pitchFamily="34" charset="-128"/>
              </a:rPr>
              <a:t>日）</a:t>
            </a:r>
            <a:endParaRPr kumimoji="0" lang="en-US" altLang="ja-JP" sz="2600" b="1">
              <a:solidFill>
                <a:schemeClr val="tx1"/>
              </a:solidFill>
              <a:latin typeface="メイリオ" panose="020B0604030504040204" pitchFamily="34" charset="-128"/>
              <a:ea typeface="メイリオ" panose="020B0604030504040204" pitchFamily="34" charset="-128"/>
            </a:endParaRPr>
          </a:p>
          <a:p>
            <a:pPr eaLnBrk="1" hangingPunct="1">
              <a:lnSpc>
                <a:spcPct val="125000"/>
              </a:lnSpc>
              <a:spcBef>
                <a:spcPts val="650"/>
              </a:spcBef>
            </a:pPr>
            <a:r>
              <a:rPr kumimoji="0" lang="en-US" altLang="ja-JP" sz="2000" b="1">
                <a:solidFill>
                  <a:schemeClr val="tx1"/>
                </a:solidFill>
                <a:latin typeface="ＭＳ Ｐゴシック" panose="020B0600070205080204" pitchFamily="34" charset="-128"/>
                <a:ea typeface="メイリオ" panose="020B0604030504040204" pitchFamily="34" charset="-128"/>
              </a:rPr>
              <a:t>	</a:t>
            </a:r>
            <a:r>
              <a:rPr kumimoji="0" lang="ja-JP" altLang="en-US" sz="2000">
                <a:solidFill>
                  <a:schemeClr val="tx1"/>
                </a:solidFill>
                <a:latin typeface="メイリオ" panose="020B0604030504040204" pitchFamily="34" charset="-128"/>
                <a:ea typeface="メイリオ" panose="020B0604030504040204" pitchFamily="34" charset="-128"/>
              </a:rPr>
              <a:t>当該被験薬等の副作用もしくはそれらの使用による感染症によるものと疑われる疾病等若しくはそれらの使用によるものと疑われる感染症の発生数、発生頻度、発生条件等の傾向が著しく変化したこと又は当該被験薬等が治験の対象となる疾患に対して効能若しくは効果を有しないことを示す研究報告</a:t>
            </a:r>
          </a:p>
        </p:txBody>
      </p:sp>
      <p:sp>
        <p:nvSpPr>
          <p:cNvPr id="61443" name="タイトル 1">
            <a:extLst>
              <a:ext uri="{FF2B5EF4-FFF2-40B4-BE49-F238E27FC236}">
                <a16:creationId xmlns="" xmlns:a16="http://schemas.microsoft.com/office/drawing/2014/main" id="{19F52EBA-C8AE-4C04-9A58-53475CCCB72F}"/>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sz="4000">
                <a:latin typeface="メイリオ" panose="020B0604030504040204" pitchFamily="34" charset="-128"/>
                <a:ea typeface="メイリオ" panose="020B0604030504040204" pitchFamily="34" charset="-128"/>
              </a:rPr>
              <a:t>規制当局への報告が必要な安全性情報</a:t>
            </a:r>
          </a:p>
        </p:txBody>
      </p:sp>
      <p:pic>
        <p:nvPicPr>
          <p:cNvPr id="61444" name="図 7">
            <a:extLst>
              <a:ext uri="{FF2B5EF4-FFF2-40B4-BE49-F238E27FC236}">
                <a16:creationId xmlns="" xmlns:a16="http://schemas.microsoft.com/office/drawing/2014/main" id="{D1AE3593-F9A0-4CE2-A152-AF922D45B09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テキスト ボックス 1">
            <a:extLst>
              <a:ext uri="{FF2B5EF4-FFF2-40B4-BE49-F238E27FC236}">
                <a16:creationId xmlns="" xmlns:a16="http://schemas.microsoft.com/office/drawing/2014/main" id="{397903A2-486B-43B9-876C-26444C098049}"/>
              </a:ext>
            </a:extLst>
          </p:cNvPr>
          <p:cNvSpPr txBox="1">
            <a:spLocks noChangeArrowheads="1"/>
          </p:cNvSpPr>
          <p:nvPr/>
        </p:nvSpPr>
        <p:spPr bwMode="auto">
          <a:xfrm>
            <a:off x="315913" y="1116013"/>
            <a:ext cx="88296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Clr>
                <a:srgbClr val="000000"/>
              </a:buClr>
              <a:buSzPct val="100000"/>
              <a:buFont typeface="Times New Roman" panose="02020603050405020304" pitchFamily="18" charset="0"/>
              <a:buNone/>
            </a:pPr>
            <a:r>
              <a:rPr kumimoji="1" lang="ja-JP" altLang="en-US">
                <a:solidFill>
                  <a:srgbClr val="FF0000"/>
                </a:solidFill>
                <a:latin typeface="メイリオ" panose="020B0604030504040204" pitchFamily="34" charset="-128"/>
                <a:ea typeface="メイリオ" panose="020B0604030504040204" pitchFamily="34" charset="-128"/>
              </a:rPr>
              <a:t>製薬企業がすでに報告</a:t>
            </a:r>
            <a:r>
              <a:rPr kumimoji="1" lang="en-US" altLang="ja-JP">
                <a:solidFill>
                  <a:srgbClr val="FF0000"/>
                </a:solidFill>
                <a:latin typeface="メイリオ" panose="020B0604030504040204" pitchFamily="34" charset="-128"/>
                <a:ea typeface="メイリオ" panose="020B0604030504040204" pitchFamily="34" charset="-128"/>
              </a:rPr>
              <a:t>/</a:t>
            </a:r>
            <a:r>
              <a:rPr kumimoji="1" lang="ja-JP" altLang="en-US">
                <a:solidFill>
                  <a:srgbClr val="FF0000"/>
                </a:solidFill>
                <a:latin typeface="メイリオ" panose="020B0604030504040204" pitchFamily="34" charset="-128"/>
                <a:ea typeface="メイリオ" panose="020B0604030504040204" pitchFamily="34" charset="-128"/>
              </a:rPr>
              <a:t>期限内に報告予定の場合、重複して報告をしなくてもよい。</a:t>
            </a:r>
            <a:endParaRPr kumimoji="1" lang="en-US" altLang="ja-JP">
              <a:solidFill>
                <a:srgbClr val="FF0000"/>
              </a:solidFill>
              <a:latin typeface="メイリオ" panose="020B0604030504040204" pitchFamily="34" charset="-128"/>
              <a:ea typeface="メイリオ" panose="020B0604030504040204" pitchFamily="34" charset="-128"/>
            </a:endParaRPr>
          </a:p>
          <a:p>
            <a:pPr eaLnBrk="1" hangingPunct="1">
              <a:buClr>
                <a:srgbClr val="000000"/>
              </a:buClr>
              <a:buSzPct val="100000"/>
              <a:buFont typeface="Times New Roman" panose="02020603050405020304" pitchFamily="18" charset="0"/>
              <a:buNone/>
            </a:pPr>
            <a:r>
              <a:rPr kumimoji="1" lang="ja-JP" altLang="en-US">
                <a:solidFill>
                  <a:srgbClr val="FF0000"/>
                </a:solidFill>
                <a:latin typeface="メイリオ" panose="020B0604030504040204" pitchFamily="34" charset="-128"/>
                <a:ea typeface="メイリオ" panose="020B0604030504040204" pitchFamily="34" charset="-128"/>
              </a:rPr>
              <a:t>ただし、治験届に所定の記載をすることが必要。</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タイトル 1">
            <a:extLst>
              <a:ext uri="{FF2B5EF4-FFF2-40B4-BE49-F238E27FC236}">
                <a16:creationId xmlns="" xmlns:a16="http://schemas.microsoft.com/office/drawing/2014/main" id="{117D7500-F7C7-47C5-B907-72DEA848EBD1}"/>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sz="4000">
                <a:latin typeface="メイリオ" panose="020B0604030504040204" pitchFamily="34" charset="-128"/>
                <a:ea typeface="メイリオ" panose="020B0604030504040204" pitchFamily="34" charset="-128"/>
              </a:rPr>
              <a:t>規制当局への報告が必要な安全性情報</a:t>
            </a:r>
          </a:p>
        </p:txBody>
      </p:sp>
      <p:sp>
        <p:nvSpPr>
          <p:cNvPr id="3" name="コンテンツ プレースホルダー 2">
            <a:extLst>
              <a:ext uri="{FF2B5EF4-FFF2-40B4-BE49-F238E27FC236}">
                <a16:creationId xmlns="" xmlns:a16="http://schemas.microsoft.com/office/drawing/2014/main" id="{F27BCE71-98AE-4E89-8A0E-5A756F884BEA}"/>
              </a:ext>
            </a:extLst>
          </p:cNvPr>
          <p:cNvSpPr>
            <a:spLocks noGrp="1"/>
          </p:cNvSpPr>
          <p:nvPr>
            <p:ph idx="1"/>
          </p:nvPr>
        </p:nvSpPr>
        <p:spPr>
          <a:xfrm>
            <a:off x="457200" y="1412875"/>
            <a:ext cx="8218488" cy="3268663"/>
          </a:xfrm>
        </p:spPr>
        <p:txBody>
          <a:bodyPr/>
          <a:lstStyle/>
          <a:p>
            <a:pPr marL="357188" indent="-357188" defTabSz="914400" eaLnBrk="1" fontAlgn="auto" hangingPunct="1">
              <a:lnSpc>
                <a:spcPct val="125000"/>
              </a:lnSpc>
              <a:spcBef>
                <a:spcPts val="650"/>
              </a:spcBef>
              <a:spcAft>
                <a:spcPts val="0"/>
              </a:spcAft>
              <a:buClrTx/>
              <a:buSzTx/>
              <a:buFont typeface="Arial" pitchFamily="34" charset="0"/>
              <a:buChar char="•"/>
              <a:tabLst>
                <a:tab pos="357188" algn="l"/>
              </a:tabLst>
              <a:defRPr/>
            </a:pPr>
            <a:r>
              <a:rPr lang="ja-JP" altLang="en-US" sz="2600" b="1" kern="1200" dirty="0">
                <a:solidFill>
                  <a:schemeClr val="tx1"/>
                </a:solidFill>
                <a:latin typeface="+mj-ea"/>
                <a:ea typeface="+mj-ea"/>
                <a:cs typeface="+mn-cs"/>
              </a:rPr>
              <a:t>年次報告</a:t>
            </a:r>
            <a:endParaRPr lang="en-US" altLang="ja-JP" sz="2600" b="1" kern="1200" dirty="0">
              <a:solidFill>
                <a:schemeClr val="tx1"/>
              </a:solidFill>
              <a:latin typeface="+mj-ea"/>
              <a:ea typeface="+mj-ea"/>
              <a:cs typeface="+mn-cs"/>
            </a:endParaRPr>
          </a:p>
          <a:p>
            <a:pPr marL="0" indent="0" defTabSz="914400" eaLnBrk="1" fontAlgn="auto" hangingPunct="1">
              <a:lnSpc>
                <a:spcPct val="125000"/>
              </a:lnSpc>
              <a:spcBef>
                <a:spcPts val="650"/>
              </a:spcBef>
              <a:spcAft>
                <a:spcPts val="0"/>
              </a:spcAft>
              <a:buClrTx/>
              <a:buSzTx/>
              <a:tabLst>
                <a:tab pos="444500" algn="l"/>
              </a:tabLst>
              <a:defRPr/>
            </a:pPr>
            <a:r>
              <a:rPr lang="en-US" altLang="ja-JP" sz="2000" b="1" kern="1200" dirty="0">
                <a:solidFill>
                  <a:prstClr val="black"/>
                </a:solidFill>
                <a:latin typeface="ＭＳ Ｐゴシック"/>
              </a:rPr>
              <a:t>	</a:t>
            </a:r>
            <a:r>
              <a:rPr lang="ja-JP" altLang="en-US" sz="1900" kern="1200" dirty="0">
                <a:solidFill>
                  <a:schemeClr val="dk1"/>
                </a:solidFill>
                <a:latin typeface="+mj-ea"/>
                <a:ea typeface="+mj-ea"/>
                <a:cs typeface="+mn-cs"/>
              </a:rPr>
              <a:t>被験薬に係る包括的な安全性情報を、１年ごとに規制当局に報告</a:t>
            </a:r>
            <a:endParaRPr lang="en-US" altLang="ja-JP" sz="1900" kern="1200" dirty="0">
              <a:solidFill>
                <a:schemeClr val="dk1"/>
              </a:solidFill>
              <a:latin typeface="+mj-ea"/>
              <a:ea typeface="+mj-ea"/>
              <a:cs typeface="+mn-cs"/>
            </a:endParaRPr>
          </a:p>
          <a:p>
            <a:pPr marL="0" indent="452438" defTabSz="914400" eaLnBrk="1" fontAlgn="auto" hangingPunct="1">
              <a:lnSpc>
                <a:spcPct val="125000"/>
              </a:lnSpc>
              <a:spcBef>
                <a:spcPts val="650"/>
              </a:spcBef>
              <a:spcAft>
                <a:spcPts val="0"/>
              </a:spcAft>
              <a:buClrTx/>
              <a:buSzTx/>
              <a:tabLst>
                <a:tab pos="444500" algn="l"/>
              </a:tabLst>
              <a:defRPr/>
            </a:pPr>
            <a:r>
              <a:rPr lang="ja-JP" altLang="en-US" sz="1900" kern="1200" dirty="0">
                <a:solidFill>
                  <a:schemeClr val="dk1"/>
                </a:solidFill>
                <a:latin typeface="+mj-ea"/>
                <a:ea typeface="+mj-ea"/>
                <a:cs typeface="+mn-cs"/>
              </a:rPr>
              <a:t>国内では以下を提出</a:t>
            </a:r>
            <a:endParaRPr lang="en-US" altLang="ja-JP" sz="1900" kern="1200" dirty="0">
              <a:solidFill>
                <a:schemeClr val="dk1"/>
              </a:solidFill>
              <a:latin typeface="+mj-ea"/>
              <a:ea typeface="+mj-ea"/>
              <a:cs typeface="+mn-cs"/>
            </a:endParaRPr>
          </a:p>
          <a:p>
            <a:pPr marL="0" indent="452438" defTabSz="914400" eaLnBrk="1" fontAlgn="auto" hangingPunct="1">
              <a:lnSpc>
                <a:spcPct val="125000"/>
              </a:lnSpc>
              <a:spcBef>
                <a:spcPts val="650"/>
              </a:spcBef>
              <a:spcAft>
                <a:spcPts val="0"/>
              </a:spcAft>
              <a:buClrTx/>
              <a:buSzTx/>
              <a:tabLst>
                <a:tab pos="444500" algn="l"/>
              </a:tabLst>
              <a:defRPr/>
            </a:pPr>
            <a:r>
              <a:rPr lang="ja-JP" altLang="en-US" sz="1900" b="1" kern="1200" dirty="0">
                <a:solidFill>
                  <a:schemeClr val="dk1"/>
                </a:solidFill>
                <a:latin typeface="+mj-ea"/>
                <a:ea typeface="+mj-ea"/>
                <a:cs typeface="+mn-cs"/>
              </a:rPr>
              <a:t>・　治験安全性最新報告概要</a:t>
            </a:r>
          </a:p>
          <a:p>
            <a:pPr marL="0" indent="452438" defTabSz="914400" eaLnBrk="1" fontAlgn="auto" hangingPunct="1">
              <a:lnSpc>
                <a:spcPct val="125000"/>
              </a:lnSpc>
              <a:spcBef>
                <a:spcPts val="650"/>
              </a:spcBef>
              <a:spcAft>
                <a:spcPts val="0"/>
              </a:spcAft>
              <a:buClrTx/>
              <a:buSzTx/>
              <a:tabLst>
                <a:tab pos="444500" algn="l"/>
              </a:tabLst>
              <a:defRPr/>
            </a:pPr>
            <a:r>
              <a:rPr lang="ja-JP" altLang="en-US" sz="1900" b="1" kern="1200" dirty="0">
                <a:solidFill>
                  <a:schemeClr val="dk1"/>
                </a:solidFill>
                <a:latin typeface="+mj-ea"/>
                <a:ea typeface="+mj-ea"/>
                <a:cs typeface="+mn-cs"/>
              </a:rPr>
              <a:t>・　国内重篤副作用等症例の発現状況一覧</a:t>
            </a:r>
            <a:endParaRPr lang="en-US" altLang="ja-JP" sz="1900" b="1" kern="1200" dirty="0">
              <a:solidFill>
                <a:schemeClr val="dk1"/>
              </a:solidFill>
              <a:latin typeface="+mj-ea"/>
              <a:ea typeface="+mj-ea"/>
              <a:cs typeface="+mn-cs"/>
            </a:endParaRPr>
          </a:p>
          <a:p>
            <a:pPr marL="979488" indent="-527050" defTabSz="914400" eaLnBrk="1" fontAlgn="auto" hangingPunct="1">
              <a:lnSpc>
                <a:spcPct val="125000"/>
              </a:lnSpc>
              <a:spcBef>
                <a:spcPts val="650"/>
              </a:spcBef>
              <a:spcAft>
                <a:spcPts val="0"/>
              </a:spcAft>
              <a:buClrTx/>
              <a:buSzTx/>
              <a:tabLst>
                <a:tab pos="979488" algn="l"/>
              </a:tabLst>
              <a:defRPr/>
            </a:pPr>
            <a:r>
              <a:rPr lang="ja-JP" altLang="en-US" sz="1900" b="1" kern="1200" dirty="0">
                <a:solidFill>
                  <a:schemeClr val="dk1"/>
                </a:solidFill>
                <a:latin typeface="+mj-ea"/>
                <a:ea typeface="+mj-ea"/>
                <a:cs typeface="+mn-cs"/>
              </a:rPr>
              <a:t>・　治験安全性最新報告（</a:t>
            </a:r>
            <a:r>
              <a:rPr lang="en-US" altLang="ja-JP" sz="1900" b="1" kern="1200" dirty="0">
                <a:solidFill>
                  <a:schemeClr val="dk1"/>
                </a:solidFill>
                <a:latin typeface="+mj-ea"/>
                <a:ea typeface="+mj-ea"/>
                <a:cs typeface="+mn-cs"/>
              </a:rPr>
              <a:t>DSUR</a:t>
            </a:r>
            <a:r>
              <a:rPr lang="ja-JP" altLang="en-US" sz="1900" b="1" kern="1200" dirty="0">
                <a:solidFill>
                  <a:schemeClr val="dk1"/>
                </a:solidFill>
                <a:latin typeface="+mj-ea"/>
                <a:ea typeface="+mj-ea"/>
                <a:cs typeface="+mn-cs"/>
              </a:rPr>
              <a:t>：</a:t>
            </a:r>
            <a:r>
              <a:rPr lang="en-US" altLang="ja-JP" sz="1900" b="1" kern="1200" dirty="0">
                <a:solidFill>
                  <a:schemeClr val="dk1"/>
                </a:solidFill>
                <a:latin typeface="+mj-ea"/>
                <a:ea typeface="+mj-ea"/>
                <a:cs typeface="+mn-cs"/>
              </a:rPr>
              <a:t>Development Safety Update Report</a:t>
            </a:r>
            <a:r>
              <a:rPr lang="ja-JP" altLang="en-US" sz="1900" b="1" kern="1200" dirty="0">
                <a:solidFill>
                  <a:schemeClr val="dk1"/>
                </a:solidFill>
                <a:latin typeface="+mj-ea"/>
                <a:ea typeface="+mj-ea"/>
                <a:cs typeface="+mn-cs"/>
              </a:rPr>
              <a:t>）</a:t>
            </a:r>
            <a:endParaRPr lang="en-US" altLang="ja-JP" sz="1900" b="1" kern="1200" dirty="0">
              <a:solidFill>
                <a:schemeClr val="dk1"/>
              </a:solidFill>
              <a:latin typeface="+mj-ea"/>
              <a:ea typeface="+mj-ea"/>
              <a:cs typeface="+mn-cs"/>
            </a:endParaRPr>
          </a:p>
          <a:p>
            <a:pPr>
              <a:defRPr/>
            </a:pPr>
            <a:endParaRPr lang="ja-JP" altLang="en-US" dirty="0"/>
          </a:p>
        </p:txBody>
      </p:sp>
      <p:sp>
        <p:nvSpPr>
          <p:cNvPr id="4" name="テキスト ボックス 3">
            <a:extLst>
              <a:ext uri="{FF2B5EF4-FFF2-40B4-BE49-F238E27FC236}">
                <a16:creationId xmlns="" xmlns:a16="http://schemas.microsoft.com/office/drawing/2014/main" id="{DAFA78FE-1F14-432C-9C0C-E1BAAC7F8D15}"/>
              </a:ext>
            </a:extLst>
          </p:cNvPr>
          <p:cNvSpPr txBox="1"/>
          <p:nvPr/>
        </p:nvSpPr>
        <p:spPr>
          <a:xfrm>
            <a:off x="971550" y="4868863"/>
            <a:ext cx="7250113" cy="1644650"/>
          </a:xfrm>
          <a:prstGeom prst="rect">
            <a:avLst/>
          </a:prstGeom>
          <a:noFill/>
        </p:spPr>
        <p:txBody>
          <a:bodyPr wrap="none">
            <a:spAutoFit/>
          </a:bodyPr>
          <a:lstStyle/>
          <a:p>
            <a:pPr defTabSz="914400" eaLnBrk="1" fontAlgn="auto" hangingPunct="1">
              <a:lnSpc>
                <a:spcPct val="125000"/>
              </a:lnSpc>
              <a:spcBef>
                <a:spcPts val="650"/>
              </a:spcBef>
              <a:spcAft>
                <a:spcPts val="0"/>
              </a:spcAft>
              <a:buFont typeface="Times New Roman" panose="02020603050405020304" pitchFamily="18" charset="0"/>
              <a:buNone/>
              <a:tabLst>
                <a:tab pos="444500" algn="l"/>
              </a:tabLst>
              <a:defRPr/>
            </a:pPr>
            <a:r>
              <a:rPr kumimoji="1" lang="en-US" altLang="ja-JP" sz="1900" dirty="0">
                <a:solidFill>
                  <a:schemeClr val="dk1"/>
                </a:solidFill>
                <a:latin typeface="+mj-ea"/>
                <a:ea typeface="+mj-ea"/>
              </a:rPr>
              <a:t>※</a:t>
            </a:r>
            <a:r>
              <a:rPr kumimoji="1" lang="ja-JP" altLang="en-US" sz="1900" dirty="0">
                <a:solidFill>
                  <a:schemeClr val="dk1"/>
                </a:solidFill>
                <a:latin typeface="+mj-ea"/>
                <a:ea typeface="+mj-ea"/>
              </a:rPr>
              <a:t>国内の医師主導治験では、以下の場合、報告対象外となる。</a:t>
            </a:r>
            <a:endParaRPr kumimoji="1" lang="en-US" altLang="ja-JP" sz="1900" dirty="0">
              <a:solidFill>
                <a:schemeClr val="dk1"/>
              </a:solidFill>
              <a:latin typeface="+mj-ea"/>
              <a:ea typeface="+mj-ea"/>
            </a:endParaRPr>
          </a:p>
          <a:p>
            <a:pPr defTabSz="914400" eaLnBrk="1" fontAlgn="auto" hangingPunct="1">
              <a:lnSpc>
                <a:spcPct val="125000"/>
              </a:lnSpc>
              <a:spcBef>
                <a:spcPts val="650"/>
              </a:spcBef>
              <a:spcAft>
                <a:spcPts val="0"/>
              </a:spcAft>
              <a:buFont typeface="Times New Roman" panose="02020603050405020304" pitchFamily="18" charset="0"/>
              <a:buNone/>
              <a:tabLst>
                <a:tab pos="444500" algn="l"/>
              </a:tabLst>
              <a:defRPr/>
            </a:pPr>
            <a:r>
              <a:rPr kumimoji="1" lang="ja-JP" altLang="en-US" sz="1900" dirty="0">
                <a:solidFill>
                  <a:schemeClr val="dk1"/>
                </a:solidFill>
                <a:latin typeface="+mj-ea"/>
                <a:ea typeface="+mj-ea"/>
              </a:rPr>
              <a:t>・治験薬等が国内既承認の製品である場合</a:t>
            </a:r>
            <a:endParaRPr kumimoji="1" lang="en-US" altLang="ja-JP" sz="1900" dirty="0">
              <a:solidFill>
                <a:schemeClr val="dk1"/>
              </a:solidFill>
              <a:latin typeface="+mj-ea"/>
              <a:ea typeface="+mj-ea"/>
            </a:endParaRPr>
          </a:p>
          <a:p>
            <a:pPr defTabSz="914400" eaLnBrk="1" fontAlgn="auto" hangingPunct="1">
              <a:lnSpc>
                <a:spcPct val="125000"/>
              </a:lnSpc>
              <a:spcBef>
                <a:spcPts val="0"/>
              </a:spcBef>
              <a:spcAft>
                <a:spcPts val="0"/>
              </a:spcAft>
              <a:buFont typeface="Times New Roman" panose="02020603050405020304" pitchFamily="18" charset="0"/>
              <a:buNone/>
              <a:tabLst>
                <a:tab pos="444500" algn="l"/>
              </a:tabLst>
              <a:defRPr/>
            </a:pPr>
            <a:r>
              <a:rPr kumimoji="1" lang="ja-JP" altLang="en-US" sz="1900" dirty="0">
                <a:solidFill>
                  <a:schemeClr val="dk1"/>
                </a:solidFill>
                <a:latin typeface="+mj-ea"/>
                <a:ea typeface="+mj-ea"/>
              </a:rPr>
              <a:t>・治験薬等提供者が当該治験薬等に対する治験を行っている場合</a:t>
            </a:r>
            <a:endParaRPr kumimoji="1" lang="en-US" altLang="ja-JP" sz="1900" dirty="0">
              <a:solidFill>
                <a:schemeClr val="dk1"/>
              </a:solidFill>
              <a:latin typeface="+mj-ea"/>
              <a:ea typeface="+mj-ea"/>
            </a:endParaRPr>
          </a:p>
          <a:p>
            <a:pPr defTabSz="914400" eaLnBrk="1" fontAlgn="auto" hangingPunct="1">
              <a:lnSpc>
                <a:spcPct val="125000"/>
              </a:lnSpc>
              <a:spcBef>
                <a:spcPts val="0"/>
              </a:spcBef>
              <a:spcAft>
                <a:spcPts val="0"/>
              </a:spcAft>
              <a:buFont typeface="Times New Roman" panose="02020603050405020304" pitchFamily="18" charset="0"/>
              <a:buNone/>
              <a:tabLst>
                <a:tab pos="444500" algn="l"/>
              </a:tabLst>
              <a:defRPr/>
            </a:pPr>
            <a:r>
              <a:rPr kumimoji="1" lang="ja-JP" altLang="en-US" sz="1900" dirty="0">
                <a:solidFill>
                  <a:schemeClr val="dk1"/>
                </a:solidFill>
                <a:latin typeface="+mj-ea"/>
                <a:ea typeface="+mj-ea"/>
              </a:rPr>
              <a:t>・治験実施期間が１年未満の場合</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タイトル 1">
            <a:extLst>
              <a:ext uri="{FF2B5EF4-FFF2-40B4-BE49-F238E27FC236}">
                <a16:creationId xmlns="" xmlns:a16="http://schemas.microsoft.com/office/drawing/2014/main" id="{AECA2169-F802-4941-95D6-BC57E3794E0C}"/>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安全性情報の提供</a:t>
            </a:r>
          </a:p>
        </p:txBody>
      </p:sp>
      <p:sp>
        <p:nvSpPr>
          <p:cNvPr id="4" name="正方形/長方形 3">
            <a:extLst>
              <a:ext uri="{FF2B5EF4-FFF2-40B4-BE49-F238E27FC236}">
                <a16:creationId xmlns="" xmlns:a16="http://schemas.microsoft.com/office/drawing/2014/main" id="{3BF1075F-E5C4-4696-AFD7-7E0E6E3FA091}"/>
              </a:ext>
            </a:extLst>
          </p:cNvPr>
          <p:cNvSpPr/>
          <p:nvPr/>
        </p:nvSpPr>
        <p:spPr>
          <a:xfrm>
            <a:off x="468313" y="1557338"/>
            <a:ext cx="8207375" cy="4094162"/>
          </a:xfrm>
          <a:prstGeom prst="rect">
            <a:avLst/>
          </a:prstGeom>
        </p:spPr>
        <p:txBody>
          <a:bodyPr>
            <a:spAutoFit/>
          </a:bodyPr>
          <a:lstStyle/>
          <a:p>
            <a:pPr eaLnBrk="1" fontAlgn="auto" hangingPunct="1">
              <a:lnSpc>
                <a:spcPct val="125000"/>
              </a:lnSpc>
              <a:spcBef>
                <a:spcPts val="0"/>
              </a:spcBef>
              <a:spcAft>
                <a:spcPts val="0"/>
              </a:spcAft>
              <a:buClr>
                <a:srgbClr val="000000"/>
              </a:buClr>
              <a:buSzPct val="100000"/>
              <a:buFont typeface="Times New Roman" pitchFamily="16" charset="0"/>
              <a:buNone/>
              <a:defRPr/>
            </a:pPr>
            <a:r>
              <a:rPr lang="ja-JP" altLang="en-US" sz="2800" b="1" dirty="0">
                <a:solidFill>
                  <a:schemeClr val="tx1"/>
                </a:solidFill>
                <a:latin typeface="+mj-ea"/>
                <a:ea typeface="+mj-ea"/>
              </a:rPr>
              <a:t>当局報告が必要な場合</a:t>
            </a:r>
            <a:r>
              <a:rPr lang="en-US" altLang="ja-JP" sz="2800" b="1" dirty="0">
                <a:solidFill>
                  <a:schemeClr val="tx1"/>
                </a:solidFill>
                <a:latin typeface="+mj-ea"/>
                <a:ea typeface="+mj-ea"/>
              </a:rPr>
              <a:t/>
            </a:r>
            <a:br>
              <a:rPr lang="en-US" altLang="ja-JP" sz="2800" b="1" dirty="0">
                <a:solidFill>
                  <a:schemeClr val="tx1"/>
                </a:solidFill>
                <a:latin typeface="+mj-ea"/>
                <a:ea typeface="+mj-ea"/>
              </a:rPr>
            </a:br>
            <a:r>
              <a:rPr lang="ja-JP" altLang="en-US" sz="2800" b="1" dirty="0">
                <a:solidFill>
                  <a:schemeClr val="tx1"/>
                </a:solidFill>
                <a:latin typeface="+mj-ea"/>
                <a:ea typeface="+mj-ea"/>
              </a:rPr>
              <a:t>　→報告書を作成、規制当局へ提出</a:t>
            </a:r>
            <a:endParaRPr lang="en-US" altLang="ja-JP" sz="2800" b="1" dirty="0">
              <a:solidFill>
                <a:schemeClr val="tx1"/>
              </a:solidFill>
              <a:latin typeface="+mj-ea"/>
              <a:ea typeface="+mj-ea"/>
            </a:endParaRPr>
          </a:p>
          <a:p>
            <a:pPr marL="352425" eaLnBrk="1" fontAlgn="auto" hangingPunct="1">
              <a:lnSpc>
                <a:spcPct val="125000"/>
              </a:lnSpc>
              <a:spcBef>
                <a:spcPts val="1800"/>
              </a:spcBef>
              <a:spcAft>
                <a:spcPts val="0"/>
              </a:spcAft>
              <a:buClr>
                <a:srgbClr val="000000"/>
              </a:buClr>
              <a:buSzPct val="100000"/>
              <a:tabLst>
                <a:tab pos="357188" algn="l"/>
              </a:tabLst>
              <a:defRPr/>
            </a:pPr>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一の実施計画書に基づき共同で複数の実施医療機関において治験を行っており、治験計画届を連名で届出た場合は、</a:t>
            </a:r>
            <a:r>
              <a:rPr lang="ja-JP" altLang="en-US"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治験調整医師代表で提出することで差支えない。</a:t>
            </a:r>
            <a:endParaRPr lang="en-US" altLang="ja-JP"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eaLnBrk="1" fontAlgn="auto" hangingPunct="1">
              <a:lnSpc>
                <a:spcPct val="125000"/>
              </a:lnSpc>
              <a:spcBef>
                <a:spcPts val="0"/>
              </a:spcBef>
              <a:spcAft>
                <a:spcPts val="0"/>
              </a:spcAft>
              <a:buClr>
                <a:srgbClr val="000000"/>
              </a:buClr>
              <a:buSzPct val="100000"/>
              <a:defRPr/>
            </a:pPr>
            <a:endParaRPr lang="en-US" altLang="ja-JP" sz="2000" b="1" dirty="0">
              <a:latin typeface="+mn-ea"/>
              <a:ea typeface="+mn-ea"/>
            </a:endParaRPr>
          </a:p>
          <a:p>
            <a:pPr eaLnBrk="1" fontAlgn="auto" hangingPunct="1">
              <a:lnSpc>
                <a:spcPct val="125000"/>
              </a:lnSpc>
              <a:spcBef>
                <a:spcPts val="0"/>
              </a:spcBef>
              <a:spcAft>
                <a:spcPts val="0"/>
              </a:spcAft>
              <a:buClr>
                <a:srgbClr val="000000"/>
              </a:buClr>
              <a:buSzPct val="100000"/>
              <a:tabLst>
                <a:tab pos="444500" algn="l"/>
                <a:tab pos="715963" algn="l"/>
              </a:tabLst>
              <a:defRPr/>
            </a:pPr>
            <a:r>
              <a:rPr lang="en-US" altLang="ja-JP" sz="2000" b="1" dirty="0">
                <a:solidFill>
                  <a:schemeClr val="tx1"/>
                </a:solidFill>
                <a:latin typeface="+mn-ea"/>
                <a:ea typeface="+mn-ea"/>
              </a:rPr>
              <a:t>	</a:t>
            </a:r>
            <a:r>
              <a:rPr lang="ja-JP" altLang="en-US" sz="2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責任医師全員の意見が一致</a:t>
            </a:r>
            <a:r>
              <a:rPr lang="ja-JP" altLang="en-US" sz="2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していることが条件</a:t>
            </a:r>
            <a:r>
              <a:rPr lang="en-US" altLang="ja-JP" sz="2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br>
            <a:r>
              <a:rPr lang="en-US" altLang="ja-JP" sz="2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（責任医師間で意見の確認が必要）</a:t>
            </a:r>
            <a:endParaRPr lang="en-US" altLang="ja-JP" sz="2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3492" name="図 7">
            <a:extLst>
              <a:ext uri="{FF2B5EF4-FFF2-40B4-BE49-F238E27FC236}">
                <a16:creationId xmlns="" xmlns:a16="http://schemas.microsoft.com/office/drawing/2014/main" id="{C43BC410-484D-41EA-B653-CB5E046699E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タイトル 1">
            <a:extLst>
              <a:ext uri="{FF2B5EF4-FFF2-40B4-BE49-F238E27FC236}">
                <a16:creationId xmlns="" xmlns:a16="http://schemas.microsoft.com/office/drawing/2014/main" id="{5A26CBB1-4DDE-415F-BC75-B5F24A77E63F}"/>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モニタリング・監査</a:t>
            </a:r>
          </a:p>
        </p:txBody>
      </p:sp>
      <p:sp>
        <p:nvSpPr>
          <p:cNvPr id="60418" name="正方形/長方形 1">
            <a:extLst>
              <a:ext uri="{FF2B5EF4-FFF2-40B4-BE49-F238E27FC236}">
                <a16:creationId xmlns="" xmlns:a16="http://schemas.microsoft.com/office/drawing/2014/main" id="{02E2E1CB-431E-405B-A69D-1B75E658C3CB}"/>
              </a:ext>
            </a:extLst>
          </p:cNvPr>
          <p:cNvSpPr>
            <a:spLocks noChangeArrowheads="1"/>
          </p:cNvSpPr>
          <p:nvPr/>
        </p:nvSpPr>
        <p:spPr bwMode="auto">
          <a:xfrm>
            <a:off x="468313" y="1557338"/>
            <a:ext cx="8424862"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5000"/>
              </a:lnSpc>
              <a:buClr>
                <a:srgbClr val="000000"/>
              </a:buClr>
              <a:buSzPct val="100000"/>
              <a:buFont typeface="Arial" pitchFamily="34" charset="0"/>
              <a:buNone/>
              <a:defRPr/>
            </a:pPr>
            <a:r>
              <a:rPr lang="ja-JP" altLang="en-US" sz="2500" b="1" dirty="0">
                <a:solidFill>
                  <a:schemeClr val="tx1"/>
                </a:solidFill>
                <a:latin typeface="メイリオ" pitchFamily="50" charset="-128"/>
                <a:ea typeface="メイリオ" pitchFamily="50" charset="-128"/>
                <a:cs typeface="メイリオ" pitchFamily="50" charset="-128"/>
              </a:rPr>
              <a:t>自ら治験を実施する者は、これらの</a:t>
            </a:r>
            <a:endParaRPr lang="en-US" altLang="ja-JP" sz="2500" b="1" dirty="0">
              <a:solidFill>
                <a:schemeClr val="tx1"/>
              </a:solidFill>
              <a:latin typeface="メイリオ" pitchFamily="50" charset="-128"/>
              <a:ea typeface="メイリオ" pitchFamily="50" charset="-128"/>
              <a:cs typeface="メイリオ" pitchFamily="50" charset="-128"/>
            </a:endParaRPr>
          </a:p>
          <a:p>
            <a:pPr marL="274638" eaLnBrk="1" hangingPunct="1">
              <a:lnSpc>
                <a:spcPct val="125000"/>
              </a:lnSpc>
              <a:spcBef>
                <a:spcPts val="650"/>
              </a:spcBef>
              <a:buClr>
                <a:srgbClr val="000000"/>
              </a:buClr>
              <a:buSzPct val="100000"/>
              <a:buFont typeface="Arial" pitchFamily="34" charset="0"/>
              <a:buChar char="•"/>
              <a:defRPr/>
            </a:pPr>
            <a:r>
              <a:rPr lang="ja-JP" altLang="en-US"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手順書及び計画書を作成する</a:t>
            </a:r>
            <a:endParaRPr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74638" eaLnBrk="1" hangingPunct="1">
              <a:lnSpc>
                <a:spcPct val="125000"/>
              </a:lnSpc>
              <a:buClr>
                <a:srgbClr val="000000"/>
              </a:buClr>
              <a:buSzPct val="100000"/>
              <a:buFont typeface="Arial"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担当者を指名する</a:t>
            </a:r>
            <a:endParaRPr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74638" eaLnBrk="1" hangingPunct="1">
              <a:lnSpc>
                <a:spcPct val="125000"/>
              </a:lnSpc>
              <a:buClr>
                <a:srgbClr val="000000"/>
              </a:buClr>
              <a:buSzPct val="100000"/>
              <a:buFont typeface="Arial" pitchFamily="34" charset="0"/>
              <a:buChar char="•"/>
              <a:defRPr/>
            </a:pPr>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手順書に従い、</a:t>
            </a:r>
            <a:r>
              <a:rPr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IRB</a:t>
            </a:r>
            <a:r>
              <a:rPr lang="ja-JP" altLang="en-US"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の意見を踏まえて業務を実施させる</a:t>
            </a:r>
            <a:endParaRPr lang="en-US" altLang="ja-JP" sz="2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eaLnBrk="1" hangingPunct="1">
              <a:lnSpc>
                <a:spcPct val="125000"/>
              </a:lnSpc>
              <a:buClr>
                <a:srgbClr val="000000"/>
              </a:buClr>
              <a:buSzPct val="100000"/>
              <a:buFont typeface="Arial" pitchFamily="34" charset="0"/>
              <a:buNone/>
              <a:defRPr/>
            </a:pPr>
            <a:endParaRPr lang="en-US" altLang="ja-JP" sz="2000" b="1" dirty="0">
              <a:solidFill>
                <a:schemeClr val="tx1"/>
              </a:solidFill>
              <a:latin typeface="ＭＳ Ｐゴシック" pitchFamily="50" charset="-128"/>
              <a:ea typeface="ＭＳ Ｐゴシック" panose="020B0600070205080204" pitchFamily="50" charset="-128"/>
            </a:endParaRPr>
          </a:p>
          <a:p>
            <a:pPr eaLnBrk="1" hangingPunct="1">
              <a:lnSpc>
                <a:spcPct val="125000"/>
              </a:lnSpc>
              <a:buClr>
                <a:srgbClr val="000000"/>
              </a:buClr>
              <a:buSzPct val="100000"/>
              <a:buFont typeface="Arial" pitchFamily="34" charset="0"/>
              <a:buNone/>
              <a:defRPr/>
            </a:pPr>
            <a:endParaRPr lang="en-US" altLang="ja-JP" sz="2000" b="1" dirty="0">
              <a:solidFill>
                <a:schemeClr val="tx1"/>
              </a:solidFill>
              <a:latin typeface="ＭＳ Ｐゴシック" pitchFamily="50" charset="-128"/>
              <a:ea typeface="ＭＳ Ｐゴシック" panose="020B0600070205080204" pitchFamily="50" charset="-128"/>
            </a:endParaRPr>
          </a:p>
          <a:p>
            <a:pPr eaLnBrk="1" hangingPunct="1">
              <a:lnSpc>
                <a:spcPct val="125000"/>
              </a:lnSpc>
              <a:buClr>
                <a:srgbClr val="000000"/>
              </a:buClr>
              <a:buSzPct val="100000"/>
              <a:buFont typeface="Wingdings" pitchFamily="2" charset="2"/>
              <a:buChar char="ü"/>
              <a:defRPr/>
            </a:pPr>
            <a:r>
              <a:rPr lang="ja-JP" altLang="en-US" b="1" dirty="0">
                <a:solidFill>
                  <a:schemeClr val="tx1"/>
                </a:solidFill>
                <a:latin typeface="ＭＳ Ｐゴシック" pitchFamily="50" charset="-128"/>
                <a:ea typeface="ＭＳ Ｐゴシック" panose="020B0600070205080204" pitchFamily="50" charset="-128"/>
              </a:rPr>
              <a:t>　</a:t>
            </a:r>
            <a:r>
              <a:rPr lang="ja-JP" altLang="en-US"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モニターは、実施医療機関において当該治験に従事してはならない。</a:t>
            </a:r>
            <a:endParaRPr lang="en-US" altLang="ja-JP"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352425" indent="-352425" eaLnBrk="1" hangingPunct="1">
              <a:lnSpc>
                <a:spcPct val="125000"/>
              </a:lnSpc>
              <a:buClr>
                <a:srgbClr val="000000"/>
              </a:buClr>
              <a:buSzPct val="100000"/>
              <a:buFont typeface="Wingdings" pitchFamily="2" charset="2"/>
              <a:buChar char="ü"/>
              <a:defRPr/>
            </a:pPr>
            <a:r>
              <a:rPr lang="ja-JP" altLang="en-US"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監査担当者は、実施医療機関において当該治験およびモニタリングに従事してはならない。</a:t>
            </a:r>
            <a:endParaRPr lang="en-US" altLang="ja-JP" sz="20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4516" name="図 7">
            <a:extLst>
              <a:ext uri="{FF2B5EF4-FFF2-40B4-BE49-F238E27FC236}">
                <a16:creationId xmlns="" xmlns:a16="http://schemas.microsoft.com/office/drawing/2014/main" id="{03F18DAE-2892-4909-BDB3-A22ECEEE87A0}"/>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正方形/長方形 1">
            <a:extLst>
              <a:ext uri="{FF2B5EF4-FFF2-40B4-BE49-F238E27FC236}">
                <a16:creationId xmlns="" xmlns:a16="http://schemas.microsoft.com/office/drawing/2014/main" id="{16E09C58-38C5-475A-B690-5D98337ED5CC}"/>
              </a:ext>
            </a:extLst>
          </p:cNvPr>
          <p:cNvSpPr>
            <a:spLocks noChangeArrowheads="1"/>
          </p:cNvSpPr>
          <p:nvPr/>
        </p:nvSpPr>
        <p:spPr bwMode="auto">
          <a:xfrm>
            <a:off x="468313" y="1268413"/>
            <a:ext cx="8207375" cy="525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5000"/>
              </a:lnSpc>
              <a:buClr>
                <a:srgbClr val="000000"/>
              </a:buClr>
              <a:buSzPct val="100000"/>
              <a:buFont typeface="Times New Roman" panose="02020603050405020304" pitchFamily="18" charset="0"/>
              <a:buNone/>
            </a:pPr>
            <a:r>
              <a:rPr lang="ja-JP" altLang="en-US" sz="2500" b="1" dirty="0">
                <a:solidFill>
                  <a:schemeClr val="tx1"/>
                </a:solidFill>
                <a:latin typeface="メイリオ" panose="020B0604030504040204" pitchFamily="34" charset="-128"/>
                <a:ea typeface="メイリオ" panose="020B0604030504040204" pitchFamily="34" charset="-128"/>
              </a:rPr>
              <a:t>モニタリングで確認すべき内容は同じだが</a:t>
            </a:r>
            <a:r>
              <a:rPr lang="en-US" altLang="ja-JP" sz="2500" b="1" dirty="0">
                <a:solidFill>
                  <a:schemeClr val="tx1"/>
                </a:solidFill>
                <a:latin typeface="メイリオ" panose="020B0604030504040204" pitchFamily="34" charset="-128"/>
                <a:ea typeface="メイリオ" panose="020B0604030504040204" pitchFamily="34" charset="-128"/>
              </a:rPr>
              <a:t>…</a:t>
            </a:r>
          </a:p>
          <a:p>
            <a:pPr eaLnBrk="1" hangingPunct="1">
              <a:lnSpc>
                <a:spcPct val="120000"/>
              </a:lnSpc>
              <a:spcBef>
                <a:spcPts val="650"/>
              </a:spcBef>
              <a:buClr>
                <a:srgbClr val="000000"/>
              </a:buClr>
              <a:buSzPct val="100000"/>
              <a:buFont typeface="Arial" panose="020B0604020202020204" pitchFamily="34" charset="0"/>
              <a:buChar char="•"/>
            </a:pPr>
            <a:r>
              <a:rPr lang="ja-JP" altLang="en-US" dirty="0">
                <a:solidFill>
                  <a:srgbClr val="FF0000"/>
                </a:solidFill>
                <a:latin typeface="メイリオ" panose="020B0604030504040204" pitchFamily="34" charset="-128"/>
                <a:ea typeface="メイリオ" panose="020B0604030504040204" pitchFamily="34" charset="-128"/>
              </a:rPr>
              <a:t>　</a:t>
            </a:r>
            <a:r>
              <a:rPr lang="ja-JP" altLang="en-US" sz="2400" dirty="0">
                <a:solidFill>
                  <a:srgbClr val="FF0000"/>
                </a:solidFill>
                <a:latin typeface="メイリオ" panose="020B0604030504040204" pitchFamily="34" charset="-128"/>
                <a:ea typeface="メイリオ" panose="020B0604030504040204" pitchFamily="34" charset="-128"/>
              </a:rPr>
              <a:t>企業治験の</a:t>
            </a:r>
            <a:r>
              <a:rPr lang="ja-JP" altLang="en-US" sz="2400" dirty="0">
                <a:solidFill>
                  <a:schemeClr val="tx1"/>
                </a:solidFill>
                <a:latin typeface="メイリオ" panose="020B0604030504040204" pitchFamily="34" charset="-128"/>
                <a:ea typeface="メイリオ" panose="020B0604030504040204" pitchFamily="34" charset="-128"/>
              </a:rPr>
              <a:t>モニター特有の役割として</a:t>
            </a:r>
            <a:r>
              <a:rPr lang="en-US" altLang="ja-JP" sz="2400" dirty="0">
                <a:solidFill>
                  <a:schemeClr val="tx1"/>
                </a:solidFill>
                <a:latin typeface="メイリオ" panose="020B0604030504040204" pitchFamily="34" charset="-128"/>
                <a:ea typeface="メイリオ" panose="020B0604030504040204" pitchFamily="34" charset="-128"/>
              </a:rPr>
              <a:t/>
            </a:r>
            <a:br>
              <a:rPr lang="en-US" altLang="ja-JP" sz="2400" dirty="0">
                <a:solidFill>
                  <a:schemeClr val="tx1"/>
                </a:solidFill>
                <a:latin typeface="メイリオ" panose="020B0604030504040204" pitchFamily="34" charset="-128"/>
                <a:ea typeface="メイリオ" panose="020B0604030504040204" pitchFamily="34" charset="-128"/>
              </a:rPr>
            </a:br>
            <a:r>
              <a:rPr lang="ja-JP" altLang="en-US" sz="2400" dirty="0">
                <a:solidFill>
                  <a:schemeClr val="tx1"/>
                </a:solidFill>
                <a:latin typeface="メイリオ" panose="020B0604030504040204" pitchFamily="34" charset="-128"/>
                <a:ea typeface="メイリオ" panose="020B0604030504040204" pitchFamily="34" charset="-128"/>
              </a:rPr>
              <a:t>「治験依頼者⇔治験責任医師</a:t>
            </a:r>
            <a:r>
              <a:rPr lang="en-US" altLang="ja-JP" sz="2400" dirty="0">
                <a:solidFill>
                  <a:schemeClr val="tx1"/>
                </a:solidFill>
                <a:latin typeface="メイリオ" panose="020B0604030504040204" pitchFamily="34" charset="-128"/>
                <a:ea typeface="メイリオ" panose="020B0604030504040204" pitchFamily="34" charset="-128"/>
              </a:rPr>
              <a:t>/</a:t>
            </a:r>
            <a:r>
              <a:rPr lang="ja-JP" altLang="en-US" sz="2400" dirty="0">
                <a:solidFill>
                  <a:schemeClr val="tx1"/>
                </a:solidFill>
                <a:latin typeface="メイリオ" panose="020B0604030504040204" pitchFamily="34" charset="-128"/>
                <a:ea typeface="メイリオ" panose="020B0604030504040204" pitchFamily="34" charset="-128"/>
              </a:rPr>
              <a:t>実施医療機関</a:t>
            </a:r>
            <a:r>
              <a:rPr lang="en-US" altLang="ja-JP" sz="2400" dirty="0">
                <a:solidFill>
                  <a:schemeClr val="tx1"/>
                </a:solidFill>
                <a:latin typeface="メイリオ" panose="020B0604030504040204" pitchFamily="34" charset="-128"/>
                <a:ea typeface="メイリオ" panose="020B0604030504040204" pitchFamily="34" charset="-128"/>
              </a:rPr>
              <a:t>/</a:t>
            </a:r>
            <a:r>
              <a:rPr lang="ja-JP" altLang="en-US" sz="2400" dirty="0">
                <a:solidFill>
                  <a:schemeClr val="tx1"/>
                </a:solidFill>
                <a:latin typeface="メイリオ" panose="020B0604030504040204" pitchFamily="34" charset="-128"/>
                <a:ea typeface="メイリオ" panose="020B0604030504040204" pitchFamily="34" charset="-128"/>
              </a:rPr>
              <a:t>治験に係る</a:t>
            </a:r>
            <a:r>
              <a:rPr lang="en-US" altLang="ja-JP" sz="2400" dirty="0">
                <a:solidFill>
                  <a:schemeClr val="tx1"/>
                </a:solidFill>
                <a:latin typeface="メイリオ" panose="020B0604030504040204" pitchFamily="34" charset="-128"/>
                <a:ea typeface="メイリオ" panose="020B0604030504040204" pitchFamily="34" charset="-128"/>
              </a:rPr>
              <a:t/>
            </a:r>
            <a:br>
              <a:rPr lang="en-US" altLang="ja-JP" sz="2400" dirty="0">
                <a:solidFill>
                  <a:schemeClr val="tx1"/>
                </a:solidFill>
                <a:latin typeface="メイリオ" panose="020B0604030504040204" pitchFamily="34" charset="-128"/>
                <a:ea typeface="メイリオ" panose="020B0604030504040204" pitchFamily="34" charset="-128"/>
              </a:rPr>
            </a:br>
            <a:r>
              <a:rPr lang="ja-JP" altLang="en-US" sz="2400" dirty="0">
                <a:solidFill>
                  <a:schemeClr val="tx1"/>
                </a:solidFill>
                <a:latin typeface="メイリオ" panose="020B0604030504040204" pitchFamily="34" charset="-128"/>
                <a:ea typeface="メイリオ" panose="020B0604030504040204" pitchFamily="34" charset="-128"/>
              </a:rPr>
              <a:t>その他の施設間の</a:t>
            </a:r>
            <a:r>
              <a:rPr lang="ja-JP" altLang="en-US" sz="2400" u="sng" dirty="0">
                <a:solidFill>
                  <a:schemeClr val="tx1"/>
                </a:solidFill>
                <a:latin typeface="メイリオ" panose="020B0604030504040204" pitchFamily="34" charset="-128"/>
                <a:ea typeface="メイリオ" panose="020B0604030504040204" pitchFamily="34" charset="-128"/>
              </a:rPr>
              <a:t>情報交換の主役を務める</a:t>
            </a:r>
            <a:r>
              <a:rPr lang="ja-JP" altLang="en-US" sz="2400" dirty="0">
                <a:solidFill>
                  <a:schemeClr val="tx1"/>
                </a:solidFill>
                <a:latin typeface="メイリオ" panose="020B0604030504040204" pitchFamily="34" charset="-128"/>
                <a:ea typeface="メイリオ" panose="020B0604030504040204" pitchFamily="34" charset="-128"/>
              </a:rPr>
              <a:t>」ことがある</a:t>
            </a:r>
            <a:endParaRPr lang="en-US" altLang="ja-JP" sz="2400" b="1" dirty="0">
              <a:solidFill>
                <a:schemeClr val="tx1"/>
              </a:solidFill>
              <a:latin typeface="ＭＳ Ｐゴシック" panose="020B0600070205080204" pitchFamily="34" charset="-128"/>
            </a:endParaRPr>
          </a:p>
          <a:p>
            <a:pPr eaLnBrk="1" hangingPunct="1">
              <a:lnSpc>
                <a:spcPct val="125000"/>
              </a:lnSpc>
              <a:spcBef>
                <a:spcPts val="2400"/>
              </a:spcBef>
              <a:buClr>
                <a:srgbClr val="000000"/>
              </a:buClr>
              <a:buSzPct val="100000"/>
              <a:buFont typeface="Times New Roman" panose="02020603050405020304" pitchFamily="18" charset="0"/>
              <a:buNone/>
            </a:pPr>
            <a:r>
              <a:rPr lang="ja-JP" altLang="en-US" sz="2500" b="1" dirty="0">
                <a:solidFill>
                  <a:schemeClr val="tx1"/>
                </a:solidFill>
                <a:latin typeface="メイリオ" panose="020B0604030504040204" pitchFamily="34" charset="-128"/>
                <a:ea typeface="メイリオ" panose="020B0604030504040204" pitchFamily="34" charset="-128"/>
              </a:rPr>
              <a:t>医師主導治験で情報交換の役割を担うのは？</a:t>
            </a:r>
            <a:endParaRPr lang="en-US" altLang="ja-JP" sz="2500" b="1" dirty="0">
              <a:solidFill>
                <a:schemeClr val="tx1"/>
              </a:solidFill>
              <a:latin typeface="メイリオ" panose="020B0604030504040204" pitchFamily="34" charset="-128"/>
              <a:ea typeface="メイリオ" panose="020B0604030504040204" pitchFamily="34" charset="-128"/>
            </a:endParaRPr>
          </a:p>
          <a:p>
            <a:pPr eaLnBrk="1" hangingPunct="1">
              <a:lnSpc>
                <a:spcPct val="125000"/>
              </a:lnSpc>
              <a:buClr>
                <a:srgbClr val="000000"/>
              </a:buClr>
              <a:buSzPct val="100000"/>
              <a:buFont typeface="Times New Roman" panose="02020603050405020304" pitchFamily="18" charset="0"/>
              <a:buNone/>
            </a:pPr>
            <a:endParaRPr lang="en-US" altLang="ja-JP" sz="500" b="1" dirty="0">
              <a:solidFill>
                <a:schemeClr val="tx1"/>
              </a:solidFill>
              <a:latin typeface="ＭＳ Ｐゴシック" panose="020B0600070205080204" pitchFamily="34" charset="-128"/>
            </a:endParaRPr>
          </a:p>
          <a:p>
            <a:pPr eaLnBrk="1" hangingPunct="1">
              <a:lnSpc>
                <a:spcPct val="120000"/>
              </a:lnSpc>
              <a:buClr>
                <a:srgbClr val="000000"/>
              </a:buClr>
              <a:buSzPct val="100000"/>
              <a:buFont typeface="Arial" panose="020B0604020202020204" pitchFamily="34" charset="0"/>
              <a:buChar char="•"/>
            </a:pPr>
            <a:r>
              <a:rPr lang="ja-JP" altLang="en-US" sz="2400" dirty="0">
                <a:solidFill>
                  <a:schemeClr val="tx1"/>
                </a:solidFill>
                <a:latin typeface="メイリオ" panose="020B0604030504040204" pitchFamily="34" charset="-128"/>
                <a:ea typeface="メイリオ" panose="020B0604030504040204" pitchFamily="34" charset="-128"/>
              </a:rPr>
              <a:t>実施医療機関内の情報伝達・共有、治験調整医師等に対するものは、</a:t>
            </a:r>
            <a:r>
              <a:rPr lang="ja-JP" altLang="en-US" sz="2400" dirty="0">
                <a:solidFill>
                  <a:srgbClr val="0070C0"/>
                </a:solidFill>
                <a:latin typeface="メイリオ" panose="020B0604030504040204" pitchFamily="34" charset="-128"/>
                <a:ea typeface="メイリオ" panose="020B0604030504040204" pitchFamily="34" charset="-128"/>
              </a:rPr>
              <a:t>治験責任医師と支援スタッフ</a:t>
            </a:r>
            <a:endParaRPr lang="en-US" altLang="ja-JP" sz="2400" dirty="0">
              <a:latin typeface="メイリオ" panose="020B0604030504040204" pitchFamily="34" charset="-128"/>
              <a:ea typeface="メイリオ" panose="020B0604030504040204" pitchFamily="34" charset="-128"/>
            </a:endParaRPr>
          </a:p>
          <a:p>
            <a:pPr eaLnBrk="1" hangingPunct="1">
              <a:lnSpc>
                <a:spcPct val="120000"/>
              </a:lnSpc>
              <a:buClr>
                <a:srgbClr val="000000"/>
              </a:buClr>
              <a:buSzPct val="100000"/>
              <a:buFont typeface="Arial" panose="020B0604020202020204" pitchFamily="34" charset="0"/>
              <a:buChar char="•"/>
            </a:pPr>
            <a:r>
              <a:rPr lang="zh-TW" altLang="en-US" sz="2400" dirty="0">
                <a:solidFill>
                  <a:schemeClr val="tx1"/>
                </a:solidFill>
                <a:latin typeface="メイリオ" panose="020B0604030504040204" pitchFamily="34" charset="-128"/>
                <a:ea typeface="メイリオ" panose="020B0604030504040204" pitchFamily="34" charset="-128"/>
              </a:rPr>
              <a:t>多施設共同試験</a:t>
            </a:r>
            <a:r>
              <a:rPr lang="ja-JP" altLang="en-US" sz="2400" dirty="0">
                <a:solidFill>
                  <a:schemeClr val="tx1"/>
                </a:solidFill>
                <a:latin typeface="メイリオ" panose="020B0604030504040204" pitchFamily="34" charset="-128"/>
                <a:ea typeface="メイリオ" panose="020B0604030504040204" pitchFamily="34" charset="-128"/>
              </a:rPr>
              <a:t>の場合、治験全体に係る事項は、</a:t>
            </a:r>
            <a:r>
              <a:rPr lang="en-US" altLang="ja-JP" sz="2400" dirty="0">
                <a:solidFill>
                  <a:schemeClr val="tx1"/>
                </a:solidFill>
                <a:latin typeface="メイリオ" panose="020B0604030504040204" pitchFamily="34" charset="-128"/>
                <a:ea typeface="メイリオ" panose="020B0604030504040204" pitchFamily="34" charset="-128"/>
              </a:rPr>
              <a:t/>
            </a:r>
            <a:br>
              <a:rPr lang="en-US" altLang="ja-JP" sz="2400" dirty="0">
                <a:solidFill>
                  <a:schemeClr val="tx1"/>
                </a:solidFill>
                <a:latin typeface="メイリオ" panose="020B0604030504040204" pitchFamily="34" charset="-128"/>
                <a:ea typeface="メイリオ" panose="020B0604030504040204" pitchFamily="34" charset="-128"/>
              </a:rPr>
            </a:br>
            <a:r>
              <a:rPr lang="ja-JP" altLang="en-US" sz="2400" dirty="0">
                <a:solidFill>
                  <a:srgbClr val="0070C0"/>
                </a:solidFill>
                <a:latin typeface="メイリオ" panose="020B0604030504040204" pitchFamily="34" charset="-128"/>
                <a:ea typeface="メイリオ" panose="020B0604030504040204" pitchFamily="34" charset="-128"/>
              </a:rPr>
              <a:t>治験調整医師</a:t>
            </a:r>
            <a:r>
              <a:rPr lang="en-US" altLang="ja-JP" sz="2400" dirty="0">
                <a:solidFill>
                  <a:srgbClr val="0070C0"/>
                </a:solidFill>
                <a:latin typeface="メイリオ" panose="020B0604030504040204" pitchFamily="34" charset="-128"/>
                <a:ea typeface="メイリオ" panose="020B0604030504040204" pitchFamily="34" charset="-128"/>
              </a:rPr>
              <a:t>/</a:t>
            </a:r>
            <a:r>
              <a:rPr lang="ja-JP" altLang="en-US" sz="2400" dirty="0">
                <a:solidFill>
                  <a:srgbClr val="0070C0"/>
                </a:solidFill>
                <a:latin typeface="メイリオ" panose="020B0604030504040204" pitchFamily="34" charset="-128"/>
                <a:ea typeface="メイリオ" panose="020B0604030504040204" pitchFamily="34" charset="-128"/>
              </a:rPr>
              <a:t>事務局</a:t>
            </a:r>
            <a:endParaRPr lang="en-US" altLang="ja-JP" sz="2400" dirty="0">
              <a:solidFill>
                <a:srgbClr val="0070C0"/>
              </a:solidFill>
              <a:latin typeface="メイリオ" panose="020B0604030504040204" pitchFamily="34" charset="-128"/>
              <a:ea typeface="メイリオ" panose="020B0604030504040204" pitchFamily="34" charset="-128"/>
            </a:endParaRPr>
          </a:p>
          <a:p>
            <a:pPr algn="ctr" eaLnBrk="1" hangingPunct="1">
              <a:lnSpc>
                <a:spcPct val="120000"/>
              </a:lnSpc>
              <a:spcBef>
                <a:spcPts val="1800"/>
              </a:spcBef>
              <a:buClr>
                <a:srgbClr val="000000"/>
              </a:buClr>
              <a:buSzPct val="100000"/>
              <a:buFont typeface="Arial" panose="020B0604020202020204" pitchFamily="34" charset="0"/>
              <a:buNone/>
            </a:pPr>
            <a:r>
              <a:rPr lang="ja-JP" altLang="en-US" sz="2000" b="1" dirty="0">
                <a:solidFill>
                  <a:srgbClr val="FF0000"/>
                </a:solidFill>
                <a:latin typeface="メイリオ" panose="020B0604030504040204" pitchFamily="34" charset="-128"/>
                <a:ea typeface="メイリオ" panose="020B0604030504040204" pitchFamily="34" charset="-128"/>
              </a:rPr>
              <a:t>モニターではなく、治験を実施する人たち自らが主体である</a:t>
            </a:r>
            <a:endParaRPr lang="en-US" altLang="ja-JP" sz="2000" b="1" dirty="0">
              <a:latin typeface="メイリオ" panose="020B0604030504040204" pitchFamily="34" charset="-128"/>
              <a:ea typeface="メイリオ" panose="020B0604030504040204" pitchFamily="34" charset="-128"/>
            </a:endParaRPr>
          </a:p>
        </p:txBody>
      </p:sp>
      <p:sp>
        <p:nvSpPr>
          <p:cNvPr id="65539" name="タイトル 1">
            <a:extLst>
              <a:ext uri="{FF2B5EF4-FFF2-40B4-BE49-F238E27FC236}">
                <a16:creationId xmlns="" xmlns:a16="http://schemas.microsoft.com/office/drawing/2014/main" id="{973D1B24-7A30-464B-98B4-B1AB1C46CDF4}"/>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モニターの役割の違い</a:t>
            </a:r>
          </a:p>
        </p:txBody>
      </p:sp>
      <p:pic>
        <p:nvPicPr>
          <p:cNvPr id="65540" name="図 7">
            <a:extLst>
              <a:ext uri="{FF2B5EF4-FFF2-40B4-BE49-F238E27FC236}">
                <a16:creationId xmlns="" xmlns:a16="http://schemas.microsoft.com/office/drawing/2014/main" id="{01B164D5-B708-45F2-B850-405DCC48108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角丸四角形 20">
            <a:extLst>
              <a:ext uri="{FF2B5EF4-FFF2-40B4-BE49-F238E27FC236}">
                <a16:creationId xmlns="" xmlns:a16="http://schemas.microsoft.com/office/drawing/2014/main" id="{1736E0A6-8742-4177-B8AE-D508134D0D36}"/>
              </a:ext>
            </a:extLst>
          </p:cNvPr>
          <p:cNvSpPr>
            <a:spLocks noChangeArrowheads="1"/>
          </p:cNvSpPr>
          <p:nvPr/>
        </p:nvSpPr>
        <p:spPr bwMode="auto">
          <a:xfrm>
            <a:off x="4827588" y="1557338"/>
            <a:ext cx="3848100" cy="3671887"/>
          </a:xfrm>
          <a:prstGeom prst="roundRect">
            <a:avLst>
              <a:gd name="adj" fmla="val 7292"/>
            </a:avLst>
          </a:prstGeom>
          <a:solidFill>
            <a:srgbClr val="AAD1F4"/>
          </a:solidFill>
          <a:ln>
            <a:noFill/>
          </a:ln>
          <a:extLst>
            <a:ext uri="{91240B29-F687-4F45-9708-019B960494DF}">
              <a14:hiddenLine xmlns:a14="http://schemas.microsoft.com/office/drawing/2010/main" w="255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25" name="Text Box 11">
            <a:extLst>
              <a:ext uri="{FF2B5EF4-FFF2-40B4-BE49-F238E27FC236}">
                <a16:creationId xmlns="" xmlns:a16="http://schemas.microsoft.com/office/drawing/2014/main" id="{493F9889-F42E-452A-A438-42C4B18AA70A}"/>
              </a:ext>
            </a:extLst>
          </p:cNvPr>
          <p:cNvSpPr txBox="1">
            <a:spLocks noChangeArrowheads="1"/>
          </p:cNvSpPr>
          <p:nvPr/>
        </p:nvSpPr>
        <p:spPr bwMode="auto">
          <a:xfrm>
            <a:off x="5535613" y="1314450"/>
            <a:ext cx="2293937" cy="487363"/>
          </a:xfrm>
          <a:prstGeom prst="rect">
            <a:avLst/>
          </a:prstGeom>
          <a:solidFill>
            <a:srgbClr val="0099FF"/>
          </a:solidFill>
          <a:ln w="25560">
            <a:noFill/>
            <a:miter lim="800000"/>
            <a:headEnd/>
            <a:tailEnd/>
          </a:ln>
        </p:spPr>
        <p:txBody>
          <a:bodyPr wrap="none" lIns="90000" tIns="36000" rIns="90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50000"/>
              </a:lnSpc>
              <a:buSzPct val="100000"/>
              <a:defRPr/>
            </a:pPr>
            <a:r>
              <a:rPr lang="ja-JP" b="1" dirty="0">
                <a:latin typeface="+mj-ea"/>
                <a:ea typeface="+mj-ea"/>
              </a:rPr>
              <a:t>実施医療機関</a:t>
            </a:r>
          </a:p>
        </p:txBody>
      </p:sp>
      <p:pic>
        <p:nvPicPr>
          <p:cNvPr id="66564" name="図 4">
            <a:extLst>
              <a:ext uri="{FF2B5EF4-FFF2-40B4-BE49-F238E27FC236}">
                <a16:creationId xmlns="" xmlns:a16="http://schemas.microsoft.com/office/drawing/2014/main" id="{E8606B3A-1ECB-4ED6-8053-5BD68657889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8213" y="1881188"/>
            <a:ext cx="1577975"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5" name="角丸四角形 34">
            <a:extLst>
              <a:ext uri="{FF2B5EF4-FFF2-40B4-BE49-F238E27FC236}">
                <a16:creationId xmlns="" xmlns:a16="http://schemas.microsoft.com/office/drawing/2014/main" id="{74EA77E8-E88E-4F67-8EBE-D89079479540}"/>
              </a:ext>
            </a:extLst>
          </p:cNvPr>
          <p:cNvSpPr>
            <a:spLocks noChangeArrowheads="1"/>
          </p:cNvSpPr>
          <p:nvPr/>
        </p:nvSpPr>
        <p:spPr bwMode="auto">
          <a:xfrm>
            <a:off x="442913" y="1557338"/>
            <a:ext cx="3697287" cy="3671887"/>
          </a:xfrm>
          <a:prstGeom prst="roundRect">
            <a:avLst>
              <a:gd name="adj" fmla="val 7292"/>
            </a:avLst>
          </a:prstGeom>
          <a:solidFill>
            <a:srgbClr val="F7A7C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ja-JP" altLang="en-US"/>
          </a:p>
        </p:txBody>
      </p:sp>
      <p:sp>
        <p:nvSpPr>
          <p:cNvPr id="66566" name="テキスト ボックス 16">
            <a:extLst>
              <a:ext uri="{FF2B5EF4-FFF2-40B4-BE49-F238E27FC236}">
                <a16:creationId xmlns="" xmlns:a16="http://schemas.microsoft.com/office/drawing/2014/main" id="{2EF8F106-A001-498E-848D-B264735826C5}"/>
              </a:ext>
            </a:extLst>
          </p:cNvPr>
          <p:cNvSpPr txBox="1">
            <a:spLocks noChangeArrowheads="1"/>
          </p:cNvSpPr>
          <p:nvPr/>
        </p:nvSpPr>
        <p:spPr bwMode="auto">
          <a:xfrm>
            <a:off x="373063" y="5491163"/>
            <a:ext cx="7723187"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defTabSz="914400" eaLnBrk="1" hangingPunct="1">
              <a:lnSpc>
                <a:spcPct val="120000"/>
              </a:lnSpc>
              <a:spcBef>
                <a:spcPct val="0"/>
              </a:spcBef>
              <a:buClrTx/>
              <a:buSzTx/>
              <a:buFontTx/>
              <a:buNone/>
            </a:pPr>
            <a:r>
              <a:rPr lang="ja-JP" altLang="en-US" sz="1800" dirty="0">
                <a:latin typeface="メイリオ" panose="020B0604030504040204" pitchFamily="34" charset="-128"/>
                <a:ea typeface="メイリオ" panose="020B0604030504040204" pitchFamily="34" charset="-128"/>
              </a:rPr>
              <a:t>モニターは開発企業側のスタッフとして、</a:t>
            </a:r>
            <a:r>
              <a:rPr lang="en-US" altLang="ja-JP" sz="1800" dirty="0">
                <a:latin typeface="メイリオ" panose="020B0604030504040204" pitchFamily="34" charset="-128"/>
                <a:ea typeface="メイリオ" panose="020B0604030504040204" pitchFamily="34" charset="-128"/>
              </a:rPr>
              <a:t/>
            </a:r>
            <a:br>
              <a:rPr lang="en-US" altLang="ja-JP" sz="1800" dirty="0">
                <a:latin typeface="メイリオ" panose="020B0604030504040204" pitchFamily="34" charset="-128"/>
                <a:ea typeface="メイリオ" panose="020B0604030504040204" pitchFamily="34" charset="-128"/>
              </a:rPr>
            </a:br>
            <a:r>
              <a:rPr lang="ja-JP" altLang="en-US" sz="1800" dirty="0">
                <a:latin typeface="メイリオ" panose="020B0604030504040204" pitchFamily="34" charset="-128"/>
                <a:ea typeface="メイリオ" panose="020B0604030504040204" pitchFamily="34" charset="-128"/>
              </a:rPr>
              <a:t>情報提供や実施医療機関の品質のチェック、改善要請を行う。</a:t>
            </a:r>
            <a:endParaRPr lang="en-US" altLang="ja-JP" sz="1800" dirty="0">
              <a:latin typeface="メイリオ" panose="020B0604030504040204" pitchFamily="34" charset="-128"/>
              <a:ea typeface="メイリオ" panose="020B0604030504040204" pitchFamily="34" charset="-128"/>
            </a:endParaRPr>
          </a:p>
          <a:p>
            <a:pPr defTabSz="914400" eaLnBrk="1" hangingPunct="1">
              <a:lnSpc>
                <a:spcPct val="120000"/>
              </a:lnSpc>
              <a:spcBef>
                <a:spcPct val="0"/>
              </a:spcBef>
              <a:buClrTx/>
              <a:buSzTx/>
              <a:buFontTx/>
              <a:buNone/>
            </a:pPr>
            <a:r>
              <a:rPr lang="ja-JP" altLang="en-US" sz="1800" u="sng" dirty="0">
                <a:latin typeface="メイリオ" panose="020B0604030504040204" pitchFamily="34" charset="-128"/>
                <a:ea typeface="メイリオ" panose="020B0604030504040204" pitchFamily="34" charset="-128"/>
              </a:rPr>
              <a:t>治験の品質は、</a:t>
            </a:r>
            <a:r>
              <a:rPr lang="ja-JP" altLang="en-US" sz="1800" u="sng" dirty="0">
                <a:solidFill>
                  <a:srgbClr val="FF0000"/>
                </a:solidFill>
                <a:latin typeface="メイリオ" panose="020B0604030504040204" pitchFamily="34" charset="-128"/>
                <a:ea typeface="メイリオ" panose="020B0604030504040204" pitchFamily="34" charset="-128"/>
              </a:rPr>
              <a:t>治験依頼者</a:t>
            </a:r>
            <a:r>
              <a:rPr lang="ja-JP" altLang="en-US" sz="1800" u="sng" dirty="0">
                <a:latin typeface="メイリオ" panose="020B0604030504040204" pitchFamily="34" charset="-128"/>
                <a:ea typeface="メイリオ" panose="020B0604030504040204" pitchFamily="34" charset="-128"/>
              </a:rPr>
              <a:t>が保証する。</a:t>
            </a:r>
            <a:endParaRPr lang="en-US" altLang="ja-JP" sz="1800" u="sng" dirty="0">
              <a:latin typeface="メイリオ" panose="020B0604030504040204" pitchFamily="34" charset="-128"/>
              <a:ea typeface="メイリオ" panose="020B0604030504040204" pitchFamily="34" charset="-128"/>
            </a:endParaRPr>
          </a:p>
        </p:txBody>
      </p:sp>
      <p:sp>
        <p:nvSpPr>
          <p:cNvPr id="66567" name="タイトル 1">
            <a:extLst>
              <a:ext uri="{FF2B5EF4-FFF2-40B4-BE49-F238E27FC236}">
                <a16:creationId xmlns="" xmlns:a16="http://schemas.microsoft.com/office/drawing/2014/main" id="{7B8AA0D9-E603-407E-9641-8CEBDA6C87C9}"/>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nchor="b"/>
          <a:lstStyle/>
          <a:p>
            <a:pPr>
              <a:lnSpc>
                <a:spcPct val="100000"/>
              </a:lnSpc>
            </a:pPr>
            <a:r>
              <a:rPr kumimoji="1" lang="ja-JP" altLang="en-US" sz="4000">
                <a:latin typeface="メイリオ" panose="020B0604030504040204" pitchFamily="34" charset="-128"/>
                <a:ea typeface="メイリオ" panose="020B0604030504040204" pitchFamily="34" charset="-128"/>
              </a:rPr>
              <a:t>モニターの立場の違い</a:t>
            </a:r>
            <a:r>
              <a:rPr kumimoji="1" lang="ja-JP" altLang="en-US">
                <a:latin typeface="メイリオ" panose="020B0604030504040204" pitchFamily="34" charset="-128"/>
                <a:ea typeface="メイリオ" panose="020B0604030504040204" pitchFamily="34" charset="-128"/>
              </a:rPr>
              <a:t/>
            </a:r>
            <a:br>
              <a:rPr kumimoji="1" lang="ja-JP" altLang="en-US">
                <a:latin typeface="メイリオ" panose="020B0604030504040204" pitchFamily="34" charset="-128"/>
                <a:ea typeface="メイリオ" panose="020B0604030504040204" pitchFamily="34" charset="-128"/>
              </a:rPr>
            </a:br>
            <a:r>
              <a:rPr kumimoji="1" lang="ja-JP" altLang="en-US" sz="2000">
                <a:latin typeface="メイリオ" panose="020B0604030504040204" pitchFamily="34" charset="-128"/>
                <a:ea typeface="メイリオ" panose="020B0604030504040204" pitchFamily="34" charset="-128"/>
              </a:rPr>
              <a:t>～企業治験の場合～</a:t>
            </a:r>
          </a:p>
        </p:txBody>
      </p:sp>
      <p:sp>
        <p:nvSpPr>
          <p:cNvPr id="28" name="テキスト ボックス 27">
            <a:extLst>
              <a:ext uri="{FF2B5EF4-FFF2-40B4-BE49-F238E27FC236}">
                <a16:creationId xmlns="" xmlns:a16="http://schemas.microsoft.com/office/drawing/2014/main" id="{6078ED16-60D6-41D4-B966-5690467137B1}"/>
              </a:ext>
            </a:extLst>
          </p:cNvPr>
          <p:cNvSpPr txBox="1"/>
          <p:nvPr/>
        </p:nvSpPr>
        <p:spPr>
          <a:xfrm>
            <a:off x="1035050" y="1311275"/>
            <a:ext cx="2622550" cy="487363"/>
          </a:xfrm>
          <a:prstGeom prst="rect">
            <a:avLst/>
          </a:prstGeom>
          <a:solidFill>
            <a:srgbClr val="E34581"/>
          </a:solidFill>
        </p:spPr>
        <p:txBody>
          <a:bodyPr wrap="none" lIns="288000" tIns="36000" rIns="252000" bIns="36000" anchor="ctr">
            <a:spAutoFit/>
          </a:bodyPr>
          <a:lstStyle/>
          <a:p>
            <a:pPr algn="ctr" eaLnBrk="1" hangingPunct="1">
              <a:lnSpc>
                <a:spcPct val="150000"/>
              </a:lnSpc>
              <a:buClr>
                <a:srgbClr val="000000"/>
              </a:buClr>
              <a:buSzPct val="100000"/>
              <a:buFont typeface="Times New Roman" panose="02020603050405020304" pitchFamily="18" charset="0"/>
              <a:buNone/>
              <a:defRPr/>
            </a:pPr>
            <a:r>
              <a:rPr kumimoji="1" lang="ja-JP" altLang="en-US" b="1" dirty="0">
                <a:latin typeface="+mj-ea"/>
                <a:ea typeface="+mj-ea"/>
              </a:rPr>
              <a:t>開発企業（責任者）</a:t>
            </a:r>
          </a:p>
        </p:txBody>
      </p:sp>
      <p:grpSp>
        <p:nvGrpSpPr>
          <p:cNvPr id="66569" name="グループ化 1">
            <a:extLst>
              <a:ext uri="{FF2B5EF4-FFF2-40B4-BE49-F238E27FC236}">
                <a16:creationId xmlns="" xmlns:a16="http://schemas.microsoft.com/office/drawing/2014/main" id="{B2A82A8E-0458-4725-883C-8CC5FC8806E4}"/>
              </a:ext>
            </a:extLst>
          </p:cNvPr>
          <p:cNvGrpSpPr>
            <a:grpSpLocks/>
          </p:cNvGrpSpPr>
          <p:nvPr/>
        </p:nvGrpSpPr>
        <p:grpSpPr bwMode="auto">
          <a:xfrm>
            <a:off x="2495550" y="2308225"/>
            <a:ext cx="1474788" cy="2030413"/>
            <a:chOff x="2315451" y="2919413"/>
            <a:chExt cx="1473994" cy="2029416"/>
          </a:xfrm>
        </p:grpSpPr>
        <p:pic>
          <p:nvPicPr>
            <p:cNvPr id="66581" name="図 6">
              <a:extLst>
                <a:ext uri="{FF2B5EF4-FFF2-40B4-BE49-F238E27FC236}">
                  <a16:creationId xmlns="" xmlns:a16="http://schemas.microsoft.com/office/drawing/2014/main" id="{7034E6CA-ED90-412F-9745-14DABB81BB7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01888" y="2919413"/>
              <a:ext cx="1096962"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16">
              <a:extLst>
                <a:ext uri="{FF2B5EF4-FFF2-40B4-BE49-F238E27FC236}">
                  <a16:creationId xmlns="" xmlns:a16="http://schemas.microsoft.com/office/drawing/2014/main" id="{FF636DEA-E464-4622-AEE4-D44075B67AAB}"/>
                </a:ext>
              </a:extLst>
            </p:cNvPr>
            <p:cNvSpPr txBox="1">
              <a:spLocks noChangeArrowheads="1"/>
            </p:cNvSpPr>
            <p:nvPr/>
          </p:nvSpPr>
          <p:spPr bwMode="auto">
            <a:xfrm>
              <a:off x="2315451" y="4621965"/>
              <a:ext cx="1473994" cy="326864"/>
            </a:xfrm>
            <a:prstGeom prst="rect">
              <a:avLst/>
            </a:prstGeom>
            <a:solidFill>
              <a:schemeClr val="tx1">
                <a:lumMod val="85000"/>
                <a:lumOff val="15000"/>
              </a:schemeClr>
            </a:solidFill>
            <a:ln>
              <a:noFill/>
            </a:ln>
          </p:spPr>
          <p:txBody>
            <a:bodyPr lIns="72000" tIns="36000" rIns="90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50000"/>
                </a:lnSpc>
                <a:buSzPct val="100000"/>
                <a:defRPr/>
              </a:pPr>
              <a:r>
                <a:rPr lang="ja-JP" sz="1200" b="1" dirty="0">
                  <a:solidFill>
                    <a:srgbClr val="E34581"/>
                  </a:solidFill>
                  <a:latin typeface="+mj-ea"/>
                  <a:ea typeface="+mj-ea"/>
                </a:rPr>
                <a:t>モニター</a:t>
              </a:r>
            </a:p>
          </p:txBody>
        </p:sp>
      </p:grpSp>
      <p:sp>
        <p:nvSpPr>
          <p:cNvPr id="3" name="正方形/長方形 2">
            <a:extLst>
              <a:ext uri="{FF2B5EF4-FFF2-40B4-BE49-F238E27FC236}">
                <a16:creationId xmlns="" xmlns:a16="http://schemas.microsoft.com/office/drawing/2014/main" id="{C3138198-68E6-4F57-8412-E4D93E37FD36}"/>
              </a:ext>
            </a:extLst>
          </p:cNvPr>
          <p:cNvSpPr/>
          <p:nvPr/>
        </p:nvSpPr>
        <p:spPr>
          <a:xfrm>
            <a:off x="433388" y="4187825"/>
            <a:ext cx="1762125" cy="738188"/>
          </a:xfrm>
          <a:prstGeom prst="rect">
            <a:avLst/>
          </a:prstGeom>
        </p:spPr>
        <p:txBody>
          <a:bodyPr>
            <a:spAutoFit/>
          </a:bodyPr>
          <a:lstStyle/>
          <a:p>
            <a:pPr algn="ctr" defTabSz="914400" eaLnBrk="1" hangingPunct="1">
              <a:defRPr/>
            </a:pPr>
            <a:r>
              <a:rPr kumimoji="1" lang="ja-JP" altLang="en-US" sz="1400" b="1" dirty="0">
                <a:solidFill>
                  <a:srgbClr val="000000"/>
                </a:solidFill>
                <a:latin typeface="+mj-ea"/>
                <a:ea typeface="+mj-ea"/>
              </a:rPr>
              <a:t>モニターの指名</a:t>
            </a:r>
            <a:endParaRPr kumimoji="1" lang="en-US" altLang="ja-JP" sz="1400" b="1" dirty="0">
              <a:solidFill>
                <a:srgbClr val="000000"/>
              </a:solidFill>
              <a:latin typeface="+mj-ea"/>
              <a:ea typeface="+mj-ea"/>
            </a:endParaRPr>
          </a:p>
          <a:p>
            <a:pPr algn="ctr" defTabSz="914400" eaLnBrk="1" hangingPunct="1">
              <a:defRPr/>
            </a:pPr>
            <a:r>
              <a:rPr kumimoji="1" lang="ja-JP" altLang="en-US" sz="1400" b="1" dirty="0">
                <a:solidFill>
                  <a:srgbClr val="000000"/>
                </a:solidFill>
                <a:latin typeface="+mj-ea"/>
                <a:ea typeface="+mj-ea"/>
              </a:rPr>
              <a:t>モニタリングの</a:t>
            </a:r>
            <a:r>
              <a:rPr kumimoji="1" lang="en-US" altLang="ja-JP" sz="1400" b="1" dirty="0">
                <a:solidFill>
                  <a:srgbClr val="000000"/>
                </a:solidFill>
                <a:latin typeface="+mj-ea"/>
                <a:ea typeface="+mj-ea"/>
              </a:rPr>
              <a:t/>
            </a:r>
            <a:br>
              <a:rPr kumimoji="1" lang="en-US" altLang="ja-JP" sz="1400" b="1" dirty="0">
                <a:solidFill>
                  <a:srgbClr val="000000"/>
                </a:solidFill>
                <a:latin typeface="+mj-ea"/>
                <a:ea typeface="+mj-ea"/>
              </a:rPr>
            </a:br>
            <a:r>
              <a:rPr kumimoji="1" lang="ja-JP" altLang="en-US" sz="1400" b="1" dirty="0">
                <a:solidFill>
                  <a:srgbClr val="000000"/>
                </a:solidFill>
                <a:latin typeface="+mj-ea"/>
                <a:ea typeface="+mj-ea"/>
              </a:rPr>
              <a:t>実施指示</a:t>
            </a:r>
          </a:p>
        </p:txBody>
      </p:sp>
      <p:sp>
        <p:nvSpPr>
          <p:cNvPr id="38" name="左矢印 37">
            <a:extLst>
              <a:ext uri="{FF2B5EF4-FFF2-40B4-BE49-F238E27FC236}">
                <a16:creationId xmlns="" xmlns:a16="http://schemas.microsoft.com/office/drawing/2014/main" id="{047E044B-2029-4D45-8996-A6D000DFD2C1}"/>
              </a:ext>
            </a:extLst>
          </p:cNvPr>
          <p:cNvSpPr/>
          <p:nvPr/>
        </p:nvSpPr>
        <p:spPr>
          <a:xfrm flipH="1">
            <a:off x="1233488" y="3122613"/>
            <a:ext cx="1408112" cy="547687"/>
          </a:xfrm>
          <a:prstGeom prst="leftArrow">
            <a:avLst>
              <a:gd name="adj1" fmla="val 67423"/>
              <a:gd name="adj2" fmla="val 50000"/>
            </a:avLst>
          </a:prstGeom>
          <a:solidFill>
            <a:srgbClr val="FFFF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kumimoji="1" lang="ja-JP" altLang="en-US">
              <a:solidFill>
                <a:prstClr val="white"/>
              </a:solidFill>
            </a:endParaRPr>
          </a:p>
        </p:txBody>
      </p:sp>
      <p:pic>
        <p:nvPicPr>
          <p:cNvPr id="66572" name="図 3">
            <a:extLst>
              <a:ext uri="{FF2B5EF4-FFF2-40B4-BE49-F238E27FC236}">
                <a16:creationId xmlns="" xmlns:a16="http://schemas.microsoft.com/office/drawing/2014/main" id="{258D6F0D-1F02-4E9F-8026-DC441BB1ACD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5013" y="2205038"/>
            <a:ext cx="1157287"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左矢印 38">
            <a:extLst>
              <a:ext uri="{FF2B5EF4-FFF2-40B4-BE49-F238E27FC236}">
                <a16:creationId xmlns="" xmlns:a16="http://schemas.microsoft.com/office/drawing/2014/main" id="{2B4D99C6-F912-4E25-91FF-30D51E9DB5A4}"/>
              </a:ext>
            </a:extLst>
          </p:cNvPr>
          <p:cNvSpPr/>
          <p:nvPr/>
        </p:nvSpPr>
        <p:spPr>
          <a:xfrm flipH="1">
            <a:off x="3833813" y="3122613"/>
            <a:ext cx="1406525" cy="547687"/>
          </a:xfrm>
          <a:prstGeom prst="leftArrow">
            <a:avLst>
              <a:gd name="adj1" fmla="val 67423"/>
              <a:gd name="adj2" fmla="val 50000"/>
            </a:avLst>
          </a:prstGeom>
          <a:solidFill>
            <a:srgbClr val="FFFF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kumimoji="1" lang="ja-JP" altLang="en-US">
              <a:solidFill>
                <a:prstClr val="white"/>
              </a:solidFill>
            </a:endParaRPr>
          </a:p>
        </p:txBody>
      </p:sp>
      <p:sp>
        <p:nvSpPr>
          <p:cNvPr id="7" name="正方形/長方形 6">
            <a:extLst>
              <a:ext uri="{FF2B5EF4-FFF2-40B4-BE49-F238E27FC236}">
                <a16:creationId xmlns="" xmlns:a16="http://schemas.microsoft.com/office/drawing/2014/main" id="{F60D6D15-256C-41C8-B37F-7FFE7F1523B9}"/>
              </a:ext>
            </a:extLst>
          </p:cNvPr>
          <p:cNvSpPr/>
          <p:nvPr/>
        </p:nvSpPr>
        <p:spPr>
          <a:xfrm>
            <a:off x="3868738" y="3255963"/>
            <a:ext cx="1262062" cy="307975"/>
          </a:xfrm>
          <a:prstGeom prst="rect">
            <a:avLst/>
          </a:prstGeom>
        </p:spPr>
        <p:txBody>
          <a:bodyPr wrap="none">
            <a:spAutoFit/>
          </a:bodyPr>
          <a:lstStyle/>
          <a:p>
            <a:pPr eaLnBrk="1" hangingPunct="1">
              <a:buClr>
                <a:srgbClr val="000000"/>
              </a:buClr>
              <a:buSzPct val="100000"/>
              <a:buFont typeface="Times New Roman" panose="02020603050405020304" pitchFamily="18" charset="0"/>
              <a:buNone/>
              <a:defRPr/>
            </a:pPr>
            <a:r>
              <a:rPr kumimoji="1" lang="ja-JP" altLang="en-US" sz="1400" b="1" dirty="0">
                <a:solidFill>
                  <a:srgbClr val="000000"/>
                </a:solidFill>
                <a:latin typeface="+mj-ea"/>
                <a:ea typeface="+mj-ea"/>
              </a:rPr>
              <a:t>モニタリング</a:t>
            </a:r>
          </a:p>
        </p:txBody>
      </p:sp>
      <p:pic>
        <p:nvPicPr>
          <p:cNvPr id="66575" name="図 7">
            <a:extLst>
              <a:ext uri="{FF2B5EF4-FFF2-40B4-BE49-F238E27FC236}">
                <a16:creationId xmlns="" xmlns:a16="http://schemas.microsoft.com/office/drawing/2014/main" id="{6922DDB0-1930-419B-9919-DDD32A4C6DB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6576" name="グループ化 3">
            <a:extLst>
              <a:ext uri="{FF2B5EF4-FFF2-40B4-BE49-F238E27FC236}">
                <a16:creationId xmlns="" xmlns:a16="http://schemas.microsoft.com/office/drawing/2014/main" id="{AD7983FD-4F9B-44C5-85D9-C4508C067308}"/>
              </a:ext>
            </a:extLst>
          </p:cNvPr>
          <p:cNvGrpSpPr>
            <a:grpSpLocks/>
          </p:cNvGrpSpPr>
          <p:nvPr/>
        </p:nvGrpSpPr>
        <p:grpSpPr bwMode="auto">
          <a:xfrm>
            <a:off x="6723063" y="2428875"/>
            <a:ext cx="1731962" cy="1920875"/>
            <a:chOff x="6723063" y="2428874"/>
            <a:chExt cx="1732529" cy="1920876"/>
          </a:xfrm>
        </p:grpSpPr>
        <p:sp>
          <p:nvSpPr>
            <p:cNvPr id="32" name="Text Box 16">
              <a:extLst>
                <a:ext uri="{FF2B5EF4-FFF2-40B4-BE49-F238E27FC236}">
                  <a16:creationId xmlns="" xmlns:a16="http://schemas.microsoft.com/office/drawing/2014/main" id="{9560613C-8B6D-49F9-AC02-65BA2CD35C07}"/>
                </a:ext>
              </a:extLst>
            </p:cNvPr>
            <p:cNvSpPr txBox="1">
              <a:spLocks noChangeArrowheads="1"/>
            </p:cNvSpPr>
            <p:nvPr/>
          </p:nvSpPr>
          <p:spPr bwMode="auto">
            <a:xfrm>
              <a:off x="7075603" y="4000500"/>
              <a:ext cx="1351404" cy="349250"/>
            </a:xfrm>
            <a:prstGeom prst="rect">
              <a:avLst/>
            </a:prstGeom>
            <a:solidFill>
              <a:schemeClr val="tx1">
                <a:lumMod val="85000"/>
                <a:lumOff val="15000"/>
              </a:schemeClr>
            </a:solidFill>
            <a:ln>
              <a:noFill/>
            </a:ln>
          </p:spPr>
          <p:txBody>
            <a:bodyPr wrap="none" lIns="72000" tIns="36000" rIns="90000" bIns="36000" anchor="ctr">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9pPr>
            </a:lstStyle>
            <a:p>
              <a:pPr algn="r" eaLnBrk="1" hangingPunct="1">
                <a:lnSpc>
                  <a:spcPct val="150000"/>
                </a:lnSpc>
                <a:buSzPct val="100000"/>
                <a:defRPr/>
              </a:pPr>
              <a:r>
                <a:rPr kumimoji="0" lang="ja-JP" altLang="en-US" sz="1200" b="1">
                  <a:solidFill>
                    <a:srgbClr val="BADEF4"/>
                  </a:solidFill>
                  <a:latin typeface="メイリオ" pitchFamily="50" charset="-128"/>
                  <a:ea typeface="メイリオ" pitchFamily="50" charset="-128"/>
                  <a:cs typeface="メイリオ" pitchFamily="50" charset="-128"/>
                </a:rPr>
                <a:t>治験事務局</a:t>
              </a:r>
              <a:r>
                <a:rPr kumimoji="0" lang="en-US" altLang="ja-JP" sz="1200" b="1">
                  <a:solidFill>
                    <a:srgbClr val="BADEF4"/>
                  </a:solidFill>
                  <a:latin typeface="メイリオ" pitchFamily="50" charset="-128"/>
                  <a:ea typeface="メイリオ" pitchFamily="50" charset="-128"/>
                  <a:cs typeface="メイリオ" pitchFamily="50" charset="-128"/>
                </a:rPr>
                <a:t>/CRC</a:t>
              </a:r>
              <a:endParaRPr kumimoji="0" lang="ja-JP" altLang="ja-JP" sz="1200" b="1">
                <a:solidFill>
                  <a:srgbClr val="BADEF4"/>
                </a:solidFill>
                <a:latin typeface="メイリオ" pitchFamily="50" charset="-128"/>
                <a:ea typeface="メイリオ" pitchFamily="50" charset="-128"/>
                <a:cs typeface="メイリオ" pitchFamily="50" charset="-128"/>
              </a:endParaRPr>
            </a:p>
          </p:txBody>
        </p:sp>
        <p:pic>
          <p:nvPicPr>
            <p:cNvPr id="66580" name="図 1">
              <a:extLst>
                <a:ext uri="{FF2B5EF4-FFF2-40B4-BE49-F238E27FC236}">
                  <a16:creationId xmlns="" xmlns:a16="http://schemas.microsoft.com/office/drawing/2014/main" id="{7A41E9D6-BC20-4C35-B732-EDA68F26FE7B}"/>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723063" y="2428874"/>
              <a:ext cx="1732529" cy="162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9" name="Text Box 16">
            <a:extLst>
              <a:ext uri="{FF2B5EF4-FFF2-40B4-BE49-F238E27FC236}">
                <a16:creationId xmlns="" xmlns:a16="http://schemas.microsoft.com/office/drawing/2014/main" id="{43A84F99-8E8F-44BE-BFAB-E377D0638D5D}"/>
              </a:ext>
            </a:extLst>
          </p:cNvPr>
          <p:cNvSpPr txBox="1">
            <a:spLocks noChangeArrowheads="1"/>
          </p:cNvSpPr>
          <p:nvPr/>
        </p:nvSpPr>
        <p:spPr bwMode="auto">
          <a:xfrm>
            <a:off x="5133975" y="4011613"/>
            <a:ext cx="1316038" cy="327025"/>
          </a:xfrm>
          <a:prstGeom prst="rect">
            <a:avLst/>
          </a:prstGeom>
          <a:solidFill>
            <a:schemeClr val="tx1">
              <a:lumMod val="85000"/>
              <a:lumOff val="15000"/>
            </a:schemeClr>
          </a:solidFill>
          <a:ln>
            <a:noFill/>
          </a:ln>
        </p:spPr>
        <p:txBody>
          <a:bodyPr wrap="none" lIns="72000" tIns="36000" rIns="90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50000"/>
              </a:lnSpc>
              <a:buSzPct val="100000"/>
              <a:defRPr/>
            </a:pPr>
            <a:r>
              <a:rPr lang="ja-JP" altLang="en-US" sz="1200" b="1" dirty="0">
                <a:solidFill>
                  <a:srgbClr val="BADEF4"/>
                </a:solidFill>
                <a:latin typeface="+mj-ea"/>
                <a:ea typeface="+mj-ea"/>
              </a:rPr>
              <a:t>治験責任医師</a:t>
            </a:r>
            <a:endParaRPr lang="ja-JP" sz="1200" b="1" dirty="0">
              <a:solidFill>
                <a:srgbClr val="BADEF4"/>
              </a:solidFill>
              <a:latin typeface="+mj-ea"/>
              <a:ea typeface="+mj-ea"/>
            </a:endParaRPr>
          </a:p>
        </p:txBody>
      </p:sp>
      <p:pic>
        <p:nvPicPr>
          <p:cNvPr id="66578" name="図 26">
            <a:extLst>
              <a:ext uri="{FF2B5EF4-FFF2-40B4-BE49-F238E27FC236}">
                <a16:creationId xmlns="" xmlns:a16="http://schemas.microsoft.com/office/drawing/2014/main" id="{47CD8C1E-4D95-4572-BCA1-13036A7AA3BC}"/>
              </a:ext>
            </a:extLst>
          </p:cNvPr>
          <p:cNvPicPr>
            <a:picLocks noChangeAspect="1"/>
          </p:cNvPicPr>
          <p:nvPr/>
        </p:nvPicPr>
        <p:blipFill>
          <a:blip r:embed="rId7" cstate="print">
            <a:extLst>
              <a:ext uri="{28A0092B-C50C-407E-A947-70E740481C1C}">
                <a14:useLocalDpi xmlns:a14="http://schemas.microsoft.com/office/drawing/2010/main" val="0"/>
              </a:ext>
            </a:extLst>
          </a:blip>
          <a:srcRect b="31480"/>
          <a:stretch>
            <a:fillRect/>
          </a:stretch>
        </p:blipFill>
        <p:spPr bwMode="auto">
          <a:xfrm>
            <a:off x="5308600" y="2228850"/>
            <a:ext cx="966788"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1">
            <a:extLst>
              <a:ext uri="{FF2B5EF4-FFF2-40B4-BE49-F238E27FC236}">
                <a16:creationId xmlns="" xmlns:a16="http://schemas.microsoft.com/office/drawing/2014/main" id="{BC679BC9-96B7-43CF-8951-3A5E0D5833BA}"/>
              </a:ext>
            </a:extLst>
          </p:cNvPr>
          <p:cNvSpPr>
            <a:spLocks noChangeArrowheads="1"/>
          </p:cNvSpPr>
          <p:nvPr/>
        </p:nvSpPr>
        <p:spPr bwMode="auto">
          <a:xfrm>
            <a:off x="2843213" y="4090988"/>
            <a:ext cx="2900362" cy="506412"/>
          </a:xfrm>
          <a:prstGeom prst="rightArrow">
            <a:avLst>
              <a:gd name="adj1" fmla="val 54324"/>
              <a:gd name="adj2" fmla="val 69788"/>
            </a:avLst>
          </a:prstGeom>
          <a:solidFill>
            <a:srgbClr val="0070C0"/>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lstStyle/>
          <a:p>
            <a:pPr algn="ctr" eaLnBrk="1" hangingPunct="1">
              <a:lnSpc>
                <a:spcPct val="15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ja-JP" altLang="en-US" b="1" dirty="0">
              <a:solidFill>
                <a:srgbClr val="FFFFFF"/>
              </a:solidFill>
              <a:latin typeface="+mj-ea"/>
              <a:ea typeface="+mj-ea"/>
            </a:endParaRPr>
          </a:p>
        </p:txBody>
      </p:sp>
      <p:sp>
        <p:nvSpPr>
          <p:cNvPr id="15363" name="Line 25">
            <a:extLst>
              <a:ext uri="{FF2B5EF4-FFF2-40B4-BE49-F238E27FC236}">
                <a16:creationId xmlns="" xmlns:a16="http://schemas.microsoft.com/office/drawing/2014/main" id="{C96535F8-6784-4C59-95EF-3F91DD05997E}"/>
              </a:ext>
            </a:extLst>
          </p:cNvPr>
          <p:cNvSpPr>
            <a:spLocks noChangeShapeType="1"/>
          </p:cNvSpPr>
          <p:nvPr/>
        </p:nvSpPr>
        <p:spPr bwMode="auto">
          <a:xfrm flipH="1">
            <a:off x="2736850" y="2087563"/>
            <a:ext cx="1293813" cy="647700"/>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148" name="円/楕円 1">
            <a:extLst>
              <a:ext uri="{FF2B5EF4-FFF2-40B4-BE49-F238E27FC236}">
                <a16:creationId xmlns="" xmlns:a16="http://schemas.microsoft.com/office/drawing/2014/main" id="{BB098898-E684-470A-98A7-17A3239E53DA}"/>
              </a:ext>
            </a:extLst>
          </p:cNvPr>
          <p:cNvSpPr>
            <a:spLocks noChangeArrowheads="1"/>
          </p:cNvSpPr>
          <p:nvPr/>
        </p:nvSpPr>
        <p:spPr bwMode="auto">
          <a:xfrm>
            <a:off x="3768725" y="1427163"/>
            <a:ext cx="1590675" cy="822325"/>
          </a:xfrm>
          <a:prstGeom prst="ellipse">
            <a:avLst/>
          </a:prstGeom>
          <a:solidFill>
            <a:schemeClr val="accent1"/>
          </a:solidFill>
          <a:ln w="38100">
            <a:solidFill>
              <a:schemeClr val="bg1"/>
            </a:solidFill>
            <a:miter lim="800000"/>
            <a:headEnd/>
            <a:tailEnd/>
          </a:ln>
          <a:effectLst>
            <a:outerShdw blurRad="50800" dist="38100" dir="2700000" algn="tl" rotWithShape="0">
              <a:srgbClr val="808080">
                <a:alpha val="39998"/>
              </a:srgbClr>
            </a:outerShdw>
          </a:effectLst>
        </p:spPr>
        <p:txBody>
          <a:bodyPr lIns="90000" tIns="46800" rIns="90000" bIns="46800" anchor="ctr"/>
          <a:lstStyle/>
          <a:p>
            <a:pPr algn="ctr" eaLnBrk="1" hangingPunct="1">
              <a:lnSpc>
                <a:spcPct val="15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ja-JP" altLang="en-US" b="1" dirty="0">
              <a:solidFill>
                <a:srgbClr val="FFFFFF"/>
              </a:solidFill>
              <a:latin typeface="+mj-ea"/>
              <a:ea typeface="+mj-ea"/>
            </a:endParaRPr>
          </a:p>
        </p:txBody>
      </p:sp>
      <p:sp>
        <p:nvSpPr>
          <p:cNvPr id="15365" name="タイトル 2">
            <a:extLst>
              <a:ext uri="{FF2B5EF4-FFF2-40B4-BE49-F238E27FC236}">
                <a16:creationId xmlns="" xmlns:a16="http://schemas.microsoft.com/office/drawing/2014/main" id="{EC56366E-007D-4A36-83EA-691508B60D0F}"/>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en-US" altLang="ja-JP" sz="3200">
                <a:latin typeface="メイリオ" panose="020B0604030504040204" pitchFamily="34" charset="-128"/>
                <a:ea typeface="メイリオ" panose="020B0604030504040204" pitchFamily="34" charset="-128"/>
              </a:rPr>
              <a:t>2002</a:t>
            </a:r>
            <a:r>
              <a:rPr kumimoji="1" lang="ja-JP" altLang="en-US" sz="3200">
                <a:latin typeface="メイリオ" panose="020B0604030504040204" pitchFamily="34" charset="-128"/>
                <a:ea typeface="メイリオ" panose="020B0604030504040204" pitchFamily="34" charset="-128"/>
              </a:rPr>
              <a:t>年の</a:t>
            </a:r>
            <a:r>
              <a:rPr kumimoji="1" lang="zh-TW" altLang="en-US" sz="3200">
                <a:latin typeface="メイリオ" panose="020B0604030504040204" pitchFamily="34" charset="-128"/>
                <a:ea typeface="メイリオ" panose="020B0604030504040204" pitchFamily="34" charset="-128"/>
              </a:rPr>
              <a:t>薬事法（現</a:t>
            </a:r>
            <a:r>
              <a:rPr kumimoji="1" lang="ja-JP" altLang="en-US" sz="3200">
                <a:latin typeface="メイリオ" panose="020B0604030504040204" pitchFamily="34" charset="-128"/>
                <a:ea typeface="メイリオ" panose="020B0604030504040204" pitchFamily="34" charset="-128"/>
              </a:rPr>
              <a:t>：薬機</a:t>
            </a:r>
            <a:r>
              <a:rPr kumimoji="1" lang="zh-TW" altLang="en-US" sz="3200">
                <a:latin typeface="メイリオ" panose="020B0604030504040204" pitchFamily="34" charset="-128"/>
                <a:ea typeface="メイリオ" panose="020B0604030504040204" pitchFamily="34" charset="-128"/>
              </a:rPr>
              <a:t>法）</a:t>
            </a:r>
            <a:r>
              <a:rPr kumimoji="1" lang="en-US" altLang="zh-TW" sz="3200">
                <a:latin typeface="メイリオ" panose="020B0604030504040204" pitchFamily="34" charset="-128"/>
                <a:ea typeface="メイリオ" panose="020B0604030504040204" pitchFamily="34" charset="-128"/>
              </a:rPr>
              <a:t/>
            </a:r>
            <a:br>
              <a:rPr kumimoji="1" lang="en-US" altLang="zh-TW" sz="3200">
                <a:latin typeface="メイリオ" panose="020B0604030504040204" pitchFamily="34" charset="-128"/>
                <a:ea typeface="メイリオ" panose="020B0604030504040204" pitchFamily="34" charset="-128"/>
              </a:rPr>
            </a:br>
            <a:r>
              <a:rPr kumimoji="1" lang="ja-JP" altLang="en-US" sz="3200">
                <a:latin typeface="メイリオ" panose="020B0604030504040204" pitchFamily="34" charset="-128"/>
                <a:ea typeface="メイリオ" panose="020B0604030504040204" pitchFamily="34" charset="-128"/>
              </a:rPr>
              <a:t>改正前後の比較</a:t>
            </a:r>
          </a:p>
        </p:txBody>
      </p:sp>
      <p:sp>
        <p:nvSpPr>
          <p:cNvPr id="2" name="AutoShape 1">
            <a:extLst>
              <a:ext uri="{FF2B5EF4-FFF2-40B4-BE49-F238E27FC236}">
                <a16:creationId xmlns="" xmlns:a16="http://schemas.microsoft.com/office/drawing/2014/main" id="{58704327-9141-4A6D-AB7D-9939969AE9C7}"/>
              </a:ext>
            </a:extLst>
          </p:cNvPr>
          <p:cNvSpPr>
            <a:spLocks noChangeArrowheads="1"/>
          </p:cNvSpPr>
          <p:nvPr/>
        </p:nvSpPr>
        <p:spPr bwMode="auto">
          <a:xfrm>
            <a:off x="5957888" y="1889125"/>
            <a:ext cx="1241425" cy="2066925"/>
          </a:xfrm>
          <a:prstGeom prst="triangle">
            <a:avLst>
              <a:gd name="adj" fmla="val 50000"/>
            </a:avLst>
          </a:prstGeom>
          <a:solidFill>
            <a:schemeClr val="accent1"/>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lstStyle/>
          <a:p>
            <a:pPr algn="ctr" eaLnBrk="1" hangingPunct="1">
              <a:lnSpc>
                <a:spcPct val="15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ja-JP" altLang="en-US" b="1" dirty="0">
              <a:solidFill>
                <a:srgbClr val="FFFFFF"/>
              </a:solidFill>
              <a:latin typeface="+mj-ea"/>
              <a:ea typeface="+mj-ea"/>
            </a:endParaRPr>
          </a:p>
        </p:txBody>
      </p:sp>
      <p:sp>
        <p:nvSpPr>
          <p:cNvPr id="3" name="AutoShape 2">
            <a:extLst>
              <a:ext uri="{FF2B5EF4-FFF2-40B4-BE49-F238E27FC236}">
                <a16:creationId xmlns="" xmlns:a16="http://schemas.microsoft.com/office/drawing/2014/main" id="{5B3BE0F6-A01D-40DC-BB0F-A3538B1EBF64}"/>
              </a:ext>
            </a:extLst>
          </p:cNvPr>
          <p:cNvSpPr>
            <a:spLocks noChangeArrowheads="1"/>
          </p:cNvSpPr>
          <p:nvPr/>
        </p:nvSpPr>
        <p:spPr bwMode="auto">
          <a:xfrm>
            <a:off x="1587500" y="1839913"/>
            <a:ext cx="1739900" cy="2973387"/>
          </a:xfrm>
          <a:prstGeom prst="triangle">
            <a:avLst>
              <a:gd name="adj" fmla="val 50000"/>
            </a:avLst>
          </a:prstGeom>
          <a:solidFill>
            <a:schemeClr val="accent1"/>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lstStyle/>
          <a:p>
            <a:pPr algn="ctr" eaLnBrk="1" hangingPunct="1">
              <a:lnSpc>
                <a:spcPct val="15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ja-JP" altLang="en-US" b="1" dirty="0">
              <a:solidFill>
                <a:srgbClr val="FFFFFF"/>
              </a:solidFill>
              <a:latin typeface="+mj-ea"/>
              <a:ea typeface="+mj-ea"/>
            </a:endParaRPr>
          </a:p>
        </p:txBody>
      </p:sp>
      <p:sp>
        <p:nvSpPr>
          <p:cNvPr id="6152" name="Freeform 3">
            <a:extLst>
              <a:ext uri="{FF2B5EF4-FFF2-40B4-BE49-F238E27FC236}">
                <a16:creationId xmlns="" xmlns:a16="http://schemas.microsoft.com/office/drawing/2014/main" id="{86F3F296-1549-4125-90F3-B0C2216B7426}"/>
              </a:ext>
            </a:extLst>
          </p:cNvPr>
          <p:cNvSpPr>
            <a:spLocks noChangeArrowheads="1"/>
          </p:cNvSpPr>
          <p:nvPr/>
        </p:nvSpPr>
        <p:spPr bwMode="auto">
          <a:xfrm>
            <a:off x="5360988" y="4822825"/>
            <a:ext cx="2449512" cy="1192213"/>
          </a:xfrm>
          <a:custGeom>
            <a:avLst/>
            <a:gdLst>
              <a:gd name="T0" fmla="*/ 0 w 2449764"/>
              <a:gd name="T1" fmla="*/ 1992515 h 1164657"/>
              <a:gd name="T2" fmla="*/ 346111 w 2449764"/>
              <a:gd name="T3" fmla="*/ 0 h 1164657"/>
              <a:gd name="T4" fmla="*/ 2097604 w 2449764"/>
              <a:gd name="T5" fmla="*/ 0 h 1164657"/>
              <a:gd name="T6" fmla="*/ 2443720 w 2449764"/>
              <a:gd name="T7" fmla="*/ 1992515 h 1164657"/>
              <a:gd name="T8" fmla="*/ 0 w 2449764"/>
              <a:gd name="T9" fmla="*/ 1992515 h 1164657"/>
              <a:gd name="T10" fmla="*/ 0 60000 65536"/>
              <a:gd name="T11" fmla="*/ 0 60000 65536"/>
              <a:gd name="T12" fmla="*/ 0 60000 65536"/>
              <a:gd name="T13" fmla="*/ 0 60000 65536"/>
              <a:gd name="T14" fmla="*/ 0 60000 65536"/>
              <a:gd name="T15" fmla="*/ 0 w 2449764"/>
              <a:gd name="T16" fmla="*/ 0 h 1164657"/>
              <a:gd name="T17" fmla="*/ 2449764 w 2449764"/>
              <a:gd name="T18" fmla="*/ 1164657 h 1164657"/>
            </a:gdLst>
            <a:ahLst/>
            <a:cxnLst>
              <a:cxn ang="T10">
                <a:pos x="T0" y="T1"/>
              </a:cxn>
              <a:cxn ang="T11">
                <a:pos x="T2" y="T3"/>
              </a:cxn>
              <a:cxn ang="T12">
                <a:pos x="T4" y="T5"/>
              </a:cxn>
              <a:cxn ang="T13">
                <a:pos x="T6" y="T7"/>
              </a:cxn>
              <a:cxn ang="T14">
                <a:pos x="T8" y="T9"/>
              </a:cxn>
            </a:cxnLst>
            <a:rect l="T15" t="T16" r="T17" b="T18"/>
            <a:pathLst>
              <a:path w="2449764" h="1164657">
                <a:moveTo>
                  <a:pt x="0" y="1164657"/>
                </a:moveTo>
                <a:lnTo>
                  <a:pt x="346975" y="0"/>
                </a:lnTo>
                <a:lnTo>
                  <a:pt x="2102789" y="0"/>
                </a:lnTo>
                <a:lnTo>
                  <a:pt x="2449764" y="1164657"/>
                </a:lnTo>
                <a:lnTo>
                  <a:pt x="0" y="1164657"/>
                </a:lnTo>
                <a:close/>
              </a:path>
            </a:pathLst>
          </a:custGeom>
          <a:solidFill>
            <a:srgbClr val="FF6600"/>
          </a:solidFill>
          <a:ln>
            <a:noFill/>
          </a:ln>
          <a:effectLst>
            <a:outerShdw blurRad="50800" dist="38100" dir="2700000" algn="tl" rotWithShape="0">
              <a:srgbClr val="000000">
                <a:alpha val="39998"/>
              </a:srgbClr>
            </a:outerShdw>
          </a:effectLst>
          <a:extLst>
            <a:ext uri="{91240B29-F687-4F45-9708-019B960494DF}">
              <a14:hiddenLine xmlns:a14="http://schemas.microsoft.com/office/drawing/2010/main" w="38100">
                <a:solidFill>
                  <a:srgbClr val="000000"/>
                </a:solidFill>
                <a:round/>
                <a:headEnd/>
                <a:tailEnd/>
              </a14:hiddenLine>
            </a:ext>
          </a:extLst>
        </p:spPr>
        <p:txBody>
          <a:bodyPr lIns="90000" tIns="46800" rIns="90000" bIns="46800" anchor="ctr"/>
          <a:lstStyle/>
          <a:p>
            <a:pPr eaLnBrk="1" hangingPunct="1">
              <a:buClr>
                <a:srgbClr val="000000"/>
              </a:buClr>
              <a:buSzPct val="100000"/>
              <a:buFont typeface="Times New Roman" panose="02020603050405020304" pitchFamily="18" charset="0"/>
              <a:buNone/>
              <a:defRPr/>
            </a:pPr>
            <a:endParaRPr lang="ja-JP" altLang="en-US">
              <a:ea typeface="ＭＳ Ｐゴシック" panose="020B0600070205080204" pitchFamily="50" charset="-128"/>
            </a:endParaRPr>
          </a:p>
        </p:txBody>
      </p:sp>
      <p:sp>
        <p:nvSpPr>
          <p:cNvPr id="6153" name="Freeform 4">
            <a:extLst>
              <a:ext uri="{FF2B5EF4-FFF2-40B4-BE49-F238E27FC236}">
                <a16:creationId xmlns="" xmlns:a16="http://schemas.microsoft.com/office/drawing/2014/main" id="{9E09F2C3-2C0D-494E-A6BE-DE402CD00176}"/>
              </a:ext>
            </a:extLst>
          </p:cNvPr>
          <p:cNvSpPr>
            <a:spLocks noChangeArrowheads="1"/>
          </p:cNvSpPr>
          <p:nvPr/>
        </p:nvSpPr>
        <p:spPr bwMode="auto">
          <a:xfrm>
            <a:off x="1203325" y="4813300"/>
            <a:ext cx="2520950" cy="1201738"/>
          </a:xfrm>
          <a:custGeom>
            <a:avLst/>
            <a:gdLst>
              <a:gd name="T0" fmla="*/ 0 w 2521819"/>
              <a:gd name="T1" fmla="*/ 1169559 h 1203157"/>
              <a:gd name="T2" fmla="*/ 355493 w 2521819"/>
              <a:gd name="T3" fmla="*/ 0 h 1203157"/>
              <a:gd name="T4" fmla="*/ 2145555 w 2521819"/>
              <a:gd name="T5" fmla="*/ 0 h 1203157"/>
              <a:gd name="T6" fmla="*/ 2501045 w 2521819"/>
              <a:gd name="T7" fmla="*/ 1169559 h 1203157"/>
              <a:gd name="T8" fmla="*/ 0 w 2521819"/>
              <a:gd name="T9" fmla="*/ 1169559 h 1203157"/>
              <a:gd name="T10" fmla="*/ 0 60000 65536"/>
              <a:gd name="T11" fmla="*/ 0 60000 65536"/>
              <a:gd name="T12" fmla="*/ 0 60000 65536"/>
              <a:gd name="T13" fmla="*/ 0 60000 65536"/>
              <a:gd name="T14" fmla="*/ 0 60000 65536"/>
              <a:gd name="T15" fmla="*/ 0 w 2521819"/>
              <a:gd name="T16" fmla="*/ 0 h 1203157"/>
              <a:gd name="T17" fmla="*/ 2521819 w 2521819"/>
              <a:gd name="T18" fmla="*/ 1203157 h 1203157"/>
            </a:gdLst>
            <a:ahLst/>
            <a:cxnLst>
              <a:cxn ang="T10">
                <a:pos x="T0" y="T1"/>
              </a:cxn>
              <a:cxn ang="T11">
                <a:pos x="T2" y="T3"/>
              </a:cxn>
              <a:cxn ang="T12">
                <a:pos x="T4" y="T5"/>
              </a:cxn>
              <a:cxn ang="T13">
                <a:pos x="T6" y="T7"/>
              </a:cxn>
              <a:cxn ang="T14">
                <a:pos x="T8" y="T9"/>
              </a:cxn>
            </a:cxnLst>
            <a:rect l="T15" t="T16" r="T17" b="T18"/>
            <a:pathLst>
              <a:path w="2521819" h="1203157">
                <a:moveTo>
                  <a:pt x="0" y="1203157"/>
                </a:moveTo>
                <a:lnTo>
                  <a:pt x="358445" y="0"/>
                </a:lnTo>
                <a:lnTo>
                  <a:pt x="2163374" y="0"/>
                </a:lnTo>
                <a:lnTo>
                  <a:pt x="2521819" y="1203157"/>
                </a:lnTo>
                <a:lnTo>
                  <a:pt x="0" y="1203157"/>
                </a:lnTo>
                <a:close/>
              </a:path>
            </a:pathLst>
          </a:custGeom>
          <a:solidFill>
            <a:srgbClr val="FF6600"/>
          </a:solidFill>
          <a:ln>
            <a:noFill/>
          </a:ln>
          <a:effectLst>
            <a:outerShdw blurRad="50800" dist="38100" dir="2700000" algn="tl" rotWithShape="0">
              <a:srgbClr val="000000">
                <a:alpha val="39998"/>
              </a:srgbClr>
            </a:outerShdw>
          </a:effectLst>
          <a:extLst>
            <a:ext uri="{91240B29-F687-4F45-9708-019B960494DF}">
              <a14:hiddenLine xmlns:a14="http://schemas.microsoft.com/office/drawing/2010/main" w="38100">
                <a:solidFill>
                  <a:srgbClr val="000000"/>
                </a:solidFill>
                <a:round/>
                <a:headEnd/>
                <a:tailEnd/>
              </a14:hiddenLine>
            </a:ext>
          </a:extLst>
        </p:spPr>
        <p:txBody>
          <a:bodyPr lIns="90000" tIns="46800" rIns="90000" bIns="46800" anchor="ctr"/>
          <a:lstStyle/>
          <a:p>
            <a:pPr eaLnBrk="1" hangingPunct="1">
              <a:buClr>
                <a:srgbClr val="000000"/>
              </a:buClr>
              <a:buSzPct val="100000"/>
              <a:buFont typeface="Times New Roman" panose="02020603050405020304" pitchFamily="18" charset="0"/>
              <a:buNone/>
              <a:defRPr/>
            </a:pPr>
            <a:endParaRPr lang="ja-JP" altLang="en-US">
              <a:ea typeface="ＭＳ Ｐゴシック" panose="020B0600070205080204" pitchFamily="50" charset="-128"/>
            </a:endParaRPr>
          </a:p>
        </p:txBody>
      </p:sp>
      <p:sp>
        <p:nvSpPr>
          <p:cNvPr id="6151" name="Text Box 5">
            <a:extLst>
              <a:ext uri="{FF2B5EF4-FFF2-40B4-BE49-F238E27FC236}">
                <a16:creationId xmlns="" xmlns:a16="http://schemas.microsoft.com/office/drawing/2014/main" id="{1E349F0B-113E-4137-991F-F8659162AF8F}"/>
              </a:ext>
            </a:extLst>
          </p:cNvPr>
          <p:cNvSpPr txBox="1">
            <a:spLocks noChangeArrowheads="1"/>
          </p:cNvSpPr>
          <p:nvPr/>
        </p:nvSpPr>
        <p:spPr bwMode="auto">
          <a:xfrm>
            <a:off x="1225550" y="1119188"/>
            <a:ext cx="2579688" cy="709612"/>
          </a:xfrm>
          <a:prstGeom prst="rect">
            <a:avLst/>
          </a:prstGeom>
          <a:noFill/>
          <a:ln>
            <a:noFill/>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buSzPct val="100000"/>
              <a:defRPr/>
            </a:pPr>
            <a:r>
              <a:rPr lang="zh-TW" altLang="en-US" sz="2000" b="1" dirty="0">
                <a:solidFill>
                  <a:srgbClr val="1F497D"/>
                </a:solidFill>
                <a:latin typeface="+mj-ea"/>
                <a:ea typeface="+mj-ea"/>
              </a:rPr>
              <a:t>薬事法（現：薬機法）</a:t>
            </a:r>
            <a:r>
              <a:rPr lang="ja-JP" sz="2000" b="1" dirty="0">
                <a:solidFill>
                  <a:srgbClr val="1F497D"/>
                </a:solidFill>
                <a:latin typeface="+mj-ea"/>
                <a:ea typeface="+mj-ea"/>
              </a:rPr>
              <a:t>改正前</a:t>
            </a:r>
          </a:p>
        </p:txBody>
      </p:sp>
      <p:sp>
        <p:nvSpPr>
          <p:cNvPr id="4" name="Text Box 6">
            <a:extLst>
              <a:ext uri="{FF2B5EF4-FFF2-40B4-BE49-F238E27FC236}">
                <a16:creationId xmlns="" xmlns:a16="http://schemas.microsoft.com/office/drawing/2014/main" id="{E6BC8D0A-03C8-4C64-B831-85C2AF13A6D6}"/>
              </a:ext>
            </a:extLst>
          </p:cNvPr>
          <p:cNvSpPr txBox="1">
            <a:spLocks noChangeArrowheads="1"/>
          </p:cNvSpPr>
          <p:nvPr/>
        </p:nvSpPr>
        <p:spPr bwMode="auto">
          <a:xfrm>
            <a:off x="6089650" y="1274763"/>
            <a:ext cx="957263" cy="398462"/>
          </a:xfrm>
          <a:prstGeom prst="rect">
            <a:avLst/>
          </a:prstGeom>
          <a:noFill/>
          <a:ln>
            <a:noFill/>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buSzPct val="100000"/>
              <a:defRPr/>
            </a:pPr>
            <a:r>
              <a:rPr lang="ja-JP" sz="2000" b="1">
                <a:solidFill>
                  <a:srgbClr val="1F497D"/>
                </a:solidFill>
                <a:latin typeface="+mj-ea"/>
                <a:ea typeface="+mj-ea"/>
              </a:rPr>
              <a:t>改正後</a:t>
            </a:r>
          </a:p>
        </p:txBody>
      </p:sp>
      <p:sp>
        <p:nvSpPr>
          <p:cNvPr id="15372" name="AutoShape 7">
            <a:extLst>
              <a:ext uri="{FF2B5EF4-FFF2-40B4-BE49-F238E27FC236}">
                <a16:creationId xmlns="" xmlns:a16="http://schemas.microsoft.com/office/drawing/2014/main" id="{B9B6CF29-FC51-47C3-9F1D-1B314230280F}"/>
              </a:ext>
            </a:extLst>
          </p:cNvPr>
          <p:cNvSpPr>
            <a:spLocks noChangeArrowheads="1"/>
          </p:cNvSpPr>
          <p:nvPr/>
        </p:nvSpPr>
        <p:spPr bwMode="auto">
          <a:xfrm>
            <a:off x="1198563" y="1792288"/>
            <a:ext cx="2497137" cy="4216400"/>
          </a:xfrm>
          <a:prstGeom prst="triangle">
            <a:avLst>
              <a:gd name="adj" fmla="val 50000"/>
            </a:avLst>
          </a:prstGeom>
          <a:noFill/>
          <a:ln w="3816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6154" name="Text Box 8">
            <a:extLst>
              <a:ext uri="{FF2B5EF4-FFF2-40B4-BE49-F238E27FC236}">
                <a16:creationId xmlns="" xmlns:a16="http://schemas.microsoft.com/office/drawing/2014/main" id="{D5982E33-FF33-4016-87AB-B70F7CD644FE}"/>
              </a:ext>
            </a:extLst>
          </p:cNvPr>
          <p:cNvSpPr txBox="1">
            <a:spLocks noChangeArrowheads="1"/>
          </p:cNvSpPr>
          <p:nvPr/>
        </p:nvSpPr>
        <p:spPr bwMode="auto">
          <a:xfrm>
            <a:off x="2225675" y="3189288"/>
            <a:ext cx="442913" cy="1079500"/>
          </a:xfrm>
          <a:prstGeom prst="rect">
            <a:avLst/>
          </a:prstGeom>
          <a:noFill/>
          <a:ln>
            <a:noFill/>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buSzPct val="100000"/>
              <a:defRPr/>
            </a:pPr>
            <a:r>
              <a:rPr lang="ja-JP" sz="1600" b="1" dirty="0">
                <a:latin typeface="+mj-ea"/>
                <a:ea typeface="+mj-ea"/>
              </a:rPr>
              <a:t>臨床</a:t>
            </a:r>
          </a:p>
          <a:p>
            <a:pPr eaLnBrk="1" hangingPunct="1">
              <a:buSzPct val="100000"/>
              <a:defRPr/>
            </a:pPr>
            <a:r>
              <a:rPr lang="ja-JP" sz="1600" b="1" dirty="0">
                <a:latin typeface="+mj-ea"/>
                <a:ea typeface="+mj-ea"/>
              </a:rPr>
              <a:t>試験</a:t>
            </a:r>
          </a:p>
        </p:txBody>
      </p:sp>
      <p:sp>
        <p:nvSpPr>
          <p:cNvPr id="15374" name="Line 9">
            <a:extLst>
              <a:ext uri="{FF2B5EF4-FFF2-40B4-BE49-F238E27FC236}">
                <a16:creationId xmlns="" xmlns:a16="http://schemas.microsoft.com/office/drawing/2014/main" id="{003E88D5-75CB-489F-87F5-3829CCA1A263}"/>
              </a:ext>
            </a:extLst>
          </p:cNvPr>
          <p:cNvSpPr>
            <a:spLocks noChangeShapeType="1"/>
          </p:cNvSpPr>
          <p:nvPr/>
        </p:nvSpPr>
        <p:spPr bwMode="auto">
          <a:xfrm>
            <a:off x="1568450" y="4803775"/>
            <a:ext cx="1758950" cy="1588"/>
          </a:xfrm>
          <a:prstGeom prst="line">
            <a:avLst/>
          </a:prstGeom>
          <a:noFill/>
          <a:ln w="381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5" name="Line 10">
            <a:extLst>
              <a:ext uri="{FF2B5EF4-FFF2-40B4-BE49-F238E27FC236}">
                <a16:creationId xmlns="" xmlns:a16="http://schemas.microsoft.com/office/drawing/2014/main" id="{21C0619D-8717-4756-90B1-B350A218C203}"/>
              </a:ext>
            </a:extLst>
          </p:cNvPr>
          <p:cNvSpPr>
            <a:spLocks noChangeShapeType="1"/>
          </p:cNvSpPr>
          <p:nvPr/>
        </p:nvSpPr>
        <p:spPr bwMode="auto">
          <a:xfrm>
            <a:off x="908050" y="4803775"/>
            <a:ext cx="660400" cy="1588"/>
          </a:xfrm>
          <a:prstGeom prst="line">
            <a:avLst/>
          </a:prstGeom>
          <a:noFill/>
          <a:ln w="38160" cap="rnd">
            <a:solidFill>
              <a:srgbClr val="000000"/>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6" name="Line 11">
            <a:extLst>
              <a:ext uri="{FF2B5EF4-FFF2-40B4-BE49-F238E27FC236}">
                <a16:creationId xmlns="" xmlns:a16="http://schemas.microsoft.com/office/drawing/2014/main" id="{C6B0E247-F37F-4775-B082-A87382F73793}"/>
              </a:ext>
            </a:extLst>
          </p:cNvPr>
          <p:cNvSpPr>
            <a:spLocks noChangeShapeType="1"/>
          </p:cNvSpPr>
          <p:nvPr/>
        </p:nvSpPr>
        <p:spPr bwMode="auto">
          <a:xfrm flipH="1">
            <a:off x="906463" y="1760538"/>
            <a:ext cx="9525" cy="3043237"/>
          </a:xfrm>
          <a:prstGeom prst="line">
            <a:avLst/>
          </a:prstGeom>
          <a:noFill/>
          <a:ln w="38160" cap="rnd">
            <a:solidFill>
              <a:srgbClr val="00000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 name="Text Box 12">
            <a:extLst>
              <a:ext uri="{FF2B5EF4-FFF2-40B4-BE49-F238E27FC236}">
                <a16:creationId xmlns="" xmlns:a16="http://schemas.microsoft.com/office/drawing/2014/main" id="{2460F9AE-DED9-4136-8DC2-6E9530454E07}"/>
              </a:ext>
            </a:extLst>
          </p:cNvPr>
          <p:cNvSpPr txBox="1">
            <a:spLocks noChangeArrowheads="1"/>
          </p:cNvSpPr>
          <p:nvPr/>
        </p:nvSpPr>
        <p:spPr bwMode="auto">
          <a:xfrm>
            <a:off x="41275" y="2435225"/>
            <a:ext cx="874713" cy="520700"/>
          </a:xfrm>
          <a:prstGeom prst="rect">
            <a:avLst/>
          </a:prstGeom>
          <a:noFill/>
          <a:ln>
            <a:noFill/>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buSzPct val="100000"/>
              <a:defRPr/>
            </a:pPr>
            <a:r>
              <a:rPr lang="en-US" altLang="ja-JP" sz="1400" b="1" dirty="0">
                <a:solidFill>
                  <a:srgbClr val="000000"/>
                </a:solidFill>
                <a:latin typeface="+mj-ea"/>
                <a:ea typeface="+mj-ea"/>
              </a:rPr>
              <a:t>GCP</a:t>
            </a:r>
          </a:p>
          <a:p>
            <a:pPr algn="ctr" eaLnBrk="1" hangingPunct="1">
              <a:buSzPct val="100000"/>
              <a:defRPr/>
            </a:pPr>
            <a:r>
              <a:rPr lang="ja-JP" sz="1400" b="1" dirty="0">
                <a:solidFill>
                  <a:srgbClr val="000000"/>
                </a:solidFill>
                <a:latin typeface="+mj-ea"/>
                <a:ea typeface="+mj-ea"/>
              </a:rPr>
              <a:t>適用外</a:t>
            </a:r>
          </a:p>
        </p:txBody>
      </p:sp>
      <p:sp>
        <p:nvSpPr>
          <p:cNvPr id="6" name="Text Box 13">
            <a:extLst>
              <a:ext uri="{FF2B5EF4-FFF2-40B4-BE49-F238E27FC236}">
                <a16:creationId xmlns="" xmlns:a16="http://schemas.microsoft.com/office/drawing/2014/main" id="{DB5286BF-B6E5-4268-A3B7-8043E13A2807}"/>
              </a:ext>
            </a:extLst>
          </p:cNvPr>
          <p:cNvSpPr txBox="1">
            <a:spLocks noChangeArrowheads="1"/>
          </p:cNvSpPr>
          <p:nvPr/>
        </p:nvSpPr>
        <p:spPr bwMode="auto">
          <a:xfrm>
            <a:off x="142875" y="5045075"/>
            <a:ext cx="673100" cy="741363"/>
          </a:xfrm>
          <a:prstGeom prst="rect">
            <a:avLst/>
          </a:prstGeom>
          <a:noFill/>
          <a:ln>
            <a:noFill/>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buSzPct val="100000"/>
              <a:defRPr/>
            </a:pPr>
            <a:r>
              <a:rPr lang="en-US" altLang="ja-JP" sz="1400" b="1">
                <a:solidFill>
                  <a:srgbClr val="FF0000"/>
                </a:solidFill>
                <a:latin typeface="+mj-ea"/>
                <a:ea typeface="+mj-ea"/>
              </a:rPr>
              <a:t>GCP</a:t>
            </a:r>
          </a:p>
          <a:p>
            <a:pPr algn="ctr" eaLnBrk="1" hangingPunct="1">
              <a:buSzPct val="100000"/>
              <a:defRPr/>
            </a:pPr>
            <a:r>
              <a:rPr lang="ja-JP" sz="1400" b="1">
                <a:solidFill>
                  <a:srgbClr val="FF0000"/>
                </a:solidFill>
                <a:latin typeface="+mj-ea"/>
                <a:ea typeface="+mj-ea"/>
              </a:rPr>
              <a:t>適用</a:t>
            </a:r>
          </a:p>
          <a:p>
            <a:pPr algn="ctr" eaLnBrk="1" hangingPunct="1">
              <a:buSzPct val="100000"/>
              <a:defRPr/>
            </a:pPr>
            <a:r>
              <a:rPr lang="ja-JP" sz="1400" b="1">
                <a:solidFill>
                  <a:srgbClr val="FF0000"/>
                </a:solidFill>
                <a:latin typeface="+mj-ea"/>
                <a:ea typeface="+mj-ea"/>
              </a:rPr>
              <a:t>範囲</a:t>
            </a:r>
          </a:p>
        </p:txBody>
      </p:sp>
      <p:sp>
        <p:nvSpPr>
          <p:cNvPr id="15379" name="Line 14">
            <a:extLst>
              <a:ext uri="{FF2B5EF4-FFF2-40B4-BE49-F238E27FC236}">
                <a16:creationId xmlns="" xmlns:a16="http://schemas.microsoft.com/office/drawing/2014/main" id="{EE7593F4-2A8D-4820-A06A-FBF35CE7E795}"/>
              </a:ext>
            </a:extLst>
          </p:cNvPr>
          <p:cNvSpPr>
            <a:spLocks noChangeShapeType="1"/>
          </p:cNvSpPr>
          <p:nvPr/>
        </p:nvSpPr>
        <p:spPr bwMode="auto">
          <a:xfrm>
            <a:off x="892175" y="4805363"/>
            <a:ext cx="15875" cy="1150937"/>
          </a:xfrm>
          <a:prstGeom prst="line">
            <a:avLst/>
          </a:prstGeom>
          <a:noFill/>
          <a:ln w="3816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5380" name="Line 15">
            <a:extLst>
              <a:ext uri="{FF2B5EF4-FFF2-40B4-BE49-F238E27FC236}">
                <a16:creationId xmlns="" xmlns:a16="http://schemas.microsoft.com/office/drawing/2014/main" id="{6C85D697-2E2B-4FF9-A39C-F418C0C59676}"/>
              </a:ext>
            </a:extLst>
          </p:cNvPr>
          <p:cNvSpPr>
            <a:spLocks noChangeShapeType="1"/>
          </p:cNvSpPr>
          <p:nvPr/>
        </p:nvSpPr>
        <p:spPr bwMode="auto">
          <a:xfrm flipH="1">
            <a:off x="7926388" y="1695450"/>
            <a:ext cx="15875" cy="2270125"/>
          </a:xfrm>
          <a:prstGeom prst="line">
            <a:avLst/>
          </a:prstGeom>
          <a:noFill/>
          <a:ln w="38160" cap="rnd">
            <a:solidFill>
              <a:srgbClr val="000000"/>
            </a:solidFill>
            <a:prstDash val="sysDot"/>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162" name="Text Box 16">
            <a:extLst>
              <a:ext uri="{FF2B5EF4-FFF2-40B4-BE49-F238E27FC236}">
                <a16:creationId xmlns="" xmlns:a16="http://schemas.microsoft.com/office/drawing/2014/main" id="{98D07049-F228-4EB9-BDF6-F57FE342C687}"/>
              </a:ext>
            </a:extLst>
          </p:cNvPr>
          <p:cNvSpPr txBox="1">
            <a:spLocks noChangeArrowheads="1"/>
          </p:cNvSpPr>
          <p:nvPr/>
        </p:nvSpPr>
        <p:spPr bwMode="auto">
          <a:xfrm>
            <a:off x="8023225" y="2720975"/>
            <a:ext cx="766763" cy="520700"/>
          </a:xfrm>
          <a:prstGeom prst="rect">
            <a:avLst/>
          </a:prstGeom>
          <a:noFill/>
          <a:ln>
            <a:noFill/>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buSzPct val="100000"/>
              <a:defRPr/>
            </a:pPr>
            <a:r>
              <a:rPr lang="en-US" altLang="ja-JP" sz="1400" b="1">
                <a:solidFill>
                  <a:srgbClr val="000000"/>
                </a:solidFill>
                <a:latin typeface="+mj-ea"/>
                <a:ea typeface="+mj-ea"/>
              </a:rPr>
              <a:t>GCP</a:t>
            </a:r>
          </a:p>
          <a:p>
            <a:pPr algn="ctr" eaLnBrk="1" hangingPunct="1">
              <a:buSzPct val="100000"/>
              <a:defRPr/>
            </a:pPr>
            <a:r>
              <a:rPr lang="ja-JP" sz="1400" b="1">
                <a:solidFill>
                  <a:srgbClr val="000000"/>
                </a:solidFill>
                <a:latin typeface="+mj-ea"/>
                <a:ea typeface="+mj-ea"/>
              </a:rPr>
              <a:t>適用外</a:t>
            </a:r>
          </a:p>
        </p:txBody>
      </p:sp>
      <p:sp>
        <p:nvSpPr>
          <p:cNvPr id="7" name="Text Box 17">
            <a:extLst>
              <a:ext uri="{FF2B5EF4-FFF2-40B4-BE49-F238E27FC236}">
                <a16:creationId xmlns="" xmlns:a16="http://schemas.microsoft.com/office/drawing/2014/main" id="{776ECDCC-16CF-49E2-A160-5E5E0370EB9B}"/>
              </a:ext>
            </a:extLst>
          </p:cNvPr>
          <p:cNvSpPr txBox="1">
            <a:spLocks noChangeArrowheads="1"/>
          </p:cNvSpPr>
          <p:nvPr/>
        </p:nvSpPr>
        <p:spPr bwMode="auto">
          <a:xfrm>
            <a:off x="8034338" y="4559300"/>
            <a:ext cx="688975" cy="741363"/>
          </a:xfrm>
          <a:prstGeom prst="rect">
            <a:avLst/>
          </a:prstGeom>
          <a:noFill/>
          <a:ln>
            <a:noFill/>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buSzPct val="100000"/>
              <a:defRPr/>
            </a:pPr>
            <a:r>
              <a:rPr lang="en-US" altLang="ja-JP" sz="1400" b="1">
                <a:solidFill>
                  <a:srgbClr val="FF0000"/>
                </a:solidFill>
                <a:latin typeface="+mj-ea"/>
                <a:ea typeface="+mj-ea"/>
              </a:rPr>
              <a:t>GCP</a:t>
            </a:r>
          </a:p>
          <a:p>
            <a:pPr algn="ctr" eaLnBrk="1" hangingPunct="1">
              <a:buSzPct val="100000"/>
              <a:defRPr/>
            </a:pPr>
            <a:r>
              <a:rPr lang="ja-JP" sz="1400" b="1">
                <a:solidFill>
                  <a:srgbClr val="FF0000"/>
                </a:solidFill>
                <a:latin typeface="+mj-ea"/>
                <a:ea typeface="+mj-ea"/>
              </a:rPr>
              <a:t>適用</a:t>
            </a:r>
          </a:p>
          <a:p>
            <a:pPr algn="ctr" eaLnBrk="1" hangingPunct="1">
              <a:buSzPct val="100000"/>
              <a:defRPr/>
            </a:pPr>
            <a:r>
              <a:rPr lang="ja-JP" sz="1400" b="1">
                <a:solidFill>
                  <a:srgbClr val="FF0000"/>
                </a:solidFill>
                <a:latin typeface="+mj-ea"/>
                <a:ea typeface="+mj-ea"/>
              </a:rPr>
              <a:t>範囲</a:t>
            </a:r>
          </a:p>
        </p:txBody>
      </p:sp>
      <p:sp>
        <p:nvSpPr>
          <p:cNvPr id="15383" name="Line 18">
            <a:extLst>
              <a:ext uri="{FF2B5EF4-FFF2-40B4-BE49-F238E27FC236}">
                <a16:creationId xmlns="" xmlns:a16="http://schemas.microsoft.com/office/drawing/2014/main" id="{710782EF-30D3-4D77-AEE3-14747C1A9450}"/>
              </a:ext>
            </a:extLst>
          </p:cNvPr>
          <p:cNvSpPr>
            <a:spLocks noChangeShapeType="1"/>
          </p:cNvSpPr>
          <p:nvPr/>
        </p:nvSpPr>
        <p:spPr bwMode="auto">
          <a:xfrm>
            <a:off x="7943850" y="3976688"/>
            <a:ext cx="12700" cy="2032000"/>
          </a:xfrm>
          <a:prstGeom prst="line">
            <a:avLst/>
          </a:prstGeom>
          <a:noFill/>
          <a:ln w="38160">
            <a:solidFill>
              <a:srgbClr val="FF0000"/>
            </a:solidFill>
            <a:miter lim="800000"/>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165" name="Text Box 19">
            <a:extLst>
              <a:ext uri="{FF2B5EF4-FFF2-40B4-BE49-F238E27FC236}">
                <a16:creationId xmlns="" xmlns:a16="http://schemas.microsoft.com/office/drawing/2014/main" id="{52D4F454-0ED0-4DC0-AAD9-8B7E41DA933F}"/>
              </a:ext>
            </a:extLst>
          </p:cNvPr>
          <p:cNvSpPr txBox="1">
            <a:spLocks noChangeArrowheads="1"/>
          </p:cNvSpPr>
          <p:nvPr/>
        </p:nvSpPr>
        <p:spPr bwMode="auto">
          <a:xfrm>
            <a:off x="3960813" y="1570038"/>
            <a:ext cx="1225550" cy="587375"/>
          </a:xfrm>
          <a:prstGeom prst="rect">
            <a:avLst/>
          </a:prstGeom>
          <a:noFill/>
          <a:ln>
            <a:noFill/>
          </a:ln>
        </p:spPr>
        <p:txBody>
          <a:bodyPr lIns="90000" tIns="46800" rIns="90000" bIns="468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buSzPct val="100000"/>
              <a:defRPr/>
            </a:pPr>
            <a:r>
              <a:rPr lang="ja-JP" sz="1600" b="1" dirty="0">
                <a:latin typeface="+mj-ea"/>
                <a:ea typeface="+mj-ea"/>
              </a:rPr>
              <a:t>医師主導の</a:t>
            </a:r>
          </a:p>
          <a:p>
            <a:pPr algn="ctr" eaLnBrk="1" hangingPunct="1">
              <a:buSzPct val="100000"/>
              <a:defRPr/>
            </a:pPr>
            <a:r>
              <a:rPr lang="ja-JP" sz="1600" b="1" dirty="0">
                <a:latin typeface="+mj-ea"/>
                <a:ea typeface="+mj-ea"/>
              </a:rPr>
              <a:t>臨床試験</a:t>
            </a:r>
          </a:p>
        </p:txBody>
      </p:sp>
      <p:sp>
        <p:nvSpPr>
          <p:cNvPr id="15385" name="Line 20">
            <a:extLst>
              <a:ext uri="{FF2B5EF4-FFF2-40B4-BE49-F238E27FC236}">
                <a16:creationId xmlns="" xmlns:a16="http://schemas.microsoft.com/office/drawing/2014/main" id="{F56384D8-2415-450E-AD4E-08DCC290A80B}"/>
              </a:ext>
            </a:extLst>
          </p:cNvPr>
          <p:cNvSpPr>
            <a:spLocks noChangeShapeType="1"/>
          </p:cNvSpPr>
          <p:nvPr/>
        </p:nvSpPr>
        <p:spPr bwMode="auto">
          <a:xfrm>
            <a:off x="5084763" y="2141538"/>
            <a:ext cx="1208087" cy="609600"/>
          </a:xfrm>
          <a:prstGeom prst="line">
            <a:avLst/>
          </a:prstGeom>
          <a:noFill/>
          <a:ln w="381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168" name="Text Box 22">
            <a:extLst>
              <a:ext uri="{FF2B5EF4-FFF2-40B4-BE49-F238E27FC236}">
                <a16:creationId xmlns="" xmlns:a16="http://schemas.microsoft.com/office/drawing/2014/main" id="{96CDC9FA-6AD3-4F3C-A689-A96C57653665}"/>
              </a:ext>
            </a:extLst>
          </p:cNvPr>
          <p:cNvSpPr txBox="1">
            <a:spLocks noChangeArrowheads="1"/>
          </p:cNvSpPr>
          <p:nvPr/>
        </p:nvSpPr>
        <p:spPr bwMode="auto">
          <a:xfrm>
            <a:off x="6376988" y="2751138"/>
            <a:ext cx="431800" cy="1079500"/>
          </a:xfrm>
          <a:prstGeom prst="rect">
            <a:avLst/>
          </a:prstGeom>
          <a:noFill/>
          <a:ln>
            <a:noFill/>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buSzPct val="100000"/>
              <a:defRPr/>
            </a:pPr>
            <a:r>
              <a:rPr lang="ja-JP" sz="1600" b="1" dirty="0">
                <a:latin typeface="+mj-ea"/>
                <a:ea typeface="+mj-ea"/>
              </a:rPr>
              <a:t>臨</a:t>
            </a:r>
          </a:p>
          <a:p>
            <a:pPr eaLnBrk="1" hangingPunct="1">
              <a:buSzPct val="100000"/>
              <a:defRPr/>
            </a:pPr>
            <a:r>
              <a:rPr lang="ja-JP" sz="1600" b="1" dirty="0">
                <a:latin typeface="+mj-ea"/>
                <a:ea typeface="+mj-ea"/>
              </a:rPr>
              <a:t>床</a:t>
            </a:r>
          </a:p>
          <a:p>
            <a:pPr eaLnBrk="1" hangingPunct="1">
              <a:buSzPct val="100000"/>
              <a:defRPr/>
            </a:pPr>
            <a:r>
              <a:rPr lang="ja-JP" sz="1600" b="1" dirty="0">
                <a:latin typeface="+mj-ea"/>
                <a:ea typeface="+mj-ea"/>
              </a:rPr>
              <a:t>試験</a:t>
            </a:r>
          </a:p>
        </p:txBody>
      </p:sp>
      <p:sp>
        <p:nvSpPr>
          <p:cNvPr id="15387" name="Line 24">
            <a:extLst>
              <a:ext uri="{FF2B5EF4-FFF2-40B4-BE49-F238E27FC236}">
                <a16:creationId xmlns="" xmlns:a16="http://schemas.microsoft.com/office/drawing/2014/main" id="{32D207DE-FA5B-49D3-A600-9E95FF5BED4F}"/>
              </a:ext>
            </a:extLst>
          </p:cNvPr>
          <p:cNvSpPr>
            <a:spLocks noChangeShapeType="1"/>
          </p:cNvSpPr>
          <p:nvPr/>
        </p:nvSpPr>
        <p:spPr bwMode="auto">
          <a:xfrm flipV="1">
            <a:off x="5688013" y="4802188"/>
            <a:ext cx="1762125" cy="4762"/>
          </a:xfrm>
          <a:prstGeom prst="line">
            <a:avLst/>
          </a:prstGeom>
          <a:noFill/>
          <a:ln w="381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8" name="Text Box 27">
            <a:extLst>
              <a:ext uri="{FF2B5EF4-FFF2-40B4-BE49-F238E27FC236}">
                <a16:creationId xmlns="" xmlns:a16="http://schemas.microsoft.com/office/drawing/2014/main" id="{0779AFD9-C791-43C5-BFDD-014DD22501E3}"/>
              </a:ext>
            </a:extLst>
          </p:cNvPr>
          <p:cNvSpPr txBox="1">
            <a:spLocks noChangeArrowheads="1"/>
          </p:cNvSpPr>
          <p:nvPr/>
        </p:nvSpPr>
        <p:spPr bwMode="auto">
          <a:xfrm>
            <a:off x="1928813" y="5275263"/>
            <a:ext cx="1001712" cy="341312"/>
          </a:xfrm>
          <a:prstGeom prst="rect">
            <a:avLst/>
          </a:prstGeom>
          <a:noFill/>
          <a:ln>
            <a:noFill/>
          </a:ln>
        </p:spPr>
        <p:txBody>
          <a:bodyPr wrap="none"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eaLnBrk="1" hangingPunct="1">
              <a:buSzPct val="100000"/>
              <a:defRPr/>
            </a:pPr>
            <a:r>
              <a:rPr lang="ja-JP" sz="1600" b="1" dirty="0">
                <a:latin typeface="+mj-ea"/>
                <a:ea typeface="+mj-ea"/>
              </a:rPr>
              <a:t>企業治験</a:t>
            </a:r>
          </a:p>
        </p:txBody>
      </p:sp>
      <p:sp>
        <p:nvSpPr>
          <p:cNvPr id="6173" name="Text Box 28">
            <a:extLst>
              <a:ext uri="{FF2B5EF4-FFF2-40B4-BE49-F238E27FC236}">
                <a16:creationId xmlns="" xmlns:a16="http://schemas.microsoft.com/office/drawing/2014/main" id="{313C8338-2219-466B-85B2-974131DB96CE}"/>
              </a:ext>
            </a:extLst>
          </p:cNvPr>
          <p:cNvSpPr txBox="1">
            <a:spLocks noChangeArrowheads="1"/>
          </p:cNvSpPr>
          <p:nvPr/>
        </p:nvSpPr>
        <p:spPr bwMode="auto">
          <a:xfrm flipH="1">
            <a:off x="6016625" y="5275263"/>
            <a:ext cx="1152525" cy="341312"/>
          </a:xfrm>
          <a:prstGeom prst="rect">
            <a:avLst/>
          </a:prstGeom>
          <a:noFill/>
          <a:ln>
            <a:noFill/>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buSzPct val="100000"/>
              <a:defRPr/>
            </a:pPr>
            <a:r>
              <a:rPr lang="ja-JP" sz="1600" b="1" dirty="0">
                <a:latin typeface="+mj-ea"/>
                <a:ea typeface="+mj-ea"/>
              </a:rPr>
              <a:t>企業治験</a:t>
            </a:r>
          </a:p>
        </p:txBody>
      </p:sp>
      <p:sp>
        <p:nvSpPr>
          <p:cNvPr id="15390" name="Text Box 29">
            <a:extLst>
              <a:ext uri="{FF2B5EF4-FFF2-40B4-BE49-F238E27FC236}">
                <a16:creationId xmlns="" xmlns:a16="http://schemas.microsoft.com/office/drawing/2014/main" id="{5615FE16-2530-4538-9187-1DF55C937879}"/>
              </a:ext>
            </a:extLst>
          </p:cNvPr>
          <p:cNvSpPr txBox="1">
            <a:spLocks noChangeArrowheads="1"/>
          </p:cNvSpPr>
          <p:nvPr/>
        </p:nvSpPr>
        <p:spPr bwMode="auto">
          <a:xfrm>
            <a:off x="1608138" y="6184900"/>
            <a:ext cx="5927725"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algn="ctr" eaLnBrk="1" hangingPunct="1">
              <a:spcBef>
                <a:spcPct val="0"/>
              </a:spcBef>
              <a:buClrTx/>
              <a:buFontTx/>
              <a:buNone/>
            </a:pPr>
            <a:r>
              <a:rPr kumimoji="0" lang="zh-TW" altLang="en-US" sz="1400" b="1" dirty="0">
                <a:latin typeface="メイリオ" panose="020B0604030504040204" pitchFamily="34" charset="-128"/>
                <a:ea typeface="メイリオ" panose="020B0604030504040204" pitchFamily="34" charset="-128"/>
              </a:rPr>
              <a:t>薬事法（現：薬機法）</a:t>
            </a:r>
            <a:r>
              <a:rPr kumimoji="0" lang="ja-JP" altLang="en-US" sz="1400" b="1" dirty="0">
                <a:latin typeface="メイリオ" panose="020B0604030504040204" pitchFamily="34" charset="-128"/>
                <a:ea typeface="メイリオ" panose="020B0604030504040204" pitchFamily="34" charset="-128"/>
              </a:rPr>
              <a:t>上の承認申請を目指した臨床試験（＝治験）を</a:t>
            </a:r>
            <a:endParaRPr kumimoji="0" lang="en-US" altLang="ja-JP" sz="1400" b="1" dirty="0">
              <a:latin typeface="メイリオ" panose="020B0604030504040204" pitchFamily="34" charset="-128"/>
              <a:ea typeface="メイリオ" panose="020B0604030504040204" pitchFamily="34" charset="-128"/>
            </a:endParaRPr>
          </a:p>
          <a:p>
            <a:pPr algn="ctr" eaLnBrk="1" hangingPunct="1">
              <a:spcBef>
                <a:spcPct val="0"/>
              </a:spcBef>
              <a:buClrTx/>
              <a:buFontTx/>
              <a:buNone/>
            </a:pPr>
            <a:r>
              <a:rPr kumimoji="0" lang="ja-JP" altLang="en-US" sz="1400" b="1" dirty="0">
                <a:latin typeface="メイリオ" panose="020B0604030504040204" pitchFamily="34" charset="-128"/>
                <a:ea typeface="メイリオ" panose="020B0604030504040204" pitchFamily="34" charset="-128"/>
              </a:rPr>
              <a:t>医師が自ら実施できるようになった</a:t>
            </a:r>
          </a:p>
        </p:txBody>
      </p:sp>
      <p:sp>
        <p:nvSpPr>
          <p:cNvPr id="6175" name="AutoShape 30">
            <a:extLst>
              <a:ext uri="{FF2B5EF4-FFF2-40B4-BE49-F238E27FC236}">
                <a16:creationId xmlns="" xmlns:a16="http://schemas.microsoft.com/office/drawing/2014/main" id="{18BFA9C9-2F26-4D73-A3DD-D76031585A31}"/>
              </a:ext>
            </a:extLst>
          </p:cNvPr>
          <p:cNvSpPr>
            <a:spLocks noChangeArrowheads="1"/>
          </p:cNvSpPr>
          <p:nvPr/>
        </p:nvSpPr>
        <p:spPr bwMode="auto">
          <a:xfrm>
            <a:off x="5688013" y="3956050"/>
            <a:ext cx="1762125" cy="827088"/>
          </a:xfrm>
          <a:custGeom>
            <a:avLst/>
            <a:gdLst>
              <a:gd name="T0" fmla="*/ 0 w 1721491"/>
              <a:gd name="T1" fmla="*/ 814855 h 827773"/>
              <a:gd name="T2" fmla="*/ 281770 w 1721491"/>
              <a:gd name="T3" fmla="*/ 0 h 827773"/>
              <a:gd name="T4" fmla="*/ 1623756 w 1721491"/>
              <a:gd name="T5" fmla="*/ 0 h 827773"/>
              <a:gd name="T6" fmla="*/ 1905530 w 1721491"/>
              <a:gd name="T7" fmla="*/ 814855 h 827773"/>
              <a:gd name="T8" fmla="*/ 0 w 1721491"/>
              <a:gd name="T9" fmla="*/ 814855 h 827773"/>
              <a:gd name="T10" fmla="*/ 0 60000 65536"/>
              <a:gd name="T11" fmla="*/ 0 60000 65536"/>
              <a:gd name="T12" fmla="*/ 0 60000 65536"/>
              <a:gd name="T13" fmla="*/ 0 60000 65536"/>
              <a:gd name="T14" fmla="*/ 0 60000 65536"/>
              <a:gd name="T15" fmla="*/ 0 w 1721491"/>
              <a:gd name="T16" fmla="*/ 0 h 827773"/>
              <a:gd name="T17" fmla="*/ 1721491 w 1721491"/>
              <a:gd name="T18" fmla="*/ 827773 h 827773"/>
            </a:gdLst>
            <a:ahLst/>
            <a:cxnLst>
              <a:cxn ang="T10">
                <a:pos x="T0" y="T1"/>
              </a:cxn>
              <a:cxn ang="T11">
                <a:pos x="T2" y="T3"/>
              </a:cxn>
              <a:cxn ang="T12">
                <a:pos x="T4" y="T5"/>
              </a:cxn>
              <a:cxn ang="T13">
                <a:pos x="T6" y="T7"/>
              </a:cxn>
              <a:cxn ang="T14">
                <a:pos x="T8" y="T9"/>
              </a:cxn>
            </a:cxnLst>
            <a:rect l="T15" t="T16" r="T17" b="T18"/>
            <a:pathLst>
              <a:path w="1721491" h="827773">
                <a:moveTo>
                  <a:pt x="0" y="827773"/>
                </a:moveTo>
                <a:lnTo>
                  <a:pt x="254557" y="0"/>
                </a:lnTo>
                <a:lnTo>
                  <a:pt x="1466934" y="0"/>
                </a:lnTo>
                <a:lnTo>
                  <a:pt x="1721491" y="827773"/>
                </a:lnTo>
                <a:lnTo>
                  <a:pt x="0" y="827773"/>
                </a:lnTo>
                <a:close/>
              </a:path>
            </a:pathLst>
          </a:custGeom>
          <a:solidFill>
            <a:srgbClr val="0070C0"/>
          </a:solidFill>
          <a:ln>
            <a:noFill/>
          </a:ln>
          <a:effectLst>
            <a:outerShdw blurRad="50800" dist="38100" dir="2700000" algn="tl" rotWithShape="0">
              <a:srgbClr val="808080">
                <a:alpha val="39998"/>
              </a:srgbClr>
            </a:outerShdw>
          </a:effectLst>
          <a:extLst>
            <a:ext uri="{91240B29-F687-4F45-9708-019B960494DF}">
              <a14:hiddenLine xmlns:a14="http://schemas.microsoft.com/office/drawing/2010/main" w="38100">
                <a:solidFill>
                  <a:srgbClr val="000000"/>
                </a:solidFill>
                <a:miter lim="800000"/>
                <a:headEnd/>
                <a:tailEnd/>
              </a14:hiddenLine>
            </a:ext>
          </a:extLst>
        </p:spPr>
        <p:txBody>
          <a:bodyPr lIns="90000" tIns="46800" rIns="90000" bIns="46800" anchor="ctr"/>
          <a:lstStyle/>
          <a:p>
            <a:pPr algn="ctr" eaLnBrk="1" hangingPunct="1">
              <a:lnSpc>
                <a:spcPct val="150000"/>
              </a:lnSpc>
              <a:buSzPct val="100000"/>
              <a:buFont typeface="Times New Roman" panose="02020603050405020304"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ja-JP" altLang="en-US" b="1" dirty="0">
                <a:solidFill>
                  <a:srgbClr val="FFFFFF"/>
                </a:solidFill>
                <a:latin typeface="+mj-ea"/>
                <a:ea typeface="+mj-ea"/>
              </a:rPr>
              <a:t>医師主導</a:t>
            </a:r>
            <a:r>
              <a:rPr lang="en-US" altLang="en-US" b="1" dirty="0">
                <a:solidFill>
                  <a:srgbClr val="FFFFFF"/>
                </a:solidFill>
                <a:latin typeface="+mj-ea"/>
                <a:ea typeface="+mj-ea"/>
              </a:rPr>
              <a:t/>
            </a:r>
            <a:br>
              <a:rPr lang="en-US" altLang="en-US" b="1" dirty="0">
                <a:solidFill>
                  <a:srgbClr val="FFFFFF"/>
                </a:solidFill>
                <a:latin typeface="+mj-ea"/>
                <a:ea typeface="+mj-ea"/>
              </a:rPr>
            </a:br>
            <a:r>
              <a:rPr lang="ja-JP" altLang="en-US" b="1" dirty="0">
                <a:solidFill>
                  <a:srgbClr val="FFFFFF"/>
                </a:solidFill>
                <a:latin typeface="+mj-ea"/>
                <a:ea typeface="+mj-ea"/>
              </a:rPr>
              <a:t>治験</a:t>
            </a:r>
          </a:p>
        </p:txBody>
      </p:sp>
      <p:sp>
        <p:nvSpPr>
          <p:cNvPr id="15392" name="Line 31">
            <a:extLst>
              <a:ext uri="{FF2B5EF4-FFF2-40B4-BE49-F238E27FC236}">
                <a16:creationId xmlns="" xmlns:a16="http://schemas.microsoft.com/office/drawing/2014/main" id="{36DBF732-63C0-45AE-9B32-7A59D10FAF5B}"/>
              </a:ext>
            </a:extLst>
          </p:cNvPr>
          <p:cNvSpPr>
            <a:spLocks noChangeShapeType="1"/>
          </p:cNvSpPr>
          <p:nvPr/>
        </p:nvSpPr>
        <p:spPr bwMode="auto">
          <a:xfrm>
            <a:off x="5946775" y="3965575"/>
            <a:ext cx="2052638" cy="1588"/>
          </a:xfrm>
          <a:prstGeom prst="line">
            <a:avLst/>
          </a:prstGeom>
          <a:noFill/>
          <a:ln w="38160" cap="rnd">
            <a:solidFill>
              <a:srgbClr val="000000"/>
            </a:solidFill>
            <a:prstDash val="sysDot"/>
            <a:miter lim="800000"/>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15393" name="図 7">
            <a:extLst>
              <a:ext uri="{FF2B5EF4-FFF2-40B4-BE49-F238E27FC236}">
                <a16:creationId xmlns="" xmlns:a16="http://schemas.microsoft.com/office/drawing/2014/main" id="{517FEDF1-FB3F-4C52-8910-EFE9B044B49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94" name="AutoShape 23">
            <a:extLst>
              <a:ext uri="{FF2B5EF4-FFF2-40B4-BE49-F238E27FC236}">
                <a16:creationId xmlns="" xmlns:a16="http://schemas.microsoft.com/office/drawing/2014/main" id="{88655E1D-5675-406C-B8BE-B0A68F107E25}"/>
              </a:ext>
            </a:extLst>
          </p:cNvPr>
          <p:cNvSpPr>
            <a:spLocks noChangeArrowheads="1"/>
          </p:cNvSpPr>
          <p:nvPr/>
        </p:nvSpPr>
        <p:spPr bwMode="auto">
          <a:xfrm>
            <a:off x="5341938" y="1838325"/>
            <a:ext cx="2468562" cy="4170363"/>
          </a:xfrm>
          <a:prstGeom prst="triangle">
            <a:avLst>
              <a:gd name="adj" fmla="val 50000"/>
            </a:avLst>
          </a:prstGeom>
          <a:noFill/>
          <a:ln w="3816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角丸四角形 18">
            <a:extLst>
              <a:ext uri="{FF2B5EF4-FFF2-40B4-BE49-F238E27FC236}">
                <a16:creationId xmlns="" xmlns:a16="http://schemas.microsoft.com/office/drawing/2014/main" id="{6878719D-5C61-416B-A11C-CB4B85E549A0}"/>
              </a:ext>
            </a:extLst>
          </p:cNvPr>
          <p:cNvSpPr>
            <a:spLocks noChangeArrowheads="1"/>
          </p:cNvSpPr>
          <p:nvPr/>
        </p:nvSpPr>
        <p:spPr bwMode="auto">
          <a:xfrm>
            <a:off x="4827588" y="1557338"/>
            <a:ext cx="3848100" cy="3213100"/>
          </a:xfrm>
          <a:prstGeom prst="roundRect">
            <a:avLst>
              <a:gd name="adj" fmla="val 7292"/>
            </a:avLst>
          </a:prstGeom>
          <a:solidFill>
            <a:srgbClr val="AAD1F4"/>
          </a:solidFill>
          <a:ln>
            <a:noFill/>
          </a:ln>
          <a:extLst>
            <a:ext uri="{91240B29-F687-4F45-9708-019B960494DF}">
              <a14:hiddenLine xmlns:a14="http://schemas.microsoft.com/office/drawing/2010/main" w="255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67587" name="角丸四角形 29">
            <a:extLst>
              <a:ext uri="{FF2B5EF4-FFF2-40B4-BE49-F238E27FC236}">
                <a16:creationId xmlns="" xmlns:a16="http://schemas.microsoft.com/office/drawing/2014/main" id="{B33114EC-A021-44B4-B2B7-2672400042C3}"/>
              </a:ext>
            </a:extLst>
          </p:cNvPr>
          <p:cNvSpPr>
            <a:spLocks noChangeArrowheads="1"/>
          </p:cNvSpPr>
          <p:nvPr/>
        </p:nvSpPr>
        <p:spPr bwMode="auto">
          <a:xfrm>
            <a:off x="442913" y="1557338"/>
            <a:ext cx="3697287" cy="3221037"/>
          </a:xfrm>
          <a:prstGeom prst="roundRect">
            <a:avLst>
              <a:gd name="adj" fmla="val 7292"/>
            </a:avLst>
          </a:prstGeom>
          <a:solidFill>
            <a:srgbClr val="BAE18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Clr>
                <a:srgbClr val="000000"/>
              </a:buClr>
              <a:buSzPct val="100000"/>
              <a:buFont typeface="Times New Roman" panose="02020603050405020304" pitchFamily="18" charset="0"/>
              <a:buNone/>
            </a:pPr>
            <a:endParaRPr lang="ja-JP" altLang="en-US"/>
          </a:p>
        </p:txBody>
      </p:sp>
      <p:sp>
        <p:nvSpPr>
          <p:cNvPr id="42" name="左矢印 41">
            <a:extLst>
              <a:ext uri="{FF2B5EF4-FFF2-40B4-BE49-F238E27FC236}">
                <a16:creationId xmlns="" xmlns:a16="http://schemas.microsoft.com/office/drawing/2014/main" id="{12ACE1E8-0771-4028-8F7E-3A376B674AEE}"/>
              </a:ext>
            </a:extLst>
          </p:cNvPr>
          <p:cNvSpPr/>
          <p:nvPr/>
        </p:nvSpPr>
        <p:spPr>
          <a:xfrm flipH="1">
            <a:off x="2370138" y="3154363"/>
            <a:ext cx="2657475" cy="835025"/>
          </a:xfrm>
          <a:prstGeom prst="leftArrow">
            <a:avLst>
              <a:gd name="adj1" fmla="val 67423"/>
              <a:gd name="adj2" fmla="val 50000"/>
            </a:avLst>
          </a:prstGeom>
          <a:solidFill>
            <a:srgbClr val="FFFF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kumimoji="1" lang="ja-JP" altLang="en-US">
              <a:solidFill>
                <a:prstClr val="white"/>
              </a:solidFill>
            </a:endParaRPr>
          </a:p>
        </p:txBody>
      </p:sp>
      <p:sp>
        <p:nvSpPr>
          <p:cNvPr id="67589" name="テキスト ボックス 18">
            <a:extLst>
              <a:ext uri="{FF2B5EF4-FFF2-40B4-BE49-F238E27FC236}">
                <a16:creationId xmlns="" xmlns:a16="http://schemas.microsoft.com/office/drawing/2014/main" id="{2E3B505A-A8B7-4260-9FC4-22B72C4D8796}"/>
              </a:ext>
            </a:extLst>
          </p:cNvPr>
          <p:cNvSpPr txBox="1">
            <a:spLocks noChangeArrowheads="1"/>
          </p:cNvSpPr>
          <p:nvPr/>
        </p:nvSpPr>
        <p:spPr bwMode="auto">
          <a:xfrm>
            <a:off x="381000" y="4918075"/>
            <a:ext cx="867727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spcBef>
                <a:spcPts val="500"/>
              </a:spcBef>
              <a:spcAft>
                <a:spcPct val="0"/>
              </a:spcAft>
              <a:buClr>
                <a:srgbClr val="000000"/>
              </a:buClr>
              <a:buSzPct val="100000"/>
              <a:buFont typeface="Times New Roman" panose="02020603050405020304" pitchFamily="18" charset="0"/>
              <a:defRPr kumimoji="1" sz="2000">
                <a:solidFill>
                  <a:srgbClr val="000000"/>
                </a:solidFill>
                <a:latin typeface="Arial" panose="020B0604020202020204" pitchFamily="34" charset="0"/>
                <a:ea typeface="ＭＳ Ｐゴシック" panose="020B0600070205080204" pitchFamily="34" charset="-128"/>
              </a:defRPr>
            </a:lvl9pPr>
          </a:lstStyle>
          <a:p>
            <a:pPr defTabSz="914400" eaLnBrk="1" hangingPunct="1">
              <a:lnSpc>
                <a:spcPct val="120000"/>
              </a:lnSpc>
              <a:spcBef>
                <a:spcPct val="0"/>
              </a:spcBef>
              <a:buClrTx/>
              <a:buSzTx/>
              <a:buFontTx/>
              <a:buNone/>
            </a:pPr>
            <a:r>
              <a:rPr lang="ja-JP" altLang="en-US" sz="1800">
                <a:latin typeface="メイリオ" panose="020B0604030504040204" pitchFamily="34" charset="-128"/>
                <a:ea typeface="メイリオ" panose="020B0604030504040204" pitchFamily="34" charset="-128"/>
              </a:rPr>
              <a:t>モニターは</a:t>
            </a:r>
            <a:r>
              <a:rPr lang="ja-JP" altLang="en-US" sz="1800" u="sng">
                <a:latin typeface="メイリオ" panose="020B0604030504040204" pitchFamily="34" charset="-128"/>
                <a:ea typeface="メイリオ" panose="020B0604030504040204" pitchFamily="34" charset="-128"/>
              </a:rPr>
              <a:t>「自ら治験を実施する者」の依頼に基づき</a:t>
            </a:r>
          </a:p>
          <a:p>
            <a:pPr defTabSz="914400" eaLnBrk="1" hangingPunct="1">
              <a:lnSpc>
                <a:spcPct val="120000"/>
              </a:lnSpc>
              <a:spcBef>
                <a:spcPct val="0"/>
              </a:spcBef>
              <a:buClrTx/>
              <a:buSzTx/>
              <a:buFontTx/>
              <a:buNone/>
            </a:pPr>
            <a:r>
              <a:rPr lang="ja-JP" altLang="en-US" sz="1800">
                <a:latin typeface="メイリオ" panose="020B0604030504040204" pitchFamily="34" charset="-128"/>
                <a:ea typeface="メイリオ" panose="020B0604030504040204" pitchFamily="34" charset="-128"/>
              </a:rPr>
              <a:t>実施医療機関の品質のチェック、改善要請を行うが、</a:t>
            </a:r>
            <a:r>
              <a:rPr lang="en-US" altLang="ja-JP" sz="1800">
                <a:latin typeface="メイリオ" panose="020B0604030504040204" pitchFamily="34" charset="-128"/>
                <a:ea typeface="メイリオ" panose="020B0604030504040204" pitchFamily="34" charset="-128"/>
              </a:rPr>
              <a:t/>
            </a:r>
            <a:br>
              <a:rPr lang="en-US" altLang="ja-JP" sz="1800">
                <a:latin typeface="メイリオ" panose="020B0604030504040204" pitchFamily="34" charset="-128"/>
                <a:ea typeface="メイリオ" panose="020B0604030504040204" pitchFamily="34" charset="-128"/>
              </a:rPr>
            </a:br>
            <a:r>
              <a:rPr lang="ja-JP" altLang="en-US" sz="1800">
                <a:latin typeface="メイリオ" panose="020B0604030504040204" pitchFamily="34" charset="-128"/>
                <a:ea typeface="メイリオ" panose="020B0604030504040204" pitchFamily="34" charset="-128"/>
              </a:rPr>
              <a:t>治験の実施体制からは独立した第三者的な立場である。</a:t>
            </a:r>
            <a:endParaRPr lang="en-US" altLang="ja-JP" sz="1800">
              <a:latin typeface="メイリオ" panose="020B0604030504040204" pitchFamily="34" charset="-128"/>
              <a:ea typeface="メイリオ" panose="020B0604030504040204" pitchFamily="34" charset="-128"/>
            </a:endParaRPr>
          </a:p>
          <a:p>
            <a:pPr defTabSz="914400" eaLnBrk="1" hangingPunct="1">
              <a:lnSpc>
                <a:spcPct val="120000"/>
              </a:lnSpc>
              <a:spcBef>
                <a:spcPct val="0"/>
              </a:spcBef>
              <a:buClrTx/>
              <a:buSzTx/>
              <a:buFontTx/>
              <a:buNone/>
            </a:pPr>
            <a:r>
              <a:rPr lang="ja-JP" altLang="en-US" sz="1800" u="sng">
                <a:latin typeface="メイリオ" panose="020B0604030504040204" pitchFamily="34" charset="-128"/>
                <a:ea typeface="メイリオ" panose="020B0604030504040204" pitchFamily="34" charset="-128"/>
              </a:rPr>
              <a:t>品質管理の最終責任は</a:t>
            </a:r>
            <a:r>
              <a:rPr lang="ja-JP" altLang="en-US" sz="1800" u="sng">
                <a:solidFill>
                  <a:srgbClr val="FF0000"/>
                </a:solidFill>
                <a:latin typeface="メイリオ" panose="020B0604030504040204" pitchFamily="34" charset="-128"/>
                <a:ea typeface="メイリオ" panose="020B0604030504040204" pitchFamily="34" charset="-128"/>
              </a:rPr>
              <a:t>「自ら治験を実施する者」</a:t>
            </a:r>
            <a:r>
              <a:rPr lang="ja-JP" altLang="en-US" sz="1800" u="sng">
                <a:latin typeface="メイリオ" panose="020B0604030504040204" pitchFamily="34" charset="-128"/>
                <a:ea typeface="メイリオ" panose="020B0604030504040204" pitchFamily="34" charset="-128"/>
              </a:rPr>
              <a:t>にある。</a:t>
            </a:r>
            <a:r>
              <a:rPr lang="en-US" altLang="ja-JP" sz="1800" u="sng">
                <a:latin typeface="メイリオ" panose="020B0604030504040204" pitchFamily="34" charset="-128"/>
                <a:ea typeface="メイリオ" panose="020B0604030504040204" pitchFamily="34" charset="-128"/>
              </a:rPr>
              <a:t/>
            </a:r>
            <a:br>
              <a:rPr lang="en-US" altLang="ja-JP" sz="1800" u="sng">
                <a:latin typeface="メイリオ" panose="020B0604030504040204" pitchFamily="34" charset="-128"/>
                <a:ea typeface="メイリオ" panose="020B0604030504040204" pitchFamily="34" charset="-128"/>
              </a:rPr>
            </a:br>
            <a:r>
              <a:rPr lang="ja-JP" altLang="en-US" sz="1800">
                <a:solidFill>
                  <a:srgbClr val="0070C0"/>
                </a:solidFill>
                <a:latin typeface="メイリオ" panose="020B0604030504040204" pitchFamily="34" charset="-128"/>
                <a:ea typeface="メイリオ" panose="020B0604030504040204" pitchFamily="34" charset="-128"/>
              </a:rPr>
              <a:t>→より自発的な業務改善が必要</a:t>
            </a:r>
            <a:endParaRPr lang="en-US" altLang="ja-JP" sz="1800">
              <a:solidFill>
                <a:srgbClr val="0070C0"/>
              </a:solidFill>
              <a:latin typeface="メイリオ" panose="020B0604030504040204" pitchFamily="34" charset="-128"/>
              <a:ea typeface="メイリオ" panose="020B0604030504040204" pitchFamily="34" charset="-128"/>
            </a:endParaRPr>
          </a:p>
        </p:txBody>
      </p:sp>
      <p:sp>
        <p:nvSpPr>
          <p:cNvPr id="67590" name="タイトル 2">
            <a:extLst>
              <a:ext uri="{FF2B5EF4-FFF2-40B4-BE49-F238E27FC236}">
                <a16:creationId xmlns="" xmlns:a16="http://schemas.microsoft.com/office/drawing/2014/main" id="{C47F6F8A-5C54-40FB-B2A3-6ACBE6B56A66}"/>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nchor="b"/>
          <a:lstStyle/>
          <a:p>
            <a:pPr>
              <a:lnSpc>
                <a:spcPct val="100000"/>
              </a:lnSpc>
            </a:pPr>
            <a:r>
              <a:rPr kumimoji="1" lang="ja-JP" altLang="en-US" sz="4000">
                <a:latin typeface="メイリオ" panose="020B0604030504040204" pitchFamily="34" charset="-128"/>
                <a:ea typeface="メイリオ" panose="020B0604030504040204" pitchFamily="34" charset="-128"/>
              </a:rPr>
              <a:t>モニターの立場の違い</a:t>
            </a:r>
            <a:r>
              <a:rPr kumimoji="1" lang="ja-JP" altLang="en-US">
                <a:latin typeface="メイリオ" panose="020B0604030504040204" pitchFamily="34" charset="-128"/>
                <a:ea typeface="メイリオ" panose="020B0604030504040204" pitchFamily="34" charset="-128"/>
              </a:rPr>
              <a:t/>
            </a:r>
            <a:br>
              <a:rPr kumimoji="1" lang="ja-JP" altLang="en-US">
                <a:latin typeface="メイリオ" panose="020B0604030504040204" pitchFamily="34" charset="-128"/>
                <a:ea typeface="メイリオ" panose="020B0604030504040204" pitchFamily="34" charset="-128"/>
              </a:rPr>
            </a:br>
            <a:r>
              <a:rPr kumimoji="1" lang="ja-JP" altLang="en-US" sz="2000">
                <a:latin typeface="メイリオ" panose="020B0604030504040204" pitchFamily="34" charset="-128"/>
                <a:ea typeface="メイリオ" panose="020B0604030504040204" pitchFamily="34" charset="-128"/>
              </a:rPr>
              <a:t>～医師主導治験の場合～</a:t>
            </a:r>
          </a:p>
        </p:txBody>
      </p:sp>
      <p:sp>
        <p:nvSpPr>
          <p:cNvPr id="20" name="Text Box 11">
            <a:extLst>
              <a:ext uri="{FF2B5EF4-FFF2-40B4-BE49-F238E27FC236}">
                <a16:creationId xmlns="" xmlns:a16="http://schemas.microsoft.com/office/drawing/2014/main" id="{1272D83E-422D-4C9E-B010-2186F400E290}"/>
              </a:ext>
            </a:extLst>
          </p:cNvPr>
          <p:cNvSpPr txBox="1">
            <a:spLocks noChangeArrowheads="1"/>
          </p:cNvSpPr>
          <p:nvPr/>
        </p:nvSpPr>
        <p:spPr bwMode="auto">
          <a:xfrm>
            <a:off x="5535613" y="1314450"/>
            <a:ext cx="2293937" cy="487363"/>
          </a:xfrm>
          <a:prstGeom prst="rect">
            <a:avLst/>
          </a:prstGeom>
          <a:solidFill>
            <a:srgbClr val="0099FF"/>
          </a:solidFill>
          <a:ln w="25560">
            <a:noFill/>
            <a:miter lim="800000"/>
            <a:headEnd/>
            <a:tailEnd/>
          </a:ln>
        </p:spPr>
        <p:txBody>
          <a:bodyPr wrap="none" lIns="90000" tIns="36000" rIns="90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50000"/>
              </a:lnSpc>
              <a:buSzPct val="100000"/>
              <a:defRPr/>
            </a:pPr>
            <a:r>
              <a:rPr lang="ja-JP" b="1" dirty="0">
                <a:latin typeface="+mj-ea"/>
                <a:ea typeface="+mj-ea"/>
              </a:rPr>
              <a:t>実施医療機関</a:t>
            </a:r>
          </a:p>
        </p:txBody>
      </p:sp>
      <p:pic>
        <p:nvPicPr>
          <p:cNvPr id="67592" name="図 4">
            <a:extLst>
              <a:ext uri="{FF2B5EF4-FFF2-40B4-BE49-F238E27FC236}">
                <a16:creationId xmlns="" xmlns:a16="http://schemas.microsoft.com/office/drawing/2014/main" id="{32B87387-7D16-4CB2-A8FA-0FAC5FD73C1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18213" y="1881188"/>
            <a:ext cx="1577975"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テキスト ボックス 30">
            <a:extLst>
              <a:ext uri="{FF2B5EF4-FFF2-40B4-BE49-F238E27FC236}">
                <a16:creationId xmlns="" xmlns:a16="http://schemas.microsoft.com/office/drawing/2014/main" id="{58FDA2A5-CE0B-4617-B846-4CDFE35FF1B4}"/>
              </a:ext>
            </a:extLst>
          </p:cNvPr>
          <p:cNvSpPr txBox="1"/>
          <p:nvPr/>
        </p:nvSpPr>
        <p:spPr>
          <a:xfrm>
            <a:off x="1077913" y="1328738"/>
            <a:ext cx="2487612" cy="452437"/>
          </a:xfrm>
          <a:prstGeom prst="rect">
            <a:avLst/>
          </a:prstGeom>
          <a:solidFill>
            <a:srgbClr val="92D050"/>
          </a:solidFill>
        </p:spPr>
        <p:txBody>
          <a:bodyPr wrap="none" lIns="288000" tIns="36000" rIns="252000" bIns="36000" anchor="ctr">
            <a:spAutoFit/>
          </a:bodyPr>
          <a:lstStyle/>
          <a:p>
            <a:pPr algn="ctr" eaLnBrk="1" hangingPunct="1">
              <a:lnSpc>
                <a:spcPct val="150000"/>
              </a:lnSpc>
              <a:buClr>
                <a:srgbClr val="000000"/>
              </a:buClr>
              <a:buSzPct val="100000"/>
              <a:buFont typeface="Times New Roman" panose="02020603050405020304" pitchFamily="18" charset="0"/>
              <a:buNone/>
              <a:defRPr/>
            </a:pPr>
            <a:r>
              <a:rPr kumimoji="1" lang="ja-JP" altLang="en-US" b="1" dirty="0">
                <a:latin typeface="+mj-ea"/>
                <a:ea typeface="+mj-ea"/>
              </a:rPr>
              <a:t>業務受託者</a:t>
            </a:r>
          </a:p>
        </p:txBody>
      </p:sp>
      <p:grpSp>
        <p:nvGrpSpPr>
          <p:cNvPr id="67594" name="グループ化 31">
            <a:extLst>
              <a:ext uri="{FF2B5EF4-FFF2-40B4-BE49-F238E27FC236}">
                <a16:creationId xmlns="" xmlns:a16="http://schemas.microsoft.com/office/drawing/2014/main" id="{DDDDDD1E-102C-4399-B4AF-D33A8418184D}"/>
              </a:ext>
            </a:extLst>
          </p:cNvPr>
          <p:cNvGrpSpPr>
            <a:grpSpLocks/>
          </p:cNvGrpSpPr>
          <p:nvPr/>
        </p:nvGrpSpPr>
        <p:grpSpPr bwMode="auto">
          <a:xfrm>
            <a:off x="674688" y="2192338"/>
            <a:ext cx="1473200" cy="2028825"/>
            <a:chOff x="2315451" y="2919413"/>
            <a:chExt cx="1473994" cy="2029416"/>
          </a:xfrm>
        </p:grpSpPr>
        <p:pic>
          <p:nvPicPr>
            <p:cNvPr id="67606" name="図 6">
              <a:extLst>
                <a:ext uri="{FF2B5EF4-FFF2-40B4-BE49-F238E27FC236}">
                  <a16:creationId xmlns="" xmlns:a16="http://schemas.microsoft.com/office/drawing/2014/main" id="{5307AF47-C39F-4EC8-9F6A-2F46F365C29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01888" y="2919413"/>
              <a:ext cx="1096962"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16">
              <a:extLst>
                <a:ext uri="{FF2B5EF4-FFF2-40B4-BE49-F238E27FC236}">
                  <a16:creationId xmlns="" xmlns:a16="http://schemas.microsoft.com/office/drawing/2014/main" id="{B59AEED7-2FCC-4E85-8FBC-A742ABB74FD5}"/>
                </a:ext>
              </a:extLst>
            </p:cNvPr>
            <p:cNvSpPr txBox="1">
              <a:spLocks noChangeArrowheads="1"/>
            </p:cNvSpPr>
            <p:nvPr/>
          </p:nvSpPr>
          <p:spPr bwMode="auto">
            <a:xfrm>
              <a:off x="2315451" y="4621709"/>
              <a:ext cx="1473994" cy="327120"/>
            </a:xfrm>
            <a:prstGeom prst="rect">
              <a:avLst/>
            </a:prstGeom>
            <a:solidFill>
              <a:schemeClr val="tx1">
                <a:lumMod val="85000"/>
                <a:lumOff val="15000"/>
              </a:schemeClr>
            </a:solidFill>
            <a:ln>
              <a:noFill/>
            </a:ln>
          </p:spPr>
          <p:txBody>
            <a:bodyPr lIns="72000" tIns="36000" rIns="90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50000"/>
                </a:lnSpc>
                <a:buSzPct val="100000"/>
                <a:defRPr/>
              </a:pPr>
              <a:r>
                <a:rPr lang="ja-JP" sz="1200" b="1" dirty="0">
                  <a:solidFill>
                    <a:srgbClr val="92D050"/>
                  </a:solidFill>
                  <a:latin typeface="+mj-ea"/>
                  <a:ea typeface="+mj-ea"/>
                </a:rPr>
                <a:t>モニター</a:t>
              </a:r>
            </a:p>
          </p:txBody>
        </p:sp>
      </p:grpSp>
      <p:sp>
        <p:nvSpPr>
          <p:cNvPr id="39" name="正方形/長方形 38">
            <a:extLst>
              <a:ext uri="{FF2B5EF4-FFF2-40B4-BE49-F238E27FC236}">
                <a16:creationId xmlns="" xmlns:a16="http://schemas.microsoft.com/office/drawing/2014/main" id="{0FD1695A-BA0B-493B-AE39-14DE1B332376}"/>
              </a:ext>
            </a:extLst>
          </p:cNvPr>
          <p:cNvSpPr/>
          <p:nvPr/>
        </p:nvSpPr>
        <p:spPr>
          <a:xfrm>
            <a:off x="2949575" y="3452813"/>
            <a:ext cx="1262063" cy="307975"/>
          </a:xfrm>
          <a:prstGeom prst="rect">
            <a:avLst/>
          </a:prstGeom>
        </p:spPr>
        <p:txBody>
          <a:bodyPr wrap="none">
            <a:spAutoFit/>
          </a:bodyPr>
          <a:lstStyle/>
          <a:p>
            <a:pPr eaLnBrk="1" hangingPunct="1">
              <a:buClr>
                <a:srgbClr val="000000"/>
              </a:buClr>
              <a:buSzPct val="100000"/>
              <a:buFont typeface="Times New Roman" panose="02020603050405020304" pitchFamily="18" charset="0"/>
              <a:buNone/>
              <a:defRPr/>
            </a:pPr>
            <a:r>
              <a:rPr kumimoji="1" lang="ja-JP" altLang="en-US" sz="1400" b="1" dirty="0">
                <a:solidFill>
                  <a:srgbClr val="000000"/>
                </a:solidFill>
                <a:latin typeface="+mj-ea"/>
                <a:ea typeface="+mj-ea"/>
              </a:rPr>
              <a:t>モニタリング</a:t>
            </a:r>
          </a:p>
        </p:txBody>
      </p:sp>
      <p:sp>
        <p:nvSpPr>
          <p:cNvPr id="40" name="左矢印 39">
            <a:extLst>
              <a:ext uri="{FF2B5EF4-FFF2-40B4-BE49-F238E27FC236}">
                <a16:creationId xmlns="" xmlns:a16="http://schemas.microsoft.com/office/drawing/2014/main" id="{12E5EBA0-55B6-4C60-9A14-483817CC00AD}"/>
              </a:ext>
            </a:extLst>
          </p:cNvPr>
          <p:cNvSpPr/>
          <p:nvPr/>
        </p:nvSpPr>
        <p:spPr>
          <a:xfrm>
            <a:off x="2284413" y="2287588"/>
            <a:ext cx="2719387" cy="835025"/>
          </a:xfrm>
          <a:prstGeom prst="leftArrow">
            <a:avLst>
              <a:gd name="adj1" fmla="val 67423"/>
              <a:gd name="adj2" fmla="val 50000"/>
            </a:avLst>
          </a:prstGeom>
          <a:solidFill>
            <a:srgbClr val="FFFF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1" fontAlgn="auto" hangingPunct="1">
              <a:spcBef>
                <a:spcPts val="0"/>
              </a:spcBef>
              <a:spcAft>
                <a:spcPts val="0"/>
              </a:spcAft>
              <a:defRPr/>
            </a:pPr>
            <a:endParaRPr kumimoji="1" lang="ja-JP" altLang="en-US">
              <a:solidFill>
                <a:prstClr val="white"/>
              </a:solidFill>
            </a:endParaRPr>
          </a:p>
        </p:txBody>
      </p:sp>
      <p:sp>
        <p:nvSpPr>
          <p:cNvPr id="41" name="正方形/長方形 40">
            <a:extLst>
              <a:ext uri="{FF2B5EF4-FFF2-40B4-BE49-F238E27FC236}">
                <a16:creationId xmlns="" xmlns:a16="http://schemas.microsoft.com/office/drawing/2014/main" id="{2052E0DD-E196-4864-9389-05051C30922E}"/>
              </a:ext>
            </a:extLst>
          </p:cNvPr>
          <p:cNvSpPr/>
          <p:nvPr/>
        </p:nvSpPr>
        <p:spPr>
          <a:xfrm>
            <a:off x="2411413" y="2473325"/>
            <a:ext cx="2646362" cy="523875"/>
          </a:xfrm>
          <a:prstGeom prst="rect">
            <a:avLst/>
          </a:prstGeom>
        </p:spPr>
        <p:txBody>
          <a:bodyPr>
            <a:spAutoFit/>
          </a:bodyPr>
          <a:lstStyle/>
          <a:p>
            <a:pPr algn="ctr" defTabSz="914400" eaLnBrk="1" hangingPunct="1">
              <a:defRPr/>
            </a:pPr>
            <a:r>
              <a:rPr kumimoji="1" lang="ja-JP" altLang="en-US" sz="1400" b="1" dirty="0">
                <a:solidFill>
                  <a:srgbClr val="000000"/>
                </a:solidFill>
                <a:latin typeface="+mj-ea"/>
                <a:ea typeface="+mj-ea"/>
              </a:rPr>
              <a:t>モニターの指名</a:t>
            </a:r>
            <a:endParaRPr kumimoji="1" lang="en-US" altLang="ja-JP" sz="1400" b="1" dirty="0">
              <a:solidFill>
                <a:srgbClr val="000000"/>
              </a:solidFill>
              <a:latin typeface="+mj-ea"/>
              <a:ea typeface="+mj-ea"/>
            </a:endParaRPr>
          </a:p>
          <a:p>
            <a:pPr algn="ctr" defTabSz="914400" eaLnBrk="1" hangingPunct="1">
              <a:defRPr/>
            </a:pPr>
            <a:r>
              <a:rPr kumimoji="1" lang="ja-JP" altLang="en-US" sz="1400" b="1" dirty="0">
                <a:solidFill>
                  <a:srgbClr val="000000"/>
                </a:solidFill>
                <a:latin typeface="+mj-ea"/>
                <a:ea typeface="+mj-ea"/>
              </a:rPr>
              <a:t>モニタリングの実施指示</a:t>
            </a:r>
          </a:p>
        </p:txBody>
      </p:sp>
      <p:pic>
        <p:nvPicPr>
          <p:cNvPr id="67598" name="図 7">
            <a:extLst>
              <a:ext uri="{FF2B5EF4-FFF2-40B4-BE49-F238E27FC236}">
                <a16:creationId xmlns="" xmlns:a16="http://schemas.microsoft.com/office/drawing/2014/main" id="{EC572575-C2A5-4681-881C-563FAEFECB2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7599" name="グループ化 2">
            <a:extLst>
              <a:ext uri="{FF2B5EF4-FFF2-40B4-BE49-F238E27FC236}">
                <a16:creationId xmlns="" xmlns:a16="http://schemas.microsoft.com/office/drawing/2014/main" id="{BEF63B3F-19BD-4482-B156-5DA4DDCFFCBD}"/>
              </a:ext>
            </a:extLst>
          </p:cNvPr>
          <p:cNvGrpSpPr>
            <a:grpSpLocks/>
          </p:cNvGrpSpPr>
          <p:nvPr/>
        </p:nvGrpSpPr>
        <p:grpSpPr bwMode="auto">
          <a:xfrm>
            <a:off x="4965700" y="4010025"/>
            <a:ext cx="1782763" cy="482600"/>
            <a:chOff x="4977030" y="4011038"/>
            <a:chExt cx="1782000" cy="482180"/>
          </a:xfrm>
        </p:grpSpPr>
        <p:sp>
          <p:nvSpPr>
            <p:cNvPr id="28" name="Text Box 16">
              <a:extLst>
                <a:ext uri="{FF2B5EF4-FFF2-40B4-BE49-F238E27FC236}">
                  <a16:creationId xmlns="" xmlns:a16="http://schemas.microsoft.com/office/drawing/2014/main" id="{935BB7AC-8621-4B70-8CFC-1A2FE8C76EE3}"/>
                </a:ext>
              </a:extLst>
            </p:cNvPr>
            <p:cNvSpPr txBox="1">
              <a:spLocks noChangeArrowheads="1"/>
            </p:cNvSpPr>
            <p:nvPr/>
          </p:nvSpPr>
          <p:spPr bwMode="auto">
            <a:xfrm>
              <a:off x="4977030" y="4011038"/>
              <a:ext cx="1782000" cy="467905"/>
            </a:xfrm>
            <a:prstGeom prst="rect">
              <a:avLst/>
            </a:prstGeom>
            <a:solidFill>
              <a:schemeClr val="tx1">
                <a:lumMod val="85000"/>
                <a:lumOff val="15000"/>
              </a:schemeClr>
            </a:solidFill>
            <a:ln>
              <a:noFill/>
            </a:ln>
          </p:spPr>
          <p:txBody>
            <a:bodyPr lIns="72000" tIns="36000" rIns="90000" bIns="36000" anchor="ctr">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1pPr>
              <a:lvl2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bg1"/>
                  </a:solidFill>
                  <a:latin typeface="Calibri" pitchFamily="34" charset="0"/>
                  <a:ea typeface="ＭＳ Ｐゴシック" charset="-128"/>
                </a:defRPr>
              </a:lvl9pPr>
            </a:lstStyle>
            <a:p>
              <a:pPr algn="ctr" eaLnBrk="1" hangingPunct="1">
                <a:lnSpc>
                  <a:spcPct val="150000"/>
                </a:lnSpc>
                <a:buSzPct val="100000"/>
                <a:defRPr/>
              </a:pPr>
              <a:endParaRPr lang="ja-JP" sz="1200" b="1" dirty="0">
                <a:solidFill>
                  <a:srgbClr val="BADEF4"/>
                </a:solidFill>
                <a:latin typeface="+mj-ea"/>
                <a:ea typeface="+mj-ea"/>
              </a:endParaRPr>
            </a:p>
          </p:txBody>
        </p:sp>
        <p:sp>
          <p:nvSpPr>
            <p:cNvPr id="2" name="正方形/長方形 1">
              <a:extLst>
                <a:ext uri="{FF2B5EF4-FFF2-40B4-BE49-F238E27FC236}">
                  <a16:creationId xmlns="" xmlns:a16="http://schemas.microsoft.com/office/drawing/2014/main" id="{DF78233B-3C26-40BE-89E4-22F61953289B}"/>
                </a:ext>
              </a:extLst>
            </p:cNvPr>
            <p:cNvSpPr/>
            <p:nvPr/>
          </p:nvSpPr>
          <p:spPr>
            <a:xfrm>
              <a:off x="4980204" y="4031658"/>
              <a:ext cx="1762958" cy="461560"/>
            </a:xfrm>
            <a:prstGeom prst="rect">
              <a:avLst/>
            </a:prstGeom>
          </p:spPr>
          <p:txBody>
            <a:bodyPr>
              <a:spAutoFit/>
            </a:bodyPr>
            <a:lstStyle/>
            <a:p>
              <a:pPr algn="ctr" defTabSz="914400" eaLnBrk="1" hangingPunct="1">
                <a:defRPr/>
              </a:pPr>
              <a:r>
                <a:rPr lang="ja-JP" altLang="en-US" sz="1200" b="1" dirty="0">
                  <a:solidFill>
                    <a:srgbClr val="FFFF00"/>
                  </a:solidFill>
                  <a:latin typeface="+mj-ea"/>
                  <a:ea typeface="+mj-ea"/>
                </a:rPr>
                <a:t>自ら治験を実施する者</a:t>
              </a:r>
              <a:r>
                <a:rPr lang="en-US" altLang="ja-JP" sz="1200" b="1" dirty="0">
                  <a:solidFill>
                    <a:srgbClr val="FFFF00"/>
                  </a:solidFill>
                  <a:latin typeface="+mj-ea"/>
                  <a:ea typeface="+mj-ea"/>
                </a:rPr>
                <a:t/>
              </a:r>
              <a:br>
                <a:rPr lang="en-US" altLang="ja-JP" sz="1200" b="1" dirty="0">
                  <a:solidFill>
                    <a:srgbClr val="FFFF00"/>
                  </a:solidFill>
                  <a:latin typeface="+mj-ea"/>
                  <a:ea typeface="+mj-ea"/>
                </a:rPr>
              </a:br>
              <a:r>
                <a:rPr lang="ja-JP" altLang="en-US" sz="1200" b="1" dirty="0">
                  <a:solidFill>
                    <a:srgbClr val="FFFF00"/>
                  </a:solidFill>
                  <a:latin typeface="+mj-ea"/>
                  <a:ea typeface="+mj-ea"/>
                </a:rPr>
                <a:t>（責任者）</a:t>
              </a:r>
            </a:p>
          </p:txBody>
        </p:sp>
      </p:grpSp>
      <p:grpSp>
        <p:nvGrpSpPr>
          <p:cNvPr id="67600" name="グループ化 29">
            <a:extLst>
              <a:ext uri="{FF2B5EF4-FFF2-40B4-BE49-F238E27FC236}">
                <a16:creationId xmlns="" xmlns:a16="http://schemas.microsoft.com/office/drawing/2014/main" id="{F97BDEBA-B87E-456F-AD60-C51A5E8F4808}"/>
              </a:ext>
            </a:extLst>
          </p:cNvPr>
          <p:cNvGrpSpPr>
            <a:grpSpLocks/>
          </p:cNvGrpSpPr>
          <p:nvPr/>
        </p:nvGrpSpPr>
        <p:grpSpPr bwMode="auto">
          <a:xfrm>
            <a:off x="6723063" y="2428875"/>
            <a:ext cx="1731962" cy="1920875"/>
            <a:chOff x="6723063" y="2428874"/>
            <a:chExt cx="1732529" cy="1920876"/>
          </a:xfrm>
        </p:grpSpPr>
        <p:sp>
          <p:nvSpPr>
            <p:cNvPr id="32" name="Text Box 16">
              <a:extLst>
                <a:ext uri="{FF2B5EF4-FFF2-40B4-BE49-F238E27FC236}">
                  <a16:creationId xmlns="" xmlns:a16="http://schemas.microsoft.com/office/drawing/2014/main" id="{9CC544E8-0958-485D-8C7B-B390ED09D52D}"/>
                </a:ext>
              </a:extLst>
            </p:cNvPr>
            <p:cNvSpPr txBox="1">
              <a:spLocks noChangeArrowheads="1"/>
            </p:cNvSpPr>
            <p:nvPr/>
          </p:nvSpPr>
          <p:spPr bwMode="auto">
            <a:xfrm>
              <a:off x="7075603" y="4000500"/>
              <a:ext cx="1351404" cy="349250"/>
            </a:xfrm>
            <a:prstGeom prst="rect">
              <a:avLst/>
            </a:prstGeom>
            <a:solidFill>
              <a:schemeClr val="tx1">
                <a:lumMod val="85000"/>
                <a:lumOff val="15000"/>
              </a:schemeClr>
            </a:solidFill>
            <a:ln>
              <a:noFill/>
            </a:ln>
          </p:spPr>
          <p:txBody>
            <a:bodyPr wrap="none" lIns="72000" tIns="36000" rIns="90000" bIns="36000" anchor="ctr">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5pPr>
              <a:lvl6pPr marL="25146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6pPr>
              <a:lvl7pPr marL="29718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7pPr>
              <a:lvl8pPr marL="34290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8pPr>
              <a:lvl9pPr marL="3886200" indent="-228600" defTabSz="449263" fontAlgn="base">
                <a:spcBef>
                  <a:spcPct val="0"/>
                </a:spcBef>
                <a:spcAft>
                  <a:spcPct val="0"/>
                </a:spcAft>
                <a:buClr>
                  <a:srgbClr val="000000"/>
                </a:buClr>
                <a:buSzPct val="100000"/>
                <a:buFont typeface="Times New Roman"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chemeClr val="bg1"/>
                  </a:solidFill>
                  <a:latin typeface="Calibri" pitchFamily="34" charset="0"/>
                  <a:ea typeface="ＭＳ Ｐゴシック" pitchFamily="50" charset="-128"/>
                </a:defRPr>
              </a:lvl9pPr>
            </a:lstStyle>
            <a:p>
              <a:pPr algn="r" eaLnBrk="1" hangingPunct="1">
                <a:lnSpc>
                  <a:spcPct val="150000"/>
                </a:lnSpc>
                <a:buSzPct val="100000"/>
                <a:defRPr/>
              </a:pPr>
              <a:r>
                <a:rPr kumimoji="0" lang="ja-JP" altLang="en-US" sz="1200" b="1">
                  <a:solidFill>
                    <a:srgbClr val="BADEF4"/>
                  </a:solidFill>
                  <a:latin typeface="メイリオ" pitchFamily="50" charset="-128"/>
                  <a:ea typeface="メイリオ" pitchFamily="50" charset="-128"/>
                  <a:cs typeface="メイリオ" pitchFamily="50" charset="-128"/>
                </a:rPr>
                <a:t>治験事務局</a:t>
              </a:r>
              <a:r>
                <a:rPr kumimoji="0" lang="en-US" altLang="ja-JP" sz="1200" b="1">
                  <a:solidFill>
                    <a:srgbClr val="BADEF4"/>
                  </a:solidFill>
                  <a:latin typeface="メイリオ" pitchFamily="50" charset="-128"/>
                  <a:ea typeface="メイリオ" pitchFamily="50" charset="-128"/>
                  <a:cs typeface="メイリオ" pitchFamily="50" charset="-128"/>
                </a:rPr>
                <a:t>/CRC</a:t>
              </a:r>
              <a:endParaRPr kumimoji="0" lang="ja-JP" altLang="ja-JP" sz="1200" b="1">
                <a:solidFill>
                  <a:srgbClr val="BADEF4"/>
                </a:solidFill>
                <a:latin typeface="メイリオ" pitchFamily="50" charset="-128"/>
                <a:ea typeface="メイリオ" pitchFamily="50" charset="-128"/>
                <a:cs typeface="メイリオ" pitchFamily="50" charset="-128"/>
              </a:endParaRPr>
            </a:p>
          </p:txBody>
        </p:sp>
        <p:pic>
          <p:nvPicPr>
            <p:cNvPr id="67603" name="図 32">
              <a:extLst>
                <a:ext uri="{FF2B5EF4-FFF2-40B4-BE49-F238E27FC236}">
                  <a16:creationId xmlns="" xmlns:a16="http://schemas.microsoft.com/office/drawing/2014/main" id="{80631CC6-40C6-4D9D-8A7F-DE390F9982A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23063" y="2428874"/>
              <a:ext cx="1732529" cy="162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7601" name="図 24">
            <a:extLst>
              <a:ext uri="{FF2B5EF4-FFF2-40B4-BE49-F238E27FC236}">
                <a16:creationId xmlns="" xmlns:a16="http://schemas.microsoft.com/office/drawing/2014/main" id="{6857C7F5-08CC-4E0E-8D08-576AB5F12BF7}"/>
              </a:ext>
            </a:extLst>
          </p:cNvPr>
          <p:cNvPicPr>
            <a:picLocks noChangeAspect="1"/>
          </p:cNvPicPr>
          <p:nvPr/>
        </p:nvPicPr>
        <p:blipFill>
          <a:blip r:embed="rId6" cstate="print">
            <a:extLst>
              <a:ext uri="{28A0092B-C50C-407E-A947-70E740481C1C}">
                <a14:useLocalDpi xmlns:a14="http://schemas.microsoft.com/office/drawing/2010/main" val="0"/>
              </a:ext>
            </a:extLst>
          </a:blip>
          <a:srcRect b="31480"/>
          <a:stretch>
            <a:fillRect/>
          </a:stretch>
        </p:blipFill>
        <p:spPr bwMode="auto">
          <a:xfrm>
            <a:off x="5308600" y="2228850"/>
            <a:ext cx="966788"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タイトル 1">
            <a:extLst>
              <a:ext uri="{FF2B5EF4-FFF2-40B4-BE49-F238E27FC236}">
                <a16:creationId xmlns="" xmlns:a16="http://schemas.microsoft.com/office/drawing/2014/main" id="{D5F67693-3779-48AF-BCC2-A7DFE1A03B09}"/>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モニタリング報告書の取扱い</a:t>
            </a:r>
          </a:p>
        </p:txBody>
      </p:sp>
      <p:sp>
        <p:nvSpPr>
          <p:cNvPr id="5" name="コンテンツ プレースホルダー 2">
            <a:extLst>
              <a:ext uri="{FF2B5EF4-FFF2-40B4-BE49-F238E27FC236}">
                <a16:creationId xmlns="" xmlns:a16="http://schemas.microsoft.com/office/drawing/2014/main" id="{0E328C60-A23B-4B41-9379-4C069A536673}"/>
              </a:ext>
            </a:extLst>
          </p:cNvPr>
          <p:cNvSpPr>
            <a:spLocks noGrp="1"/>
          </p:cNvSpPr>
          <p:nvPr>
            <p:ph idx="1"/>
          </p:nvPr>
        </p:nvSpPr>
        <p:spPr>
          <a:xfrm>
            <a:off x="323850" y="1581150"/>
            <a:ext cx="8610600" cy="4524375"/>
          </a:xfrm>
        </p:spPr>
        <p:txBody>
          <a:bodyPr/>
          <a:lstStyle/>
          <a:p>
            <a:pPr marL="269875" indent="-269875" eaLnBrk="1" hangingPunct="1">
              <a:lnSpc>
                <a:spcPct val="125000"/>
              </a:lnSpc>
              <a:spcBef>
                <a:spcPts val="650"/>
              </a:spcBef>
              <a:buFont typeface="Arial" pitchFamily="34" charset="0"/>
              <a:buChar char="•"/>
              <a:defRPr/>
            </a:pPr>
            <a:r>
              <a:rPr kumimoji="0" lang="en-US" altLang="ja-JP" sz="2500" b="1" kern="1200" dirty="0">
                <a:solidFill>
                  <a:schemeClr val="tx1"/>
                </a:solidFill>
                <a:latin typeface="+mj-ea"/>
                <a:ea typeface="+mj-ea"/>
                <a:cs typeface="+mn-cs"/>
              </a:rPr>
              <a:t>GCP</a:t>
            </a:r>
            <a:r>
              <a:rPr kumimoji="0" lang="ja-JP" altLang="en-US" sz="2500" b="1" kern="1200" dirty="0">
                <a:solidFill>
                  <a:schemeClr val="tx1"/>
                </a:solidFill>
                <a:latin typeface="+mj-ea"/>
                <a:ea typeface="+mj-ea"/>
                <a:cs typeface="+mn-cs"/>
              </a:rPr>
              <a:t>第</a:t>
            </a:r>
            <a:r>
              <a:rPr kumimoji="0" lang="en-US" altLang="ja-JP" sz="2500" b="1" kern="1200" dirty="0">
                <a:solidFill>
                  <a:schemeClr val="tx1"/>
                </a:solidFill>
                <a:latin typeface="+mj-ea"/>
                <a:ea typeface="+mj-ea"/>
                <a:cs typeface="+mn-cs"/>
              </a:rPr>
              <a:t>26</a:t>
            </a:r>
            <a:r>
              <a:rPr kumimoji="0" lang="ja-JP" altLang="en-US" sz="2500" b="1" kern="1200" dirty="0">
                <a:solidFill>
                  <a:schemeClr val="tx1"/>
                </a:solidFill>
                <a:latin typeface="+mj-ea"/>
                <a:ea typeface="+mj-ea"/>
                <a:cs typeface="+mn-cs"/>
              </a:rPr>
              <a:t>条の８　第２項（一部省略）</a:t>
            </a:r>
            <a:endParaRPr kumimoji="0" lang="en-US" altLang="ja-JP" sz="2500" b="1" kern="1200" dirty="0">
              <a:solidFill>
                <a:schemeClr val="tx1"/>
              </a:solidFill>
              <a:latin typeface="+mj-ea"/>
              <a:ea typeface="+mj-ea"/>
              <a:cs typeface="+mn-cs"/>
            </a:endParaRPr>
          </a:p>
          <a:p>
            <a:pPr marL="444500" indent="-444500" eaLnBrk="1" hangingPunct="1">
              <a:lnSpc>
                <a:spcPct val="125000"/>
              </a:lnSpc>
              <a:spcBef>
                <a:spcPts val="650"/>
              </a:spcBef>
              <a:buFont typeface="Times New Roman" pitchFamily="16" charset="0"/>
              <a:buNone/>
              <a:defRPr/>
            </a:pPr>
            <a:r>
              <a:rPr kumimoji="0" lang="en-US" altLang="ja-JP" sz="2000" b="1" dirty="0">
                <a:latin typeface="+mn-ea"/>
                <a:cs typeface="+mn-cs"/>
              </a:rPr>
              <a:t>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モニターは、モニタリングを実地に実施したときは、</a:t>
            </a:r>
            <a:b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その都度</a:t>
            </a:r>
            <a:r>
              <a:rPr kumimoji="0" lang="ja-JP" altLang="en-US"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モニタリング報告書を自ら治験を実施する者及び</a:t>
            </a:r>
            <a:br>
              <a:rPr kumimoji="0" lang="ja-JP" altLang="en-US"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当該モニタリングに係る実施医療機関の長に提出しなければならない。</a:t>
            </a:r>
            <a:endParaRPr kumimoji="0" lang="en-US" altLang="ja-JP"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marL="269875" indent="-269875" eaLnBrk="1" hangingPunct="1">
              <a:lnSpc>
                <a:spcPct val="125000"/>
              </a:lnSpc>
              <a:spcBef>
                <a:spcPts val="0"/>
              </a:spcBef>
              <a:buFont typeface="Arial" pitchFamily="34" charset="0"/>
              <a:buChar char="•"/>
              <a:defRPr/>
            </a:pPr>
            <a:endParaRPr kumimoji="0" lang="en-US" altLang="ja-JP" sz="2000" b="1" dirty="0">
              <a:solidFill>
                <a:srgbClr val="FF0000"/>
              </a:solidFill>
              <a:latin typeface="+mn-ea"/>
              <a:cs typeface="+mn-cs"/>
            </a:endParaRPr>
          </a:p>
          <a:p>
            <a:pPr marL="269875" indent="-269875" eaLnBrk="1" hangingPunct="1">
              <a:lnSpc>
                <a:spcPct val="125000"/>
              </a:lnSpc>
              <a:spcBef>
                <a:spcPts val="0"/>
              </a:spcBef>
              <a:buFont typeface="Arial" pitchFamily="34" charset="0"/>
              <a:buChar char="•"/>
              <a:defRPr/>
            </a:pPr>
            <a:r>
              <a:rPr kumimoji="0" lang="ja-JP" altLang="en-US" sz="2500" kern="1200" dirty="0">
                <a:solidFill>
                  <a:schemeClr val="tx1"/>
                </a:solidFill>
                <a:latin typeface="+mj-ea"/>
                <a:ea typeface="+mj-ea"/>
                <a:cs typeface="+mn-cs"/>
              </a:rPr>
              <a:t>企業治験では、モニタリング報告書の実施医療機関への</a:t>
            </a:r>
            <a:br>
              <a:rPr kumimoji="0" lang="ja-JP" altLang="en-US" sz="2500" kern="1200" dirty="0">
                <a:solidFill>
                  <a:schemeClr val="tx1"/>
                </a:solidFill>
                <a:latin typeface="+mj-ea"/>
                <a:ea typeface="+mj-ea"/>
                <a:cs typeface="+mn-cs"/>
              </a:rPr>
            </a:br>
            <a:r>
              <a:rPr kumimoji="0" lang="ja-JP" altLang="en-US" sz="2500" kern="1200" dirty="0">
                <a:solidFill>
                  <a:schemeClr val="tx1"/>
                </a:solidFill>
                <a:latin typeface="+mj-ea"/>
                <a:ea typeface="+mj-ea"/>
                <a:cs typeface="+mn-cs"/>
              </a:rPr>
              <a:t>提出義務はない。</a:t>
            </a:r>
            <a:endParaRPr kumimoji="0" lang="en-US" altLang="ja-JP" sz="2500" kern="1200" dirty="0">
              <a:solidFill>
                <a:schemeClr val="tx1"/>
              </a:solidFill>
              <a:latin typeface="+mj-ea"/>
              <a:ea typeface="+mj-ea"/>
              <a:cs typeface="+mn-cs"/>
            </a:endParaRPr>
          </a:p>
        </p:txBody>
      </p:sp>
      <p:pic>
        <p:nvPicPr>
          <p:cNvPr id="68612" name="図 7">
            <a:extLst>
              <a:ext uri="{FF2B5EF4-FFF2-40B4-BE49-F238E27FC236}">
                <a16:creationId xmlns="" xmlns:a16="http://schemas.microsoft.com/office/drawing/2014/main" id="{2A6A0621-53F2-4076-8899-89037BE1EF8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3" name="正方形/長方形 2">
            <a:extLst>
              <a:ext uri="{FF2B5EF4-FFF2-40B4-BE49-F238E27FC236}">
                <a16:creationId xmlns="" xmlns:a16="http://schemas.microsoft.com/office/drawing/2014/main" id="{2511DEC4-39A4-4200-A734-7109DE3DF9DE}"/>
              </a:ext>
            </a:extLst>
          </p:cNvPr>
          <p:cNvSpPr>
            <a:spLocks noChangeArrowheads="1"/>
          </p:cNvSpPr>
          <p:nvPr/>
        </p:nvSpPr>
        <p:spPr bwMode="auto">
          <a:xfrm>
            <a:off x="611188" y="5732463"/>
            <a:ext cx="7921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a:solidFill>
                  <a:schemeClr val="tx1"/>
                </a:solidFill>
                <a:latin typeface="メイリオ" panose="020B0604030504040204" pitchFamily="34" charset="-128"/>
                <a:ea typeface="メイリオ" panose="020B0604030504040204" pitchFamily="34" charset="-128"/>
              </a:rPr>
              <a:t>※</a:t>
            </a:r>
            <a:r>
              <a:rPr lang="ja-JP" altLang="en-US">
                <a:solidFill>
                  <a:schemeClr val="tx1"/>
                </a:solidFill>
                <a:latin typeface="メイリオ" panose="020B0604030504040204" pitchFamily="34" charset="-128"/>
                <a:ea typeface="メイリオ" panose="020B0604030504040204" pitchFamily="34" charset="-128"/>
              </a:rPr>
              <a:t>一つの実施医療機関を対象としたモニタリング報告書について、他の自ら治験を実施する者及び他の実施医療機関の長に提出する必要はない。</a:t>
            </a:r>
            <a:endParaRPr lang="ja-JP" altLang="en-US">
              <a:solidFill>
                <a:schemeClr val="tx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タイトル 1">
            <a:extLst>
              <a:ext uri="{FF2B5EF4-FFF2-40B4-BE49-F238E27FC236}">
                <a16:creationId xmlns="" xmlns:a16="http://schemas.microsoft.com/office/drawing/2014/main" id="{24C8C746-FE29-46F1-87B7-48FFCCF302D5}"/>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監査報告書の取扱い</a:t>
            </a:r>
          </a:p>
        </p:txBody>
      </p:sp>
      <p:sp>
        <p:nvSpPr>
          <p:cNvPr id="5" name="コンテンツ プレースホルダー 2">
            <a:extLst>
              <a:ext uri="{FF2B5EF4-FFF2-40B4-BE49-F238E27FC236}">
                <a16:creationId xmlns="" xmlns:a16="http://schemas.microsoft.com/office/drawing/2014/main" id="{CE3B62B7-FA21-4FB7-A46D-6991927F7F1F}"/>
              </a:ext>
            </a:extLst>
          </p:cNvPr>
          <p:cNvSpPr>
            <a:spLocks noGrp="1"/>
          </p:cNvSpPr>
          <p:nvPr>
            <p:ph idx="1"/>
          </p:nvPr>
        </p:nvSpPr>
        <p:spPr>
          <a:xfrm>
            <a:off x="323850" y="1581150"/>
            <a:ext cx="8610600" cy="4524375"/>
          </a:xfrm>
        </p:spPr>
        <p:txBody>
          <a:bodyPr/>
          <a:lstStyle/>
          <a:p>
            <a:pPr marL="269875" indent="-269875" eaLnBrk="1" hangingPunct="1">
              <a:lnSpc>
                <a:spcPct val="125000"/>
              </a:lnSpc>
              <a:spcBef>
                <a:spcPts val="650"/>
              </a:spcBef>
              <a:buFont typeface="Arial" pitchFamily="34" charset="0"/>
              <a:buChar char="•"/>
              <a:defRPr/>
            </a:pPr>
            <a:r>
              <a:rPr kumimoji="0" lang="en-US" altLang="ja-JP" sz="2500" b="1" kern="1200" dirty="0">
                <a:solidFill>
                  <a:schemeClr val="tx1"/>
                </a:solidFill>
                <a:latin typeface="+mj-ea"/>
                <a:ea typeface="+mj-ea"/>
                <a:cs typeface="+mn-cs"/>
              </a:rPr>
              <a:t>GCP</a:t>
            </a:r>
            <a:r>
              <a:rPr kumimoji="0" lang="ja-JP" altLang="en-US" sz="2500" b="1" kern="1200" dirty="0">
                <a:solidFill>
                  <a:schemeClr val="tx1"/>
                </a:solidFill>
                <a:latin typeface="+mj-ea"/>
                <a:ea typeface="+mj-ea"/>
                <a:cs typeface="+mn-cs"/>
              </a:rPr>
              <a:t>第</a:t>
            </a:r>
            <a:r>
              <a:rPr kumimoji="0" lang="en-US" altLang="ja-JP" sz="2500" b="1" kern="1200" dirty="0">
                <a:solidFill>
                  <a:schemeClr val="tx1"/>
                </a:solidFill>
                <a:latin typeface="+mj-ea"/>
                <a:ea typeface="+mj-ea"/>
                <a:cs typeface="+mn-cs"/>
              </a:rPr>
              <a:t>26</a:t>
            </a:r>
            <a:r>
              <a:rPr kumimoji="0" lang="ja-JP" altLang="en-US" sz="2500" b="1" kern="1200" dirty="0">
                <a:solidFill>
                  <a:schemeClr val="tx1"/>
                </a:solidFill>
                <a:latin typeface="+mj-ea"/>
                <a:ea typeface="+mj-ea"/>
                <a:cs typeface="+mn-cs"/>
              </a:rPr>
              <a:t>条の</a:t>
            </a:r>
            <a:r>
              <a:rPr kumimoji="0" lang="en-US" altLang="ja-JP" sz="2500" b="1" kern="1200" dirty="0">
                <a:solidFill>
                  <a:schemeClr val="tx1"/>
                </a:solidFill>
                <a:latin typeface="+mj-ea"/>
                <a:ea typeface="+mj-ea"/>
                <a:cs typeface="+mn-cs"/>
              </a:rPr>
              <a:t>9</a:t>
            </a:r>
            <a:r>
              <a:rPr kumimoji="0" lang="ja-JP" altLang="en-US" sz="2500" b="1" kern="1200" dirty="0">
                <a:solidFill>
                  <a:schemeClr val="tx1"/>
                </a:solidFill>
                <a:latin typeface="+mj-ea"/>
                <a:ea typeface="+mj-ea"/>
                <a:cs typeface="+mn-cs"/>
              </a:rPr>
              <a:t>　第</a:t>
            </a:r>
            <a:r>
              <a:rPr kumimoji="0" lang="en-US" altLang="ja-JP" sz="2500" b="1" kern="1200" dirty="0">
                <a:solidFill>
                  <a:schemeClr val="tx1"/>
                </a:solidFill>
                <a:latin typeface="+mj-ea"/>
                <a:ea typeface="+mj-ea"/>
                <a:cs typeface="+mn-cs"/>
              </a:rPr>
              <a:t>3</a:t>
            </a:r>
            <a:r>
              <a:rPr kumimoji="0" lang="ja-JP" altLang="en-US" sz="2500" b="1" kern="1200" dirty="0">
                <a:solidFill>
                  <a:schemeClr val="tx1"/>
                </a:solidFill>
                <a:latin typeface="+mj-ea"/>
                <a:ea typeface="+mj-ea"/>
                <a:cs typeface="+mn-cs"/>
              </a:rPr>
              <a:t>項</a:t>
            </a:r>
            <a:endParaRPr kumimoji="0" lang="en-US" altLang="ja-JP" sz="2500" b="1" kern="1200" dirty="0">
              <a:solidFill>
                <a:schemeClr val="tx1"/>
              </a:solidFill>
              <a:latin typeface="+mj-ea"/>
              <a:ea typeface="+mj-ea"/>
              <a:cs typeface="+mn-cs"/>
            </a:endParaRPr>
          </a:p>
          <a:p>
            <a:pPr marL="444500" indent="-444500" eaLnBrk="1" hangingPunct="1">
              <a:lnSpc>
                <a:spcPct val="125000"/>
              </a:lnSpc>
              <a:spcBef>
                <a:spcPts val="650"/>
              </a:spcBef>
              <a:buFont typeface="Times New Roman" pitchFamily="16" charset="0"/>
              <a:buNone/>
              <a:defRPr/>
            </a:pPr>
            <a:r>
              <a:rPr kumimoji="0" lang="en-US" altLang="ja-JP" sz="2000" b="1" dirty="0">
                <a:latin typeface="+mn-ea"/>
                <a:cs typeface="+mn-cs"/>
              </a:rPr>
              <a:t>	</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監査担当者は、監査を実施した場合には、</a:t>
            </a:r>
            <a:r>
              <a:rPr kumimoji="0" lang="ja-JP" altLang="en-US" sz="2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監査で確認した事項を記録した監査報告書及び監査が実施されたことを証明する監査証明書を作成し、これを自ら治験を実施する者及び実施医療機関の長に提出しなければならない</a:t>
            </a:r>
            <a:r>
              <a:rPr kumimoji="0"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marL="444500" indent="-444500" eaLnBrk="1" hangingPunct="1">
              <a:lnSpc>
                <a:spcPct val="125000"/>
              </a:lnSpc>
              <a:spcBef>
                <a:spcPts val="650"/>
              </a:spcBef>
              <a:buFont typeface="Times New Roman" pitchFamily="16" charset="0"/>
              <a:buNone/>
              <a:defRPr/>
            </a:pPr>
            <a:endParaRPr kumimoji="0" lang="en-US" altLang="ja-JP" sz="2000" b="1" dirty="0">
              <a:solidFill>
                <a:srgbClr val="FF0000"/>
              </a:solidFill>
              <a:latin typeface="+mn-ea"/>
              <a:cs typeface="+mn-cs"/>
            </a:endParaRPr>
          </a:p>
          <a:p>
            <a:pPr marL="269875" indent="-269875" eaLnBrk="1" hangingPunct="1">
              <a:lnSpc>
                <a:spcPct val="125000"/>
              </a:lnSpc>
              <a:spcBef>
                <a:spcPts val="0"/>
              </a:spcBef>
              <a:buFont typeface="Arial" pitchFamily="34" charset="0"/>
              <a:buChar char="•"/>
              <a:defRPr/>
            </a:pPr>
            <a:r>
              <a:rPr kumimoji="0" lang="ja-JP" altLang="en-US" sz="2500" kern="1200" dirty="0">
                <a:solidFill>
                  <a:schemeClr val="tx1"/>
                </a:solidFill>
                <a:latin typeface="+mj-ea"/>
                <a:ea typeface="+mj-ea"/>
                <a:cs typeface="+mn-cs"/>
              </a:rPr>
              <a:t>企業治験では、監査報告書</a:t>
            </a:r>
            <a:r>
              <a:rPr kumimoji="0" lang="en-US" altLang="ja-JP" sz="2500" kern="1200" dirty="0">
                <a:solidFill>
                  <a:schemeClr val="tx1"/>
                </a:solidFill>
                <a:latin typeface="+mj-ea"/>
                <a:ea typeface="+mj-ea"/>
                <a:cs typeface="+mn-cs"/>
              </a:rPr>
              <a:t>/</a:t>
            </a:r>
            <a:r>
              <a:rPr kumimoji="0" lang="ja-JP" altLang="en-US" sz="2500" kern="1200" dirty="0">
                <a:solidFill>
                  <a:schemeClr val="tx1"/>
                </a:solidFill>
                <a:latin typeface="+mj-ea"/>
                <a:ea typeface="+mj-ea"/>
                <a:cs typeface="+mn-cs"/>
              </a:rPr>
              <a:t>証明書の実施医療機関への</a:t>
            </a:r>
            <a:br>
              <a:rPr kumimoji="0" lang="ja-JP" altLang="en-US" sz="2500" kern="1200" dirty="0">
                <a:solidFill>
                  <a:schemeClr val="tx1"/>
                </a:solidFill>
                <a:latin typeface="+mj-ea"/>
                <a:ea typeface="+mj-ea"/>
                <a:cs typeface="+mn-cs"/>
              </a:rPr>
            </a:br>
            <a:r>
              <a:rPr kumimoji="0" lang="ja-JP" altLang="en-US" sz="2500" kern="1200" dirty="0">
                <a:solidFill>
                  <a:schemeClr val="tx1"/>
                </a:solidFill>
                <a:latin typeface="+mj-ea"/>
                <a:ea typeface="+mj-ea"/>
                <a:cs typeface="+mn-cs"/>
              </a:rPr>
              <a:t>提出義務はない。</a:t>
            </a:r>
            <a:endParaRPr kumimoji="0" lang="en-US" altLang="ja-JP" sz="2500" kern="1200" dirty="0">
              <a:solidFill>
                <a:schemeClr val="tx1"/>
              </a:solidFill>
              <a:latin typeface="+mj-ea"/>
              <a:ea typeface="+mj-ea"/>
              <a:cs typeface="+mn-cs"/>
            </a:endParaRPr>
          </a:p>
        </p:txBody>
      </p:sp>
      <p:pic>
        <p:nvPicPr>
          <p:cNvPr id="69636" name="図 7">
            <a:extLst>
              <a:ext uri="{FF2B5EF4-FFF2-40B4-BE49-F238E27FC236}">
                <a16:creationId xmlns="" xmlns:a16="http://schemas.microsoft.com/office/drawing/2014/main" id="{1620368F-F831-46C1-9930-8468C826F89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7" name="正方形/長方形 6">
            <a:extLst>
              <a:ext uri="{FF2B5EF4-FFF2-40B4-BE49-F238E27FC236}">
                <a16:creationId xmlns="" xmlns:a16="http://schemas.microsoft.com/office/drawing/2014/main" id="{F1EB81CF-6F71-4337-B324-D36911F4D943}"/>
              </a:ext>
            </a:extLst>
          </p:cNvPr>
          <p:cNvSpPr>
            <a:spLocks noChangeArrowheads="1"/>
          </p:cNvSpPr>
          <p:nvPr/>
        </p:nvSpPr>
        <p:spPr bwMode="auto">
          <a:xfrm>
            <a:off x="611188" y="5732463"/>
            <a:ext cx="79216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a:solidFill>
                  <a:schemeClr val="tx1"/>
                </a:solidFill>
                <a:latin typeface="メイリオ" panose="020B0604030504040204" pitchFamily="34" charset="-128"/>
                <a:ea typeface="メイリオ" panose="020B0604030504040204" pitchFamily="34" charset="-128"/>
              </a:rPr>
              <a:t>※</a:t>
            </a:r>
            <a:r>
              <a:rPr lang="ja-JP" altLang="en-US">
                <a:solidFill>
                  <a:schemeClr val="tx1"/>
                </a:solidFill>
                <a:latin typeface="メイリオ" panose="020B0604030504040204" pitchFamily="34" charset="-128"/>
                <a:ea typeface="メイリオ" panose="020B0604030504040204" pitchFamily="34" charset="-128"/>
              </a:rPr>
              <a:t>一つの実施医療機関を対象とした監査報告書について、他の自ら治験を実施する者及び他の実施医療機関の長に提出する必要はない。</a:t>
            </a:r>
            <a:endParaRPr lang="ja-JP" altLang="en-US">
              <a:solidFill>
                <a:schemeClr val="tx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タイトル 1">
            <a:extLst>
              <a:ext uri="{FF2B5EF4-FFF2-40B4-BE49-F238E27FC236}">
                <a16:creationId xmlns="" xmlns:a16="http://schemas.microsoft.com/office/drawing/2014/main" id="{EB0BB73B-D0B9-4278-8915-53EAB68EE74F}"/>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en-US" altLang="ja-JP">
                <a:latin typeface="メイリオ" panose="020B0604030504040204" pitchFamily="34" charset="-128"/>
                <a:ea typeface="メイリオ" panose="020B0604030504040204" pitchFamily="34" charset="-128"/>
              </a:rPr>
              <a:t>IRB</a:t>
            </a:r>
            <a:r>
              <a:rPr kumimoji="1" lang="ja-JP" altLang="en-US">
                <a:latin typeface="メイリオ" panose="020B0604030504040204" pitchFamily="34" charset="-128"/>
                <a:ea typeface="メイリオ" panose="020B0604030504040204" pitchFamily="34" charset="-128"/>
              </a:rPr>
              <a:t>での継続審査</a:t>
            </a:r>
          </a:p>
        </p:txBody>
      </p:sp>
      <p:sp>
        <p:nvSpPr>
          <p:cNvPr id="70659" name="コンテンツ プレースホルダー 2">
            <a:extLst>
              <a:ext uri="{FF2B5EF4-FFF2-40B4-BE49-F238E27FC236}">
                <a16:creationId xmlns="" xmlns:a16="http://schemas.microsoft.com/office/drawing/2014/main" id="{37160C6F-4C75-428B-AB41-A9AD20664621}"/>
              </a:ext>
            </a:extLst>
          </p:cNvPr>
          <p:cNvSpPr>
            <a:spLocks noGrp="1"/>
          </p:cNvSpPr>
          <p:nvPr>
            <p:ph idx="1"/>
          </p:nvPr>
        </p:nvSpPr>
        <p:spPr/>
        <p:txBody>
          <a:bodyPr/>
          <a:lstStyle/>
          <a:p>
            <a:pPr marL="269875" indent="-269875" eaLnBrk="1" hangingPunct="1">
              <a:lnSpc>
                <a:spcPct val="125000"/>
              </a:lnSpc>
              <a:spcBef>
                <a:spcPts val="650"/>
              </a:spcBef>
              <a:buFont typeface="Arial" panose="020B0604020202020204" pitchFamily="34" charset="0"/>
              <a:buChar char="•"/>
              <a:tabLst>
                <a:tab pos="444500" algn="l"/>
              </a:tabLst>
            </a:pPr>
            <a:r>
              <a:rPr kumimoji="0" lang="en-US" altLang="ja-JP" sz="2500" b="1">
                <a:solidFill>
                  <a:schemeClr val="tx1"/>
                </a:solidFill>
                <a:latin typeface="メイリオ" panose="020B0604030504040204" pitchFamily="34" charset="-128"/>
                <a:ea typeface="メイリオ" panose="020B0604030504040204" pitchFamily="34" charset="-128"/>
              </a:rPr>
              <a:t>GCP</a:t>
            </a:r>
            <a:r>
              <a:rPr kumimoji="0" lang="ja-JP" altLang="en-US" sz="2500" b="1">
                <a:solidFill>
                  <a:schemeClr val="tx1"/>
                </a:solidFill>
                <a:latin typeface="メイリオ" panose="020B0604030504040204" pitchFamily="34" charset="-128"/>
                <a:ea typeface="メイリオ" panose="020B0604030504040204" pitchFamily="34" charset="-128"/>
              </a:rPr>
              <a:t>第</a:t>
            </a:r>
            <a:r>
              <a:rPr kumimoji="0" lang="en-US" altLang="ja-JP" sz="2500" b="1">
                <a:solidFill>
                  <a:schemeClr val="tx1"/>
                </a:solidFill>
                <a:latin typeface="メイリオ" panose="020B0604030504040204" pitchFamily="34" charset="-128"/>
                <a:ea typeface="メイリオ" panose="020B0604030504040204" pitchFamily="34" charset="-128"/>
              </a:rPr>
              <a:t>31</a:t>
            </a:r>
            <a:r>
              <a:rPr kumimoji="0" lang="ja-JP" altLang="en-US" sz="2500" b="1">
                <a:solidFill>
                  <a:schemeClr val="tx1"/>
                </a:solidFill>
                <a:latin typeface="メイリオ" panose="020B0604030504040204" pitchFamily="34" charset="-128"/>
                <a:ea typeface="メイリオ" panose="020B0604030504040204" pitchFamily="34" charset="-128"/>
              </a:rPr>
              <a:t>条第</a:t>
            </a:r>
            <a:r>
              <a:rPr kumimoji="0" lang="en-US" altLang="ja-JP" sz="2500" b="1">
                <a:solidFill>
                  <a:schemeClr val="tx1"/>
                </a:solidFill>
                <a:latin typeface="メイリオ" panose="020B0604030504040204" pitchFamily="34" charset="-128"/>
                <a:ea typeface="メイリオ" panose="020B0604030504040204" pitchFamily="34" charset="-128"/>
              </a:rPr>
              <a:t>4</a:t>
            </a:r>
            <a:r>
              <a:rPr kumimoji="0" lang="ja-JP" altLang="en-US" sz="2500" b="1">
                <a:solidFill>
                  <a:schemeClr val="tx1"/>
                </a:solidFill>
                <a:latin typeface="メイリオ" panose="020B0604030504040204" pitchFamily="34" charset="-128"/>
                <a:ea typeface="メイリオ" panose="020B0604030504040204" pitchFamily="34" charset="-128"/>
              </a:rPr>
              <a:t>項</a:t>
            </a:r>
            <a:endParaRPr kumimoji="0" lang="en-US" altLang="ja-JP" sz="2500" b="1">
              <a:solidFill>
                <a:schemeClr val="tx1"/>
              </a:solidFill>
              <a:latin typeface="メイリオ" panose="020B0604030504040204" pitchFamily="34" charset="-128"/>
              <a:ea typeface="メイリオ" panose="020B0604030504040204" pitchFamily="34" charset="-128"/>
            </a:endParaRPr>
          </a:p>
          <a:p>
            <a:pPr marL="269875" indent="-269875" eaLnBrk="1" hangingPunct="1">
              <a:lnSpc>
                <a:spcPct val="125000"/>
              </a:lnSpc>
              <a:spcBef>
                <a:spcPts val="650"/>
              </a:spcBef>
              <a:tabLst>
                <a:tab pos="444500" algn="l"/>
              </a:tabLst>
            </a:pPr>
            <a:r>
              <a:rPr kumimoji="0" lang="en-US" altLang="ja-JP" sz="2000" b="1">
                <a:latin typeface="ＭＳ Ｐゴシック" panose="020B0600070205080204" pitchFamily="34" charset="-128"/>
              </a:rPr>
              <a:t>	</a:t>
            </a:r>
            <a:r>
              <a:rPr kumimoji="0" lang="ja-JP" altLang="en-US" sz="2000" b="1">
                <a:latin typeface="メイリオ" panose="020B0604030504040204" pitchFamily="34" charset="-128"/>
                <a:ea typeface="メイリオ" panose="020B0604030504040204" pitchFamily="34" charset="-128"/>
              </a:rPr>
              <a:t>実施医療機関の長は、モニタリング報告書を受け取ったとき又は監査報告書を受け取ったときは、当該実施医療機関において治験が適切に</a:t>
            </a:r>
            <a:r>
              <a:rPr kumimoji="0" lang="en-US" altLang="ja-JP" sz="2000" b="1">
                <a:latin typeface="メイリオ" panose="020B0604030504040204" pitchFamily="34" charset="-128"/>
                <a:ea typeface="メイリオ" panose="020B0604030504040204" pitchFamily="34" charset="-128"/>
              </a:rPr>
              <a:t>	</a:t>
            </a:r>
            <a:r>
              <a:rPr kumimoji="0" lang="ja-JP" altLang="en-US" sz="2000" b="1">
                <a:latin typeface="メイリオ" panose="020B0604030504040204" pitchFamily="34" charset="-128"/>
                <a:ea typeface="メイリオ" panose="020B0604030504040204" pitchFamily="34" charset="-128"/>
              </a:rPr>
              <a:t>行われているかどうかまたは適切に行われたかどうかについて、</a:t>
            </a:r>
            <a:r>
              <a:rPr kumimoji="0" lang="ja-JP" altLang="en-US" sz="2000" b="1">
                <a:solidFill>
                  <a:srgbClr val="FF0000"/>
                </a:solidFill>
                <a:latin typeface="メイリオ" panose="020B0604030504040204" pitchFamily="34" charset="-128"/>
                <a:ea typeface="メイリオ" panose="020B0604030504040204" pitchFamily="34" charset="-128"/>
              </a:rPr>
              <a:t>治験審査委員会の意見を聴かなければならない。</a:t>
            </a:r>
            <a:r>
              <a:rPr kumimoji="0" lang="en-US" altLang="ja-JP" sz="2000" b="1">
                <a:solidFill>
                  <a:srgbClr val="FF0000"/>
                </a:solidFill>
                <a:latin typeface="メイリオ" panose="020B0604030504040204" pitchFamily="34" charset="-128"/>
                <a:ea typeface="メイリオ" panose="020B0604030504040204" pitchFamily="34" charset="-128"/>
              </a:rPr>
              <a:t/>
            </a:r>
            <a:br>
              <a:rPr kumimoji="0" lang="en-US" altLang="ja-JP" sz="2000" b="1">
                <a:solidFill>
                  <a:srgbClr val="FF0000"/>
                </a:solidFill>
                <a:latin typeface="メイリオ" panose="020B0604030504040204" pitchFamily="34" charset="-128"/>
                <a:ea typeface="メイリオ" panose="020B0604030504040204" pitchFamily="34" charset="-128"/>
              </a:rPr>
            </a:br>
            <a:r>
              <a:rPr kumimoji="0" lang="en-US" altLang="ja-JP" sz="2000" b="1">
                <a:solidFill>
                  <a:srgbClr val="FF0000"/>
                </a:solidFill>
                <a:latin typeface="メイリオ" panose="020B0604030504040204" pitchFamily="34" charset="-128"/>
                <a:ea typeface="メイリオ" panose="020B0604030504040204" pitchFamily="34" charset="-128"/>
              </a:rPr>
              <a:t>	</a:t>
            </a:r>
            <a:r>
              <a:rPr kumimoji="0" lang="ja-JP" altLang="en-US" sz="2000" b="1">
                <a:solidFill>
                  <a:srgbClr val="FF0000"/>
                </a:solidFill>
                <a:latin typeface="メイリオ" panose="020B0604030504040204" pitchFamily="34" charset="-128"/>
                <a:ea typeface="メイリオ" panose="020B0604030504040204" pitchFamily="34" charset="-128"/>
              </a:rPr>
              <a:t>（＝モニタリング報告書、監査報告書は</a:t>
            </a:r>
            <a:r>
              <a:rPr kumimoji="0" lang="en-US" altLang="ja-JP" sz="2000" b="1">
                <a:solidFill>
                  <a:srgbClr val="FF0000"/>
                </a:solidFill>
                <a:latin typeface="メイリオ" panose="020B0604030504040204" pitchFamily="34" charset="-128"/>
                <a:ea typeface="メイリオ" panose="020B0604030504040204" pitchFamily="34" charset="-128"/>
              </a:rPr>
              <a:t>IRB</a:t>
            </a:r>
            <a:r>
              <a:rPr kumimoji="0" lang="ja-JP" altLang="en-US" sz="2000" b="1">
                <a:solidFill>
                  <a:srgbClr val="FF0000"/>
                </a:solidFill>
                <a:latin typeface="メイリオ" panose="020B0604030504040204" pitchFamily="34" charset="-128"/>
                <a:ea typeface="メイリオ" panose="020B0604030504040204" pitchFamily="34" charset="-128"/>
              </a:rPr>
              <a:t>審議資料である）</a:t>
            </a:r>
            <a:r>
              <a:rPr kumimoji="0" lang="en-US" altLang="ja-JP" sz="2000" b="1">
                <a:solidFill>
                  <a:srgbClr val="FF0000"/>
                </a:solidFill>
                <a:latin typeface="メイリオ" panose="020B0604030504040204" pitchFamily="34" charset="-128"/>
                <a:ea typeface="メイリオ" panose="020B0604030504040204" pitchFamily="34" charset="-128"/>
              </a:rPr>
              <a:t/>
            </a:r>
            <a:br>
              <a:rPr kumimoji="0" lang="en-US" altLang="ja-JP" sz="2000" b="1">
                <a:solidFill>
                  <a:srgbClr val="FF0000"/>
                </a:solidFill>
                <a:latin typeface="メイリオ" panose="020B0604030504040204" pitchFamily="34" charset="-128"/>
                <a:ea typeface="メイリオ" panose="020B0604030504040204" pitchFamily="34" charset="-128"/>
              </a:rPr>
            </a:br>
            <a:endParaRPr kumimoji="0" lang="en-US" altLang="ja-JP" sz="2000" b="1">
              <a:solidFill>
                <a:srgbClr val="FF0000"/>
              </a:solidFill>
              <a:latin typeface="メイリオ" panose="020B0604030504040204" pitchFamily="34" charset="-128"/>
              <a:ea typeface="メイリオ" panose="020B0604030504040204" pitchFamily="34" charset="-128"/>
            </a:endParaRPr>
          </a:p>
          <a:p>
            <a:pPr marL="269875" indent="-269875" eaLnBrk="1" hangingPunct="1">
              <a:lnSpc>
                <a:spcPct val="125000"/>
              </a:lnSpc>
              <a:spcBef>
                <a:spcPct val="0"/>
              </a:spcBef>
              <a:buFont typeface="Arial" panose="020B0604020202020204" pitchFamily="34" charset="0"/>
              <a:buNone/>
              <a:tabLst>
                <a:tab pos="444500" algn="l"/>
              </a:tabLst>
            </a:pPr>
            <a:r>
              <a:rPr kumimoji="0" lang="en-US" altLang="ja-JP" sz="1600" b="1">
                <a:latin typeface="ＭＳ Ｐゴシック" panose="020B0600070205080204" pitchFamily="34" charset="-128"/>
              </a:rPr>
              <a:t>	</a:t>
            </a:r>
            <a:r>
              <a:rPr kumimoji="0" lang="en-US" altLang="ja-JP" sz="2000">
                <a:latin typeface="メイリオ" panose="020B0604030504040204" pitchFamily="34" charset="-128"/>
                <a:ea typeface="メイリオ" panose="020B0604030504040204" pitchFamily="34" charset="-128"/>
              </a:rPr>
              <a:t>※</a:t>
            </a:r>
            <a:r>
              <a:rPr kumimoji="0" lang="ja-JP" altLang="en-US" sz="2000">
                <a:latin typeface="メイリオ" panose="020B0604030504040204" pitchFamily="34" charset="-128"/>
                <a:ea typeface="メイリオ" panose="020B0604030504040204" pitchFamily="34" charset="-128"/>
              </a:rPr>
              <a:t>本項の主旨は、モニタリング又は監査が適切に実施されたことを確認するための規定であり、（中略）モニタリング、監査及び治験審査委員会が相互に点検する趣旨のものである。</a:t>
            </a:r>
          </a:p>
        </p:txBody>
      </p:sp>
      <p:pic>
        <p:nvPicPr>
          <p:cNvPr id="70660" name="図 7">
            <a:extLst>
              <a:ext uri="{FF2B5EF4-FFF2-40B4-BE49-F238E27FC236}">
                <a16:creationId xmlns="" xmlns:a16="http://schemas.microsoft.com/office/drawing/2014/main" id="{2446B702-A243-4ADC-95FA-92DD3D52142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タイトル 1">
            <a:extLst>
              <a:ext uri="{FF2B5EF4-FFF2-40B4-BE49-F238E27FC236}">
                <a16:creationId xmlns="" xmlns:a16="http://schemas.microsoft.com/office/drawing/2014/main" id="{4298810F-752F-48D3-87F6-7DEE0E5BC1E7}"/>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zh-TW" altLang="en-US">
                <a:latin typeface="メイリオ" panose="020B0604030504040204" pitchFamily="34" charset="-128"/>
                <a:ea typeface="メイリオ" panose="020B0604030504040204" pitchFamily="34" charset="-128"/>
              </a:rPr>
              <a:t>保険外併用療養費</a:t>
            </a:r>
            <a:endParaRPr kumimoji="1" lang="ja-JP" altLang="en-US">
              <a:latin typeface="メイリオ" panose="020B0604030504040204" pitchFamily="34" charset="-128"/>
              <a:ea typeface="メイリオ" panose="020B0604030504040204" pitchFamily="34" charset="-128"/>
            </a:endParaRPr>
          </a:p>
        </p:txBody>
      </p:sp>
      <p:sp>
        <p:nvSpPr>
          <p:cNvPr id="71683" name="コンテンツ プレースホルダ 2">
            <a:extLst>
              <a:ext uri="{FF2B5EF4-FFF2-40B4-BE49-F238E27FC236}">
                <a16:creationId xmlns="" xmlns:a16="http://schemas.microsoft.com/office/drawing/2014/main" id="{CF23C79E-F276-4FD0-BBDE-809793323E29}"/>
              </a:ext>
            </a:extLst>
          </p:cNvPr>
          <p:cNvSpPr>
            <a:spLocks noGrp="1"/>
          </p:cNvSpPr>
          <p:nvPr>
            <p:ph idx="1"/>
          </p:nvPr>
        </p:nvSpPr>
        <p:spPr>
          <a:xfrm>
            <a:off x="323850" y="1484313"/>
            <a:ext cx="8435975" cy="4524375"/>
          </a:xfrm>
        </p:spPr>
        <p:txBody>
          <a:bodyPr/>
          <a:lstStyle/>
          <a:p>
            <a:pPr marL="0" indent="0" eaLnBrk="1" hangingPunct="1">
              <a:lnSpc>
                <a:spcPct val="125000"/>
              </a:lnSpc>
              <a:spcBef>
                <a:spcPct val="0"/>
              </a:spcBef>
              <a:buFontTx/>
              <a:buNone/>
            </a:pPr>
            <a:endParaRPr kumimoji="0" lang="en-US" altLang="ja-JP" sz="2000" b="1">
              <a:latin typeface="ＭＳ Ｐゴシック" panose="020B0600070205080204" pitchFamily="34" charset="-128"/>
            </a:endParaRPr>
          </a:p>
          <a:p>
            <a:pPr marL="0" indent="0" eaLnBrk="1" hangingPunct="1">
              <a:lnSpc>
                <a:spcPct val="125000"/>
              </a:lnSpc>
              <a:spcBef>
                <a:spcPct val="0"/>
              </a:spcBef>
            </a:pPr>
            <a:r>
              <a:rPr kumimoji="0" lang="ja-JP" altLang="en-US" sz="2000">
                <a:solidFill>
                  <a:schemeClr val="tx1"/>
                </a:solidFill>
                <a:latin typeface="メイリオ" panose="020B0604030504040204" pitchFamily="34" charset="-128"/>
                <a:ea typeface="メイリオ" panose="020B0604030504040204" pitchFamily="34" charset="-128"/>
              </a:rPr>
              <a:t>医師主導治験でも支給対象だが、企業治験とカバーされる範囲が異なる</a:t>
            </a:r>
            <a:endParaRPr kumimoji="0" lang="en-US" altLang="ja-JP" sz="2000">
              <a:solidFill>
                <a:schemeClr val="tx1"/>
              </a:solidFill>
              <a:latin typeface="メイリオ" panose="020B0604030504040204" pitchFamily="34" charset="-128"/>
              <a:ea typeface="メイリオ" panose="020B0604030504040204" pitchFamily="34" charset="-128"/>
            </a:endParaRPr>
          </a:p>
          <a:p>
            <a:pPr marL="0" indent="0" eaLnBrk="1" hangingPunct="1">
              <a:lnSpc>
                <a:spcPct val="125000"/>
              </a:lnSpc>
              <a:spcBef>
                <a:spcPct val="0"/>
              </a:spcBef>
            </a:pPr>
            <a:endParaRPr kumimoji="0" lang="en-US" altLang="ja-JP" sz="2800">
              <a:solidFill>
                <a:schemeClr val="tx1"/>
              </a:solidFill>
              <a:latin typeface="メイリオ" panose="020B0604030504040204" pitchFamily="34" charset="-128"/>
              <a:ea typeface="メイリオ" panose="020B0604030504040204" pitchFamily="34" charset="-128"/>
            </a:endParaRPr>
          </a:p>
          <a:p>
            <a:pPr marL="0" indent="0" eaLnBrk="1" hangingPunct="1">
              <a:lnSpc>
                <a:spcPct val="125000"/>
              </a:lnSpc>
              <a:spcBef>
                <a:spcPct val="0"/>
              </a:spcBef>
            </a:pPr>
            <a:r>
              <a:rPr kumimoji="0" lang="ja-JP" altLang="en-US" sz="2800" b="1" u="sng">
                <a:solidFill>
                  <a:srgbClr val="FF0000"/>
                </a:solidFill>
                <a:latin typeface="メイリオ" panose="020B0604030504040204" pitchFamily="34" charset="-128"/>
              </a:rPr>
              <a:t>支給対象外経費</a:t>
            </a:r>
            <a:endParaRPr kumimoji="0" lang="en-US" altLang="ja-JP" sz="2000" b="1" u="sng">
              <a:latin typeface="ＭＳ Ｐゴシック" panose="020B0600070205080204" pitchFamily="34" charset="-128"/>
            </a:endParaRPr>
          </a:p>
          <a:p>
            <a:pPr marL="0" indent="0" eaLnBrk="1" hangingPunct="1">
              <a:lnSpc>
                <a:spcPct val="125000"/>
              </a:lnSpc>
              <a:spcBef>
                <a:spcPts val="650"/>
              </a:spcBef>
              <a:buFont typeface="Wingdings" panose="05000000000000000000" pitchFamily="2" charset="2"/>
              <a:buChar char="Ø"/>
            </a:pPr>
            <a:r>
              <a:rPr kumimoji="0" lang="ja-JP" altLang="en-US" sz="2800" b="1">
                <a:latin typeface="メイリオ" panose="020B0604030504040204" pitchFamily="34" charset="-128"/>
                <a:ea typeface="メイリオ" panose="020B0604030504040204" pitchFamily="34" charset="-128"/>
              </a:rPr>
              <a:t>企業治験の場合</a:t>
            </a:r>
            <a:endParaRPr kumimoji="0" lang="en-US" altLang="ja-JP" sz="2800" b="1">
              <a:latin typeface="メイリオ" panose="020B0604030504040204" pitchFamily="34" charset="-128"/>
              <a:ea typeface="メイリオ" panose="020B0604030504040204" pitchFamily="34" charset="-128"/>
            </a:endParaRPr>
          </a:p>
          <a:p>
            <a:pPr marL="0" indent="0" eaLnBrk="1" hangingPunct="1">
              <a:lnSpc>
                <a:spcPct val="125000"/>
              </a:lnSpc>
              <a:spcBef>
                <a:spcPts val="650"/>
              </a:spcBef>
            </a:pPr>
            <a:r>
              <a:rPr kumimoji="0" lang="ja-JP" altLang="en-US" sz="2400">
                <a:solidFill>
                  <a:schemeClr val="tx1"/>
                </a:solidFill>
                <a:latin typeface="メイリオ" panose="020B0604030504040204" pitchFamily="34" charset="-128"/>
                <a:ea typeface="メイリオ" panose="020B0604030504040204" pitchFamily="34" charset="-128"/>
              </a:rPr>
              <a:t>　　</a:t>
            </a:r>
            <a:r>
              <a:rPr kumimoji="0" lang="ja-JP" altLang="en-US" sz="2400">
                <a:solidFill>
                  <a:srgbClr val="3366FF"/>
                </a:solidFill>
                <a:latin typeface="メイリオ" panose="020B0604030504040204" pitchFamily="34" charset="-128"/>
                <a:ea typeface="メイリオ" panose="020B0604030504040204" pitchFamily="34" charset="-128"/>
              </a:rPr>
              <a:t>検査及び画像診断、</a:t>
            </a:r>
            <a:r>
              <a:rPr kumimoji="0" lang="ja-JP" altLang="en-US" sz="2400" u="sng">
                <a:solidFill>
                  <a:schemeClr val="tx1"/>
                </a:solidFill>
                <a:latin typeface="メイリオ" panose="020B0604030504040204" pitchFamily="34" charset="-128"/>
                <a:ea typeface="メイリオ" panose="020B0604030504040204" pitchFamily="34" charset="-128"/>
              </a:rPr>
              <a:t>治験薬等、</a:t>
            </a:r>
            <a:r>
              <a:rPr kumimoji="0" lang="ja-JP" altLang="en-US" sz="2400">
                <a:latin typeface="メイリオ" panose="020B0604030504040204" pitchFamily="34" charset="-128"/>
                <a:ea typeface="メイリオ" panose="020B0604030504040204" pitchFamily="34" charset="-128"/>
              </a:rPr>
              <a:t>治験薬の同種同効薬</a:t>
            </a:r>
            <a:endParaRPr kumimoji="0" lang="en-US" altLang="ja-JP" sz="2400">
              <a:latin typeface="メイリオ" panose="020B0604030504040204" pitchFamily="34" charset="-128"/>
              <a:ea typeface="メイリオ" panose="020B0604030504040204" pitchFamily="34" charset="-128"/>
            </a:endParaRPr>
          </a:p>
          <a:p>
            <a:pPr marL="0" indent="0" eaLnBrk="1" hangingPunct="1">
              <a:lnSpc>
                <a:spcPct val="125000"/>
              </a:lnSpc>
              <a:spcBef>
                <a:spcPts val="650"/>
              </a:spcBef>
            </a:pPr>
            <a:endParaRPr kumimoji="0" lang="en-US" altLang="ja-JP" sz="1100" b="1" u="sng">
              <a:solidFill>
                <a:srgbClr val="FF0000"/>
              </a:solidFill>
              <a:latin typeface="メイリオ" panose="020B0604030504040204" pitchFamily="34" charset="-128"/>
            </a:endParaRPr>
          </a:p>
          <a:p>
            <a:pPr marL="0" indent="0" eaLnBrk="1" hangingPunct="1">
              <a:lnSpc>
                <a:spcPct val="125000"/>
              </a:lnSpc>
              <a:spcBef>
                <a:spcPct val="0"/>
              </a:spcBef>
              <a:buFont typeface="Wingdings" panose="05000000000000000000" pitchFamily="2" charset="2"/>
              <a:buChar char="Ø"/>
            </a:pPr>
            <a:r>
              <a:rPr kumimoji="0" lang="ja-JP" altLang="en-US" sz="2800" b="1">
                <a:latin typeface="メイリオ" panose="020B0604030504040204" pitchFamily="34" charset="-128"/>
                <a:ea typeface="メイリオ" panose="020B0604030504040204" pitchFamily="34" charset="-128"/>
              </a:rPr>
              <a:t>医師主導治験の場合</a:t>
            </a:r>
            <a:endParaRPr kumimoji="0" lang="en-US" altLang="ja-JP" sz="2800" b="1">
              <a:latin typeface="メイリオ" panose="020B0604030504040204" pitchFamily="34" charset="-128"/>
              <a:ea typeface="メイリオ" panose="020B0604030504040204" pitchFamily="34" charset="-128"/>
            </a:endParaRPr>
          </a:p>
          <a:p>
            <a:pPr marL="0" indent="0" eaLnBrk="1" hangingPunct="1">
              <a:lnSpc>
                <a:spcPct val="125000"/>
              </a:lnSpc>
              <a:spcBef>
                <a:spcPct val="0"/>
              </a:spcBef>
            </a:pPr>
            <a:r>
              <a:rPr kumimoji="0" lang="ja-JP" altLang="en-US" sz="2400">
                <a:latin typeface="メイリオ" panose="020B0604030504040204" pitchFamily="34" charset="-128"/>
                <a:ea typeface="メイリオ" panose="020B0604030504040204" pitchFamily="34" charset="-128"/>
              </a:rPr>
              <a:t>　　</a:t>
            </a:r>
            <a:r>
              <a:rPr kumimoji="0" lang="ja-JP" altLang="en-US" sz="2400" u="sng">
                <a:latin typeface="メイリオ" panose="020B0604030504040204" pitchFamily="34" charset="-128"/>
                <a:ea typeface="メイリオ" panose="020B0604030504040204" pitchFamily="34" charset="-128"/>
              </a:rPr>
              <a:t>治験薬等</a:t>
            </a:r>
            <a:endParaRPr kumimoji="0" lang="en-US" altLang="ja-JP" sz="2400" u="sng">
              <a:latin typeface="メイリオ" panose="020B0604030504040204" pitchFamily="34" charset="-128"/>
              <a:ea typeface="メイリオ" panose="020B0604030504040204" pitchFamily="34" charset="-128"/>
            </a:endParaRPr>
          </a:p>
          <a:p>
            <a:pPr marL="0" indent="0" eaLnBrk="1" hangingPunct="1">
              <a:lnSpc>
                <a:spcPct val="125000"/>
              </a:lnSpc>
              <a:spcBef>
                <a:spcPct val="0"/>
              </a:spcBef>
            </a:pPr>
            <a:r>
              <a:rPr kumimoji="0" lang="ja-JP" altLang="en-US" sz="2800" b="1">
                <a:solidFill>
                  <a:srgbClr val="FF0000"/>
                </a:solidFill>
                <a:latin typeface="メイリオ" panose="020B0604030504040204" pitchFamily="34" charset="-128"/>
              </a:rPr>
              <a:t>　　　　　　　　　　　　　　</a:t>
            </a:r>
            <a:endParaRPr kumimoji="0" lang="en-US" altLang="ja-JP" sz="2800" b="1" u="sng">
              <a:solidFill>
                <a:srgbClr val="FF0000"/>
              </a:solidFill>
              <a:latin typeface="メイリオ" panose="020B0604030504040204" pitchFamily="34" charset="-128"/>
            </a:endParaRPr>
          </a:p>
          <a:p>
            <a:pPr marL="0" indent="0" eaLnBrk="1" hangingPunct="1">
              <a:lnSpc>
                <a:spcPct val="125000"/>
              </a:lnSpc>
              <a:spcBef>
                <a:spcPct val="0"/>
              </a:spcBef>
              <a:buFont typeface="Wingdings" panose="05000000000000000000" pitchFamily="2" charset="2"/>
              <a:buChar char="Ø"/>
            </a:pPr>
            <a:endParaRPr kumimoji="0" lang="en-US" altLang="ja-JP" sz="2800" b="1">
              <a:latin typeface="メイリオ" panose="020B0604030504040204" pitchFamily="34" charset="-128"/>
              <a:ea typeface="メイリオ" panose="020B0604030504040204" pitchFamily="34" charset="-128"/>
            </a:endParaRPr>
          </a:p>
          <a:p>
            <a:pPr marL="0" indent="0" eaLnBrk="1" hangingPunct="1">
              <a:lnSpc>
                <a:spcPct val="125000"/>
              </a:lnSpc>
              <a:spcBef>
                <a:spcPct val="0"/>
              </a:spcBef>
              <a:buFontTx/>
              <a:buNone/>
            </a:pPr>
            <a:r>
              <a:rPr kumimoji="0" lang="en-US" altLang="ja-JP" sz="2800" b="1">
                <a:latin typeface="メイリオ" panose="020B0604030504040204" pitchFamily="34" charset="-128"/>
                <a:ea typeface="メイリオ" panose="020B0604030504040204" pitchFamily="34" charset="-128"/>
              </a:rPr>
              <a:t>	</a:t>
            </a:r>
            <a:endParaRPr kumimoji="0" lang="ja-JP" altLang="en-US" sz="2800">
              <a:latin typeface="メイリオ" panose="020B0604030504040204" pitchFamily="34" charset="-128"/>
              <a:ea typeface="メイリオ" panose="020B0604030504040204" pitchFamily="34" charset="-128"/>
            </a:endParaRPr>
          </a:p>
        </p:txBody>
      </p:sp>
      <p:pic>
        <p:nvPicPr>
          <p:cNvPr id="71684" name="図 7">
            <a:extLst>
              <a:ext uri="{FF2B5EF4-FFF2-40B4-BE49-F238E27FC236}">
                <a16:creationId xmlns="" xmlns:a16="http://schemas.microsoft.com/office/drawing/2014/main" id="{E11561C8-7CC2-44EF-96E6-F440BD7ACCD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タイトル 1">
            <a:extLst>
              <a:ext uri="{FF2B5EF4-FFF2-40B4-BE49-F238E27FC236}">
                <a16:creationId xmlns="" xmlns:a16="http://schemas.microsoft.com/office/drawing/2014/main" id="{DAEF0586-E952-413A-B339-85E57C501E22}"/>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総括報告書の作成</a:t>
            </a:r>
          </a:p>
        </p:txBody>
      </p:sp>
      <p:sp>
        <p:nvSpPr>
          <p:cNvPr id="72707" name="コンテンツ プレースホルダ 2">
            <a:extLst>
              <a:ext uri="{FF2B5EF4-FFF2-40B4-BE49-F238E27FC236}">
                <a16:creationId xmlns="" xmlns:a16="http://schemas.microsoft.com/office/drawing/2014/main" id="{6EBFD2DA-5379-49BF-AB54-BBD6509F1D2E}"/>
              </a:ext>
            </a:extLst>
          </p:cNvPr>
          <p:cNvSpPr>
            <a:spLocks noGrp="1"/>
          </p:cNvSpPr>
          <p:nvPr>
            <p:ph idx="1"/>
          </p:nvPr>
        </p:nvSpPr>
        <p:spPr>
          <a:xfrm>
            <a:off x="323850" y="1446213"/>
            <a:ext cx="8610600" cy="4524375"/>
          </a:xfrm>
        </p:spPr>
        <p:txBody>
          <a:bodyPr/>
          <a:lstStyle/>
          <a:p>
            <a:pPr marL="357188" indent="-357188" eaLnBrk="1" hangingPunct="1">
              <a:lnSpc>
                <a:spcPct val="125000"/>
              </a:lnSpc>
              <a:spcBef>
                <a:spcPct val="0"/>
              </a:spcBef>
              <a:buFont typeface="Wingdings" panose="05000000000000000000" pitchFamily="2" charset="2"/>
              <a:buChar char="n"/>
              <a:tabLst>
                <a:tab pos="357188" algn="l"/>
              </a:tabLst>
            </a:pPr>
            <a:r>
              <a:rPr kumimoji="0" lang="ja-JP" altLang="en-US" sz="2000" b="1" dirty="0">
                <a:solidFill>
                  <a:schemeClr val="tx1"/>
                </a:solidFill>
                <a:latin typeface="メイリオ" panose="020B0604030504040204" pitchFamily="34" charset="-128"/>
                <a:ea typeface="メイリオ" panose="020B0604030504040204" pitchFamily="34" charset="-128"/>
              </a:rPr>
              <a:t>自ら治験を実施する者は、治験を終了し、又は中止した時は、</a:t>
            </a:r>
            <a:endParaRPr kumimoji="0" lang="en-US" altLang="ja-JP" sz="2000" b="1" dirty="0">
              <a:solidFill>
                <a:schemeClr val="tx1"/>
              </a:solidFill>
              <a:latin typeface="メイリオ" panose="020B0604030504040204" pitchFamily="34" charset="-128"/>
              <a:ea typeface="メイリオ" panose="020B0604030504040204" pitchFamily="34" charset="-128"/>
            </a:endParaRPr>
          </a:p>
          <a:p>
            <a:pPr marL="357188" indent="-357188" eaLnBrk="1" hangingPunct="1">
              <a:lnSpc>
                <a:spcPct val="125000"/>
              </a:lnSpc>
              <a:spcBef>
                <a:spcPct val="0"/>
              </a:spcBef>
              <a:tabLst>
                <a:tab pos="357188" algn="l"/>
              </a:tabLst>
            </a:pPr>
            <a:r>
              <a:rPr kumimoji="0" lang="en-US" altLang="ja-JP" sz="2000" b="1" dirty="0">
                <a:solidFill>
                  <a:schemeClr val="tx1"/>
                </a:solidFill>
                <a:latin typeface="メイリオ" panose="020B0604030504040204" pitchFamily="34" charset="-128"/>
                <a:ea typeface="メイリオ" panose="020B0604030504040204" pitchFamily="34" charset="-128"/>
              </a:rPr>
              <a:t>	</a:t>
            </a:r>
            <a:r>
              <a:rPr kumimoji="0" lang="ja-JP" altLang="en-US" sz="2000" b="1" dirty="0">
                <a:solidFill>
                  <a:schemeClr val="tx1"/>
                </a:solidFill>
                <a:latin typeface="メイリオ" panose="020B0604030504040204" pitchFamily="34" charset="-128"/>
                <a:ea typeface="メイリオ" panose="020B0604030504040204" pitchFamily="34" charset="-128"/>
              </a:rPr>
              <a:t>総括報告書を作成しなければならない</a:t>
            </a:r>
            <a:endParaRPr kumimoji="0" lang="en-US" altLang="ja-JP" sz="2000" b="1" dirty="0">
              <a:solidFill>
                <a:schemeClr val="tx1"/>
              </a:solidFill>
              <a:latin typeface="メイリオ" panose="020B0604030504040204" pitchFamily="34" charset="-128"/>
              <a:ea typeface="メイリオ" panose="020B0604030504040204" pitchFamily="34" charset="-128"/>
            </a:endParaRPr>
          </a:p>
          <a:p>
            <a:pPr marL="357188" indent="-357188" eaLnBrk="1" hangingPunct="1">
              <a:lnSpc>
                <a:spcPct val="125000"/>
              </a:lnSpc>
              <a:spcBef>
                <a:spcPct val="0"/>
              </a:spcBef>
              <a:buFont typeface="Wingdings" panose="05000000000000000000" pitchFamily="2" charset="2"/>
              <a:buChar char="n"/>
              <a:tabLst>
                <a:tab pos="357188" algn="l"/>
              </a:tabLst>
            </a:pPr>
            <a:endParaRPr kumimoji="0" lang="en-US" altLang="ja-JP" sz="2000" b="1" dirty="0">
              <a:latin typeface="ＭＳ Ｐゴシック" panose="020B0600070205080204" pitchFamily="34" charset="-128"/>
            </a:endParaRPr>
          </a:p>
          <a:p>
            <a:pPr marL="357188" indent="-357188" eaLnBrk="1" hangingPunct="1">
              <a:lnSpc>
                <a:spcPct val="125000"/>
              </a:lnSpc>
              <a:spcBef>
                <a:spcPct val="0"/>
              </a:spcBef>
              <a:buFont typeface="Wingdings" panose="05000000000000000000" pitchFamily="2" charset="2"/>
              <a:buChar char="n"/>
              <a:tabLst>
                <a:tab pos="357188" algn="l"/>
              </a:tabLst>
            </a:pPr>
            <a:r>
              <a:rPr kumimoji="0" lang="ja-JP" altLang="en-US" sz="2000" b="1" dirty="0">
                <a:solidFill>
                  <a:schemeClr val="tx1"/>
                </a:solidFill>
                <a:latin typeface="メイリオ" panose="020B0604030504040204" pitchFamily="34" charset="-128"/>
                <a:ea typeface="メイリオ" panose="020B0604030504040204" pitchFamily="34" charset="-128"/>
              </a:rPr>
              <a:t>必要な院内資料</a:t>
            </a:r>
            <a:r>
              <a:rPr kumimoji="0" lang="en-US" altLang="ja-JP" sz="2000" b="1" dirty="0">
                <a:latin typeface="ＭＳ Ｐゴシック" panose="020B0600070205080204" pitchFamily="34" charset="-128"/>
              </a:rPr>
              <a:t/>
            </a:r>
            <a:br>
              <a:rPr kumimoji="0" lang="en-US" altLang="ja-JP" sz="2000" b="1" dirty="0">
                <a:latin typeface="ＭＳ Ｐゴシック" panose="020B0600070205080204" pitchFamily="34" charset="-128"/>
              </a:rPr>
            </a:br>
            <a:r>
              <a:rPr kumimoji="0" lang="ja-JP" altLang="en-US" sz="1600" dirty="0">
                <a:latin typeface="メイリオ" panose="020B0604030504040204" pitchFamily="34" charset="-128"/>
                <a:ea typeface="メイリオ" panose="020B0604030504040204" pitchFamily="34" charset="-128"/>
              </a:rPr>
              <a:t>（治験の総括報告書の構成と内容に関するガイドライン</a:t>
            </a:r>
            <a:r>
              <a:rPr kumimoji="0" lang="en-US" altLang="ja-JP" sz="1600" dirty="0">
                <a:latin typeface="メイリオ" panose="020B0604030504040204" pitchFamily="34" charset="-128"/>
                <a:ea typeface="メイリオ" panose="020B0604030504040204" pitchFamily="34" charset="-128"/>
              </a:rPr>
              <a:t>16</a:t>
            </a:r>
            <a:r>
              <a:rPr kumimoji="0" lang="ja-JP" altLang="en-US" sz="1600" dirty="0">
                <a:latin typeface="メイリオ" panose="020B0604030504040204" pitchFamily="34" charset="-128"/>
                <a:ea typeface="メイリオ" panose="020B0604030504040204" pitchFamily="34" charset="-128"/>
              </a:rPr>
              <a:t>章付録）</a:t>
            </a:r>
            <a:endParaRPr kumimoji="0" lang="en-US" altLang="ja-JP" sz="1600" dirty="0">
              <a:latin typeface="メイリオ" panose="020B0604030504040204" pitchFamily="34" charset="-128"/>
              <a:ea typeface="メイリオ" panose="020B0604030504040204" pitchFamily="34" charset="-128"/>
            </a:endParaRPr>
          </a:p>
          <a:p>
            <a:pPr marL="357188" indent="-357188" eaLnBrk="1" hangingPunct="1">
              <a:lnSpc>
                <a:spcPct val="125000"/>
              </a:lnSpc>
              <a:spcBef>
                <a:spcPts val="650"/>
              </a:spcBef>
              <a:buFont typeface="Arial" panose="020B0604020202020204" pitchFamily="34" charset="0"/>
              <a:buChar char="•"/>
              <a:tabLst>
                <a:tab pos="357188" algn="l"/>
              </a:tabLst>
            </a:pPr>
            <a:r>
              <a:rPr kumimoji="0" lang="ja-JP" altLang="en-US" sz="1800" dirty="0">
                <a:latin typeface="メイリオ" panose="020B0604030504040204" pitchFamily="34" charset="-128"/>
                <a:ea typeface="メイリオ" panose="020B0604030504040204" pitchFamily="34" charset="-128"/>
              </a:rPr>
              <a:t>治験審査委員会の一覧（確認が行われた年月日、並びに委員の氏名及び職名）</a:t>
            </a:r>
            <a:endParaRPr kumimoji="0" lang="en-US" altLang="ja-JP" sz="1800" dirty="0">
              <a:latin typeface="メイリオ" panose="020B0604030504040204" pitchFamily="34" charset="-128"/>
              <a:ea typeface="メイリオ" panose="020B0604030504040204" pitchFamily="34" charset="-128"/>
            </a:endParaRPr>
          </a:p>
          <a:p>
            <a:pPr marL="357188" indent="-357188" eaLnBrk="1" hangingPunct="1">
              <a:lnSpc>
                <a:spcPct val="125000"/>
              </a:lnSpc>
              <a:spcBef>
                <a:spcPct val="0"/>
              </a:spcBef>
              <a:buFont typeface="Arial" panose="020B0604020202020204" pitchFamily="34" charset="0"/>
              <a:buChar char="•"/>
              <a:tabLst>
                <a:tab pos="357188" algn="l"/>
              </a:tabLst>
            </a:pPr>
            <a:r>
              <a:rPr kumimoji="0" lang="ja-JP" altLang="en-US" sz="1800" dirty="0">
                <a:latin typeface="メイリオ" panose="020B0604030504040204" pitchFamily="34" charset="-128"/>
                <a:ea typeface="メイリオ" panose="020B0604030504040204" pitchFamily="34" charset="-128"/>
              </a:rPr>
              <a:t>治験責任医師及び他の重要な治験参加者の一覧表及び説明</a:t>
            </a:r>
            <a:endParaRPr kumimoji="0" lang="en-US" altLang="ja-JP" sz="1800" dirty="0">
              <a:latin typeface="メイリオ" panose="020B0604030504040204" pitchFamily="34" charset="-128"/>
              <a:ea typeface="メイリオ" panose="020B0604030504040204" pitchFamily="34" charset="-128"/>
            </a:endParaRPr>
          </a:p>
          <a:p>
            <a:pPr marL="357188" indent="-357188" eaLnBrk="1" hangingPunct="1">
              <a:lnSpc>
                <a:spcPct val="125000"/>
              </a:lnSpc>
              <a:spcBef>
                <a:spcPct val="0"/>
              </a:spcBef>
              <a:buFont typeface="Arial" panose="020B0604020202020204" pitchFamily="34" charset="0"/>
              <a:buChar char="•"/>
              <a:tabLst>
                <a:tab pos="357188" algn="l"/>
              </a:tabLst>
            </a:pPr>
            <a:r>
              <a:rPr kumimoji="0" lang="ja-JP" altLang="en-US" sz="1800" dirty="0">
                <a:latin typeface="メイリオ" panose="020B0604030504040204" pitchFamily="34" charset="-128"/>
                <a:ea typeface="メイリオ" panose="020B0604030504040204" pitchFamily="34" charset="-128"/>
              </a:rPr>
              <a:t>治験実施計画から逸脱した症例</a:t>
            </a:r>
            <a:endParaRPr kumimoji="0" lang="en-US" altLang="ja-JP" sz="1800" dirty="0">
              <a:latin typeface="メイリオ" panose="020B0604030504040204" pitchFamily="34" charset="-128"/>
              <a:ea typeface="メイリオ" panose="020B0604030504040204" pitchFamily="34" charset="-128"/>
            </a:endParaRPr>
          </a:p>
          <a:p>
            <a:pPr marL="357188" indent="-357188" eaLnBrk="1" hangingPunct="1">
              <a:lnSpc>
                <a:spcPct val="125000"/>
              </a:lnSpc>
              <a:spcBef>
                <a:spcPct val="0"/>
              </a:spcBef>
              <a:buFont typeface="Arial" panose="020B0604020202020204" pitchFamily="34" charset="0"/>
              <a:buChar char="•"/>
              <a:tabLst>
                <a:tab pos="357188" algn="l"/>
              </a:tabLst>
            </a:pPr>
            <a:r>
              <a:rPr kumimoji="0" lang="ja-JP" altLang="en-US" sz="1800" dirty="0">
                <a:latin typeface="メイリオ" panose="020B0604030504040204" pitchFamily="34" charset="-128"/>
                <a:ea typeface="メイリオ" panose="020B0604030504040204" pitchFamily="34" charset="-128"/>
              </a:rPr>
              <a:t>治験責任医師の履歴書や倫理委員会の承認、同意説明文書、被験者ごとの治験薬等のロット番号などの補助的な文書*</a:t>
            </a:r>
            <a:endParaRPr kumimoji="0" lang="en-US" altLang="ja-JP" sz="1800" dirty="0">
              <a:latin typeface="メイリオ" panose="020B0604030504040204" pitchFamily="34" charset="-128"/>
              <a:ea typeface="メイリオ" panose="020B0604030504040204" pitchFamily="34" charset="-128"/>
            </a:endParaRPr>
          </a:p>
          <a:p>
            <a:pPr marL="357188" indent="-357188" eaLnBrk="1" hangingPunct="1">
              <a:lnSpc>
                <a:spcPct val="125000"/>
              </a:lnSpc>
              <a:spcBef>
                <a:spcPct val="0"/>
              </a:spcBef>
              <a:tabLst>
                <a:tab pos="357188" algn="l"/>
              </a:tabLst>
            </a:pPr>
            <a:endParaRPr kumimoji="0" lang="ja-JP" altLang="en-US" sz="1800" b="1" dirty="0">
              <a:latin typeface="ＭＳ Ｐゴシック" panose="020B0600070205080204" pitchFamily="34" charset="-128"/>
            </a:endParaRPr>
          </a:p>
        </p:txBody>
      </p:sp>
      <p:pic>
        <p:nvPicPr>
          <p:cNvPr id="72708" name="図 7">
            <a:extLst>
              <a:ext uri="{FF2B5EF4-FFF2-40B4-BE49-F238E27FC236}">
                <a16:creationId xmlns="" xmlns:a16="http://schemas.microsoft.com/office/drawing/2014/main" id="{39CDF63F-7252-4AF7-8A44-CF14C5F76C1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9" name="正方形/長方形 1">
            <a:extLst>
              <a:ext uri="{FF2B5EF4-FFF2-40B4-BE49-F238E27FC236}">
                <a16:creationId xmlns="" xmlns:a16="http://schemas.microsoft.com/office/drawing/2014/main" id="{B8948993-ED6F-4792-AE47-EADC1D168D81}"/>
              </a:ext>
            </a:extLst>
          </p:cNvPr>
          <p:cNvSpPr>
            <a:spLocks noChangeArrowheads="1"/>
          </p:cNvSpPr>
          <p:nvPr/>
        </p:nvSpPr>
        <p:spPr bwMode="auto">
          <a:xfrm>
            <a:off x="539750" y="5503863"/>
            <a:ext cx="8262938"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25000"/>
              </a:lnSpc>
              <a:buClr>
                <a:srgbClr val="000000"/>
              </a:buClr>
              <a:buSzPct val="100000"/>
              <a:buFont typeface="Times New Roman" panose="02020603050405020304" pitchFamily="18" charset="0"/>
              <a:buNone/>
            </a:pPr>
            <a:r>
              <a:rPr lang="ja-JP" altLang="en-US" sz="1400">
                <a:solidFill>
                  <a:schemeClr val="tx1"/>
                </a:solidFill>
                <a:latin typeface="メイリオ" panose="020B0604030504040204" pitchFamily="34" charset="-128"/>
                <a:ea typeface="メイリオ" panose="020B0604030504040204" pitchFamily="34" charset="-128"/>
              </a:rPr>
              <a:t>*総括報告書の付録に必ずしも含めなくてもよいが、準備する必要がある。</a:t>
            </a:r>
            <a:endParaRPr lang="en-US" altLang="ja-JP" sz="1400">
              <a:solidFill>
                <a:schemeClr val="tx1"/>
              </a:solidFill>
              <a:latin typeface="メイリオ" panose="020B0604030504040204" pitchFamily="34" charset="-128"/>
              <a:ea typeface="メイリオ" panose="020B0604030504040204" pitchFamily="34" charset="-128"/>
            </a:endParaRPr>
          </a:p>
          <a:p>
            <a:pPr eaLnBrk="1" hangingPunct="1">
              <a:lnSpc>
                <a:spcPct val="125000"/>
              </a:lnSpc>
              <a:buClr>
                <a:srgbClr val="000000"/>
              </a:buClr>
              <a:buSzPct val="100000"/>
              <a:buFont typeface="Times New Roman" panose="02020603050405020304" pitchFamily="18" charset="0"/>
              <a:buNone/>
            </a:pPr>
            <a:r>
              <a:rPr lang="ja-JP" altLang="en-US" sz="1400">
                <a:solidFill>
                  <a:schemeClr val="tx1"/>
                </a:solidFill>
                <a:latin typeface="メイリオ" panose="020B0604030504040204" pitchFamily="34" charset="-128"/>
                <a:ea typeface="メイリオ" panose="020B0604030504040204" pitchFamily="34" charset="-128"/>
              </a:rPr>
              <a:t>　（「治験の総括報告書の構成と内容に関するガイドライン」に関する質疑応答集（Ｑ＆Ａ）より）</a:t>
            </a:r>
            <a:endParaRPr lang="en-US" altLang="ja-JP" sz="1400">
              <a:solidFill>
                <a:schemeClr val="tx1"/>
              </a:solidFill>
              <a:latin typeface="メイリオ" panose="020B0604030504040204" pitchFamily="34" charset="-128"/>
              <a:ea typeface="メイリオ" panose="020B0604030504040204" pitchFamily="34" charset="-128"/>
            </a:endParaRPr>
          </a:p>
        </p:txBody>
      </p:sp>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タイトル 1">
            <a:extLst>
              <a:ext uri="{FF2B5EF4-FFF2-40B4-BE49-F238E27FC236}">
                <a16:creationId xmlns="" xmlns:a16="http://schemas.microsoft.com/office/drawing/2014/main" id="{4B146D9C-112B-472E-9FA2-CA43AFAAC71E}"/>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sz="2800">
                <a:latin typeface="メイリオ" panose="020B0604030504040204" pitchFamily="34" charset="-128"/>
                <a:ea typeface="メイリオ" panose="020B0604030504040204" pitchFamily="34" charset="-128"/>
              </a:rPr>
              <a:t>医師主導治験に参加する際にお願いしたい「心構え」</a:t>
            </a:r>
          </a:p>
        </p:txBody>
      </p:sp>
      <p:sp>
        <p:nvSpPr>
          <p:cNvPr id="73731" name="コンテンツ プレースホルダー 2">
            <a:extLst>
              <a:ext uri="{FF2B5EF4-FFF2-40B4-BE49-F238E27FC236}">
                <a16:creationId xmlns="" xmlns:a16="http://schemas.microsoft.com/office/drawing/2014/main" id="{45054A98-A999-47D8-A256-13C2AA8BA546}"/>
              </a:ext>
            </a:extLst>
          </p:cNvPr>
          <p:cNvSpPr>
            <a:spLocks noGrp="1"/>
          </p:cNvSpPr>
          <p:nvPr>
            <p:ph idx="1"/>
          </p:nvPr>
        </p:nvSpPr>
        <p:spPr>
          <a:xfrm>
            <a:off x="457200" y="1419225"/>
            <a:ext cx="8204200" cy="4524375"/>
          </a:xfrm>
        </p:spPr>
        <p:txBody>
          <a:bodyPr/>
          <a:lstStyle/>
          <a:p>
            <a:pPr marL="342900" lvl="1" indent="-342900" eaLnBrk="1" hangingPunct="1">
              <a:lnSpc>
                <a:spcPct val="125000"/>
              </a:lnSpc>
              <a:spcBef>
                <a:spcPct val="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治験責任医師には、企業治験と異なり、</a:t>
            </a:r>
            <a:r>
              <a:rPr kumimoji="0" lang="en-US" altLang="ja-JP" sz="2000" dirty="0">
                <a:latin typeface="メイリオ" panose="020B0604030504040204" pitchFamily="34" charset="-128"/>
                <a:ea typeface="メイリオ" panose="020B0604030504040204" pitchFamily="34" charset="-128"/>
              </a:rPr>
              <a:t/>
            </a:r>
            <a:br>
              <a:rPr kumimoji="0" lang="en-US" altLang="ja-JP" sz="2000" dirty="0">
                <a:latin typeface="メイリオ" panose="020B0604030504040204" pitchFamily="34" charset="-128"/>
                <a:ea typeface="メイリオ" panose="020B0604030504040204" pitchFamily="34" charset="-128"/>
              </a:rPr>
            </a:br>
            <a:r>
              <a:rPr kumimoji="0" lang="ja-JP" altLang="en-US" sz="2000" dirty="0">
                <a:solidFill>
                  <a:srgbClr val="FF0000"/>
                </a:solidFill>
                <a:latin typeface="メイリオ" panose="020B0604030504040204" pitchFamily="34" charset="-128"/>
                <a:ea typeface="メイリオ" panose="020B0604030504040204" pitchFamily="34" charset="-128"/>
              </a:rPr>
              <a:t>「自ら治験を実施する者」（治験の準備、管理を行う者）としての責務があります。</a:t>
            </a:r>
            <a:endParaRPr kumimoji="0" lang="en-US" altLang="ja-JP" sz="2000" dirty="0">
              <a:solidFill>
                <a:srgbClr val="FF0000"/>
              </a:solidFill>
              <a:latin typeface="メイリオ" panose="020B0604030504040204" pitchFamily="34" charset="-128"/>
              <a:ea typeface="メイリオ" panose="020B0604030504040204" pitchFamily="34" charset="-128"/>
            </a:endParaRPr>
          </a:p>
          <a:p>
            <a:pPr marL="342900" lvl="1" indent="-342900" eaLnBrk="1" hangingPunct="1">
              <a:lnSpc>
                <a:spcPct val="125000"/>
              </a:lnSpc>
              <a:spcBef>
                <a:spcPts val="180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もし業務の一部を委託していても、</a:t>
            </a:r>
            <a:r>
              <a:rPr kumimoji="0" lang="en-US" altLang="ja-JP" sz="2000" dirty="0">
                <a:latin typeface="メイリオ" panose="020B0604030504040204" pitchFamily="34" charset="-128"/>
                <a:ea typeface="メイリオ" panose="020B0604030504040204" pitchFamily="34" charset="-128"/>
              </a:rPr>
              <a:t/>
            </a:r>
            <a:br>
              <a:rPr kumimoji="0" lang="en-US" altLang="ja-JP" sz="2000" dirty="0">
                <a:latin typeface="メイリオ" panose="020B0604030504040204" pitchFamily="34" charset="-128"/>
                <a:ea typeface="メイリオ" panose="020B0604030504040204" pitchFamily="34" charset="-128"/>
              </a:rPr>
            </a:br>
            <a:r>
              <a:rPr kumimoji="0" lang="ja-JP" altLang="en-US" sz="2000" dirty="0">
                <a:solidFill>
                  <a:srgbClr val="FF0000"/>
                </a:solidFill>
                <a:latin typeface="メイリオ" panose="020B0604030504040204" pitchFamily="34" charset="-128"/>
                <a:ea typeface="メイリオ" panose="020B0604030504040204" pitchFamily="34" charset="-128"/>
              </a:rPr>
              <a:t>治験責任医師ひとりひとりが「治験の責任者」です。</a:t>
            </a:r>
          </a:p>
          <a:p>
            <a:pPr marL="342900" lvl="1" indent="-342900" eaLnBrk="1" hangingPunct="1">
              <a:lnSpc>
                <a:spcPct val="125000"/>
              </a:lnSpc>
              <a:spcBef>
                <a:spcPts val="1800"/>
              </a:spcBef>
              <a:buFont typeface="Arial" panose="020B0604020202020204" pitchFamily="34" charset="0"/>
              <a:buChar char="•"/>
            </a:pPr>
            <a:r>
              <a:rPr kumimoji="0" lang="ja-JP" altLang="en-US" sz="2000" dirty="0">
                <a:latin typeface="メイリオ" panose="020B0604030504040204" pitchFamily="34" charset="-128"/>
                <a:ea typeface="メイリオ" panose="020B0604030504040204" pitchFamily="34" charset="-128"/>
              </a:rPr>
              <a:t>治験を実施する体制全体、医療機関全体で</a:t>
            </a:r>
            <a:r>
              <a:rPr kumimoji="0" lang="en-US" altLang="ja-JP" sz="2000" dirty="0">
                <a:latin typeface="メイリオ" panose="020B0604030504040204" pitchFamily="34" charset="-128"/>
                <a:ea typeface="メイリオ" panose="020B0604030504040204" pitchFamily="34" charset="-128"/>
              </a:rPr>
              <a:t/>
            </a:r>
            <a:br>
              <a:rPr kumimoji="0" lang="en-US" altLang="ja-JP" sz="2000" dirty="0">
                <a:latin typeface="メイリオ" panose="020B0604030504040204" pitchFamily="34" charset="-128"/>
                <a:ea typeface="メイリオ" panose="020B0604030504040204" pitchFamily="34" charset="-128"/>
              </a:rPr>
            </a:br>
            <a:r>
              <a:rPr kumimoji="0" lang="ja-JP" altLang="en-US" sz="2000" dirty="0">
                <a:solidFill>
                  <a:srgbClr val="FF0000"/>
                </a:solidFill>
                <a:latin typeface="メイリオ" panose="020B0604030504040204" pitchFamily="34" charset="-128"/>
                <a:ea typeface="メイリオ" panose="020B0604030504040204" pitchFamily="34" charset="-128"/>
              </a:rPr>
              <a:t>「チーム」として取り組む体制が重要です。</a:t>
            </a:r>
            <a:endParaRPr kumimoji="0" lang="en-US" altLang="ja-JP" sz="2000" dirty="0">
              <a:solidFill>
                <a:srgbClr val="FF0000"/>
              </a:solidFill>
              <a:latin typeface="メイリオ" panose="020B0604030504040204" pitchFamily="34" charset="-128"/>
              <a:ea typeface="メイリオ" panose="020B0604030504040204" pitchFamily="34" charset="-128"/>
            </a:endParaRPr>
          </a:p>
          <a:p>
            <a:pPr marL="342900" lvl="1" indent="-342900" eaLnBrk="1" hangingPunct="1">
              <a:lnSpc>
                <a:spcPct val="125000"/>
              </a:lnSpc>
              <a:spcBef>
                <a:spcPts val="600"/>
              </a:spcBef>
            </a:pPr>
            <a:r>
              <a:rPr kumimoji="0" lang="ja-JP" altLang="en-US" sz="2000" dirty="0">
                <a:latin typeface="メイリオ" panose="020B0604030504040204" pitchFamily="34" charset="-128"/>
                <a:ea typeface="メイリオ" panose="020B0604030504040204" pitchFamily="34" charset="-128"/>
              </a:rPr>
              <a:t>→</a:t>
            </a:r>
            <a:r>
              <a:rPr kumimoji="0" lang="en-US" altLang="ja-JP" sz="2000" dirty="0">
                <a:latin typeface="メイリオ" panose="020B0604030504040204" pitchFamily="34" charset="-128"/>
                <a:ea typeface="メイリオ" panose="020B0604030504040204" pitchFamily="34" charset="-128"/>
              </a:rPr>
              <a:t>	</a:t>
            </a:r>
            <a:r>
              <a:rPr kumimoji="0" lang="ja-JP" altLang="en-US" sz="2000" dirty="0">
                <a:latin typeface="メイリオ" panose="020B0604030504040204" pitchFamily="34" charset="-128"/>
                <a:ea typeface="メイリオ" panose="020B0604030504040204" pitchFamily="34" charset="-128"/>
              </a:rPr>
              <a:t>企業治験に比べ格段に安い資金で実施するため、</a:t>
            </a:r>
            <a:r>
              <a:rPr kumimoji="0" lang="en-US" altLang="ja-JP" sz="2000" dirty="0">
                <a:latin typeface="メイリオ" panose="020B0604030504040204" pitchFamily="34" charset="-128"/>
                <a:ea typeface="メイリオ" panose="020B0604030504040204" pitchFamily="34" charset="-128"/>
              </a:rPr>
              <a:t/>
            </a:r>
            <a:br>
              <a:rPr kumimoji="0" lang="en-US" altLang="ja-JP" sz="2000" dirty="0">
                <a:latin typeface="メイリオ" panose="020B0604030504040204" pitchFamily="34" charset="-128"/>
                <a:ea typeface="メイリオ" panose="020B0604030504040204" pitchFamily="34" charset="-128"/>
              </a:rPr>
            </a:br>
            <a:r>
              <a:rPr kumimoji="0" lang="ja-JP" altLang="en-US" sz="2000" dirty="0">
                <a:latin typeface="メイリオ" panose="020B0604030504040204" pitchFamily="34" charset="-128"/>
                <a:ea typeface="メイリオ" panose="020B0604030504040204" pitchFamily="34" charset="-128"/>
              </a:rPr>
              <a:t>手厚いサポートは無理な場合も</a:t>
            </a:r>
            <a:endParaRPr kumimoji="0" lang="en-US" altLang="ja-JP" sz="2000" dirty="0">
              <a:latin typeface="メイリオ" panose="020B0604030504040204" pitchFamily="34" charset="-128"/>
              <a:ea typeface="メイリオ" panose="020B0604030504040204" pitchFamily="34" charset="-128"/>
            </a:endParaRPr>
          </a:p>
          <a:p>
            <a:pPr marL="342900" lvl="1" indent="-342900" eaLnBrk="1" hangingPunct="1">
              <a:lnSpc>
                <a:spcPct val="125000"/>
              </a:lnSpc>
              <a:spcBef>
                <a:spcPts val="600"/>
              </a:spcBef>
            </a:pPr>
            <a:r>
              <a:rPr kumimoji="0" lang="ja-JP" altLang="en-US" sz="2000" dirty="0">
                <a:latin typeface="メイリオ" panose="020B0604030504040204" pitchFamily="34" charset="-128"/>
                <a:ea typeface="メイリオ" panose="020B0604030504040204" pitchFamily="34" charset="-128"/>
              </a:rPr>
              <a:t>→</a:t>
            </a:r>
            <a:r>
              <a:rPr kumimoji="0" lang="en-US" altLang="ja-JP" sz="2000" dirty="0">
                <a:latin typeface="メイリオ" panose="020B0604030504040204" pitchFamily="34" charset="-128"/>
                <a:ea typeface="メイリオ" panose="020B0604030504040204" pitchFamily="34" charset="-128"/>
              </a:rPr>
              <a:t>	</a:t>
            </a:r>
            <a:r>
              <a:rPr kumimoji="0" lang="ja-JP" altLang="en-US" sz="2000" dirty="0">
                <a:latin typeface="メイリオ" panose="020B0604030504040204" pitchFamily="34" charset="-128"/>
                <a:ea typeface="メイリオ" panose="020B0604030504040204" pitchFamily="34" charset="-128"/>
              </a:rPr>
              <a:t>できることは自分たちで</a:t>
            </a:r>
            <a:endParaRPr kumimoji="0" lang="en-US" altLang="ja-JP" sz="2000" dirty="0">
              <a:latin typeface="メイリオ" panose="020B0604030504040204" pitchFamily="34" charset="-128"/>
              <a:ea typeface="メイリオ" panose="020B0604030504040204" pitchFamily="34" charset="-128"/>
            </a:endParaRPr>
          </a:p>
          <a:p>
            <a:pPr marL="342900" lvl="1" indent="-342900" eaLnBrk="1" hangingPunct="1">
              <a:lnSpc>
                <a:spcPct val="125000"/>
              </a:lnSpc>
              <a:spcBef>
                <a:spcPts val="600"/>
              </a:spcBef>
            </a:pPr>
            <a:r>
              <a:rPr kumimoji="0" lang="ja-JP" altLang="en-US" sz="2000" dirty="0">
                <a:latin typeface="メイリオ" panose="020B0604030504040204" pitchFamily="34" charset="-128"/>
                <a:ea typeface="メイリオ" panose="020B0604030504040204" pitchFamily="34" charset="-128"/>
              </a:rPr>
              <a:t>→</a:t>
            </a:r>
            <a:r>
              <a:rPr kumimoji="0" lang="en-US" altLang="ja-JP" sz="2000" dirty="0">
                <a:latin typeface="メイリオ" panose="020B0604030504040204" pitchFamily="34" charset="-128"/>
                <a:ea typeface="メイリオ" panose="020B0604030504040204" pitchFamily="34" charset="-128"/>
              </a:rPr>
              <a:t>	</a:t>
            </a:r>
            <a:r>
              <a:rPr kumimoji="0" lang="ja-JP" altLang="en-US" sz="2000" dirty="0">
                <a:latin typeface="メイリオ" panose="020B0604030504040204" pitchFamily="34" charset="-128"/>
                <a:ea typeface="メイリオ" panose="020B0604030504040204" pitchFamily="34" charset="-128"/>
              </a:rPr>
              <a:t>効率よい業務遂行にご協力ください</a:t>
            </a:r>
            <a:r>
              <a:rPr kumimoji="0" lang="en-US" altLang="ja-JP" sz="2000" dirty="0">
                <a:latin typeface="メイリオ" panose="020B0604030504040204" pitchFamily="34" charset="-128"/>
                <a:ea typeface="メイリオ" panose="020B0604030504040204" pitchFamily="34" charset="-128"/>
              </a:rPr>
              <a:t/>
            </a:r>
            <a:br>
              <a:rPr kumimoji="0" lang="en-US" altLang="ja-JP" sz="2000" dirty="0">
                <a:latin typeface="メイリオ" panose="020B0604030504040204" pitchFamily="34" charset="-128"/>
                <a:ea typeface="メイリオ" panose="020B0604030504040204" pitchFamily="34" charset="-128"/>
              </a:rPr>
            </a:br>
            <a:endParaRPr kumimoji="0" lang="en-US" altLang="ja-JP" sz="2000" dirty="0">
              <a:latin typeface="メイリオ" panose="020B0604030504040204" pitchFamily="34" charset="-128"/>
              <a:ea typeface="メイリオ" panose="020B0604030504040204" pitchFamily="34" charset="-128"/>
            </a:endParaRPr>
          </a:p>
        </p:txBody>
      </p:sp>
      <p:pic>
        <p:nvPicPr>
          <p:cNvPr id="73732" name="Picture 2">
            <a:extLst>
              <a:ext uri="{FF2B5EF4-FFF2-40B4-BE49-F238E27FC236}">
                <a16:creationId xmlns="" xmlns:a16="http://schemas.microsoft.com/office/drawing/2014/main" id="{991EC6EF-26F2-481D-8AA0-4C7520C228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0175" y="5072063"/>
            <a:ext cx="1444625"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3" name="図 7">
            <a:extLst>
              <a:ext uri="{FF2B5EF4-FFF2-40B4-BE49-F238E27FC236}">
                <a16:creationId xmlns="" xmlns:a16="http://schemas.microsoft.com/office/drawing/2014/main" id="{F5D53E32-BA2A-4A1B-8962-EFC42B04F09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タイトル 1">
            <a:extLst>
              <a:ext uri="{FF2B5EF4-FFF2-40B4-BE49-F238E27FC236}">
                <a16:creationId xmlns="" xmlns:a16="http://schemas.microsoft.com/office/drawing/2014/main" id="{0E4AD92C-331D-48C4-9978-2F1BFC197B65}"/>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sz="3600">
                <a:latin typeface="メイリオ" panose="020B0604030504040204" pitchFamily="34" charset="-128"/>
                <a:ea typeface="メイリオ" panose="020B0604030504040204" pitchFamily="34" charset="-128"/>
              </a:rPr>
              <a:t>医師主導治験のよくある誤解</a:t>
            </a:r>
          </a:p>
        </p:txBody>
      </p:sp>
      <p:sp>
        <p:nvSpPr>
          <p:cNvPr id="69634" name="コンテンツ プレースホルダー 2">
            <a:extLst>
              <a:ext uri="{FF2B5EF4-FFF2-40B4-BE49-F238E27FC236}">
                <a16:creationId xmlns="" xmlns:a16="http://schemas.microsoft.com/office/drawing/2014/main" id="{C811905E-9704-4BF0-87A4-F40020F412D7}"/>
              </a:ext>
            </a:extLst>
          </p:cNvPr>
          <p:cNvSpPr>
            <a:spLocks noGrp="1"/>
          </p:cNvSpPr>
          <p:nvPr>
            <p:ph idx="1"/>
          </p:nvPr>
        </p:nvSpPr>
        <p:spPr>
          <a:xfrm>
            <a:off x="160338" y="1316038"/>
            <a:ext cx="8893175" cy="4783137"/>
          </a:xfrm>
        </p:spPr>
        <p:txBody>
          <a:bodyPr/>
          <a:lstStyle/>
          <a:p>
            <a:pPr>
              <a:defRPr/>
            </a:pPr>
            <a:r>
              <a:rPr lang="ja-JP" altLang="en-US" dirty="0"/>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医師主導治験は、企業治験に比べて質が悪い？</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lvl="1">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承認に必要な求められるクオリティに差はない。</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GCP</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等の法規制もほぼ変わらない。</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ja-JP" altLang="en-US" dirty="0"/>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医師主導治験は、製薬企業のかわりに</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治験調整事務局、モニターが業務をやってくれる？</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lvl="1">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業務はあくまでも「自らさん」の責務。</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調整事務局やモニターはその業務を受託しているだけ。</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indent="9525">
              <a:defRPr/>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支援の際は、このような誤解のないよう配慮が必要。</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a:defRPr/>
            </a:pPr>
            <a:endParaRPr lang="ja-JP"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a:extLst>
              <a:ext uri="{FF2B5EF4-FFF2-40B4-BE49-F238E27FC236}">
                <a16:creationId xmlns="" xmlns:a16="http://schemas.microsoft.com/office/drawing/2014/main" id="{EB63FA98-E642-4022-A8F3-8DEE955FE19A}"/>
              </a:ext>
            </a:extLst>
          </p:cNvPr>
          <p:cNvSpPr txBox="1">
            <a:spLocks noChangeArrowheads="1"/>
          </p:cNvSpPr>
          <p:nvPr/>
        </p:nvSpPr>
        <p:spPr bwMode="auto">
          <a:xfrm>
            <a:off x="0" y="1125538"/>
            <a:ext cx="9067800" cy="4530725"/>
          </a:xfrm>
          <a:prstGeom prst="rect">
            <a:avLst/>
          </a:prstGeom>
          <a:noFill/>
          <a:ln>
            <a:noFill/>
          </a:ln>
        </p:spPr>
        <p:txBody>
          <a:bodyPr/>
          <a:lstStyle>
            <a:lvl1pPr marL="341313" indent="-341313"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Calibri" pitchFamily="32" charset="0"/>
                <a:ea typeface="ＭＳ Ｐゴシック" charset="-128"/>
              </a:defRPr>
            </a:lvl1pPr>
            <a:lvl2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Calibri" pitchFamily="32" charset="0"/>
                <a:ea typeface="ＭＳ Ｐゴシック" charset="-128"/>
              </a:defRPr>
            </a:lvl2pPr>
            <a:lvl3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Calibri" pitchFamily="32" charset="0"/>
                <a:ea typeface="ＭＳ Ｐゴシック" charset="-128"/>
              </a:defRPr>
            </a:lvl3pPr>
            <a:lvl4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Calibri" pitchFamily="32" charset="0"/>
                <a:ea typeface="ＭＳ Ｐゴシック" charset="-128"/>
              </a:defRPr>
            </a:lvl4pPr>
            <a:lvl5pPr eaLnBrk="0" hangingPunc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Calibri" pitchFamily="32" charset="0"/>
                <a:ea typeface="ＭＳ Ｐゴシック"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Calibri" pitchFamily="32" charset="0"/>
                <a:ea typeface="ＭＳ Ｐゴシック"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Calibri" pitchFamily="32" charset="0"/>
                <a:ea typeface="ＭＳ Ｐゴシック"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Calibri" pitchFamily="32" charset="0"/>
                <a:ea typeface="ＭＳ Ｐゴシック"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a:solidFill>
                  <a:schemeClr val="bg1"/>
                </a:solidFill>
                <a:latin typeface="Calibri" pitchFamily="32" charset="0"/>
                <a:ea typeface="ＭＳ Ｐゴシック" charset="-128"/>
              </a:defRPr>
            </a:lvl9pPr>
          </a:lstStyle>
          <a:p>
            <a:pPr marL="0" indent="0" eaLnBrk="1" hangingPunct="1">
              <a:lnSpc>
                <a:spcPct val="125000"/>
              </a:lnSpc>
              <a:spcBef>
                <a:spcPts val="650"/>
              </a:spcBef>
              <a:spcAft>
                <a:spcPts val="0"/>
              </a:spcAft>
              <a:buClr>
                <a:srgbClr val="000000"/>
              </a:buClr>
              <a:buSzPct val="100000"/>
              <a:buFont typeface="Times New Roman" pitchFamily="16" charset="0"/>
              <a:buNone/>
              <a:defRPr/>
            </a:pPr>
            <a:r>
              <a:rPr lang="ja-JP" sz="2600" b="1" dirty="0">
                <a:solidFill>
                  <a:srgbClr val="000000"/>
                </a:solidFill>
                <a:latin typeface="+mj-ea"/>
                <a:ea typeface="+mj-ea"/>
              </a:rPr>
              <a:t>医師主導治験において</a:t>
            </a:r>
            <a:r>
              <a:rPr lang="ja-JP" altLang="en-US" sz="2600" b="1" dirty="0">
                <a:solidFill>
                  <a:srgbClr val="000000"/>
                </a:solidFill>
                <a:latin typeface="+mj-ea"/>
                <a:ea typeface="+mj-ea"/>
              </a:rPr>
              <a:t>、</a:t>
            </a:r>
            <a:endParaRPr lang="en-US" altLang="ja-JP" sz="2600" b="1" dirty="0">
              <a:solidFill>
                <a:srgbClr val="000000"/>
              </a:solidFill>
              <a:latin typeface="+mj-ea"/>
              <a:ea typeface="+mj-ea"/>
            </a:endParaRPr>
          </a:p>
          <a:p>
            <a:pPr marL="719138" indent="-719138" eaLnBrk="1" hangingPunct="1">
              <a:lnSpc>
                <a:spcPct val="125000"/>
              </a:lnSpc>
              <a:spcBef>
                <a:spcPts val="650"/>
              </a:spcBef>
              <a:spcAft>
                <a:spcPts val="0"/>
              </a:spcAft>
              <a:buClr>
                <a:srgbClr val="000000"/>
              </a:buClr>
              <a:buSzPct val="100000"/>
              <a:buFont typeface="Times New Roman" pitchFamily="16" charset="0"/>
              <a:buNone/>
              <a:tabLst>
                <a:tab pos="358775" algn="l"/>
                <a:tab pos="715963" algn="l"/>
                <a:tab pos="1825625" algn="l"/>
                <a:tab pos="2740025" algn="l"/>
                <a:tab pos="3654425" algn="l"/>
                <a:tab pos="4568825" algn="l"/>
                <a:tab pos="5483225" algn="l"/>
                <a:tab pos="6397625" algn="l"/>
                <a:tab pos="7312025" algn="l"/>
                <a:tab pos="8226425" algn="l"/>
                <a:tab pos="9140825" algn="l"/>
                <a:tab pos="10055225" algn="l"/>
              </a:tabLst>
              <a:defRPr/>
            </a:pPr>
            <a:r>
              <a:rPr lang="en-US" sz="2600" b="1" dirty="0">
                <a:solidFill>
                  <a:srgbClr val="000000"/>
                </a:solidFill>
                <a:latin typeface="+mj-ea"/>
                <a:ea typeface="+mj-ea"/>
              </a:rPr>
              <a:t>	</a:t>
            </a:r>
            <a:r>
              <a:rPr 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企業から未承認・適応外の</a:t>
            </a:r>
            <a:r>
              <a:rPr lang="ja-JP"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医薬品・医療機器</a:t>
            </a:r>
            <a:r>
              <a:rPr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・再生医療等製品</a:t>
            </a:r>
            <a:r>
              <a:rPr lang="ja-JP"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の提供</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を受け</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る</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ことが可能となった</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eaLnBrk="1" hangingPunct="1">
              <a:lnSpc>
                <a:spcPct val="125000"/>
              </a:lnSpc>
              <a:spcBef>
                <a:spcPts val="1200"/>
              </a:spcBef>
              <a:spcAft>
                <a:spcPts val="0"/>
              </a:spcAft>
              <a:buClr>
                <a:srgbClr val="000000"/>
              </a:buClr>
              <a:buSzPct val="100000"/>
              <a:buFont typeface="Times New Roman" pitchFamily="16" charset="0"/>
              <a:buNone/>
              <a:tabLst>
                <a:tab pos="358775" algn="l"/>
                <a:tab pos="715963" algn="l"/>
                <a:tab pos="1825625" algn="l"/>
                <a:tab pos="2740025" algn="l"/>
                <a:tab pos="3654425" algn="l"/>
                <a:tab pos="4568825" algn="l"/>
                <a:tab pos="5483225" algn="l"/>
                <a:tab pos="6397625" algn="l"/>
                <a:tab pos="7312025" algn="l"/>
                <a:tab pos="8226425" algn="l"/>
                <a:tab pos="9140825" algn="l"/>
                <a:tab pos="10055225" algn="l"/>
              </a:tabLst>
              <a:defRPr/>
            </a:pPr>
            <a:r>
              <a:rPr 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	</a:t>
            </a:r>
            <a:r>
              <a:rPr lang="en-US" sz="2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未承認・適応外の医薬品・医療機器</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・再生医療等製品</a:t>
            </a:r>
            <a:r>
              <a:rPr lang="en-US" sz="2000" b="1" dirty="0" err="1">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と保険</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診療</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の併用</a:t>
            </a:r>
            <a:r>
              <a:rPr lang="en-US" alt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が認められた。</a:t>
            </a:r>
            <a:r>
              <a:rPr lang="ja-JP" altLang="en-US"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保険外併用療養費制度</a:t>
            </a:r>
            <a:r>
              <a:rPr lang="ja-JP" sz="20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の適用）</a:t>
            </a:r>
          </a:p>
          <a:p>
            <a:pPr eaLnBrk="1" hangingPunct="1">
              <a:lnSpc>
                <a:spcPct val="125000"/>
              </a:lnSpc>
              <a:spcBef>
                <a:spcPts val="0"/>
              </a:spcBef>
              <a:spcAft>
                <a:spcPts val="0"/>
              </a:spcAft>
              <a:buSzPct val="100000"/>
              <a:defRPr/>
            </a:pPr>
            <a:endParaRPr lang="en-US" sz="2000" b="1" dirty="0">
              <a:solidFill>
                <a:srgbClr val="000000"/>
              </a:solidFill>
              <a:latin typeface="+mn-ea"/>
              <a:ea typeface="+mn-ea"/>
            </a:endParaRPr>
          </a:p>
          <a:p>
            <a:pPr marL="0" indent="0" eaLnBrk="1" hangingPunct="1">
              <a:lnSpc>
                <a:spcPct val="125000"/>
              </a:lnSpc>
              <a:spcBef>
                <a:spcPts val="0"/>
              </a:spcBef>
              <a:spcAft>
                <a:spcPts val="0"/>
              </a:spcAft>
              <a:buClr>
                <a:srgbClr val="000000"/>
              </a:buClr>
              <a:buSzPct val="100000"/>
              <a:defRPr/>
            </a:pPr>
            <a:endParaRPr lang="en-US" altLang="ja-JP" sz="5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411" name="AutoShape 4">
            <a:extLst>
              <a:ext uri="{FF2B5EF4-FFF2-40B4-BE49-F238E27FC236}">
                <a16:creationId xmlns="" xmlns:a16="http://schemas.microsoft.com/office/drawing/2014/main" id="{2C10A94E-F5EF-4332-B558-0293009C2D5A}"/>
              </a:ext>
            </a:extLst>
          </p:cNvPr>
          <p:cNvSpPr>
            <a:spLocks noChangeArrowheads="1"/>
          </p:cNvSpPr>
          <p:nvPr/>
        </p:nvSpPr>
        <p:spPr bwMode="auto">
          <a:xfrm>
            <a:off x="4279900" y="3570288"/>
            <a:ext cx="579438" cy="542925"/>
          </a:xfrm>
          <a:prstGeom prst="downArrow">
            <a:avLst>
              <a:gd name="adj1" fmla="val 50000"/>
              <a:gd name="adj2" fmla="val 50014"/>
            </a:avLst>
          </a:prstGeom>
          <a:solidFill>
            <a:srgbClr val="00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17412" name="タイトル 1">
            <a:extLst>
              <a:ext uri="{FF2B5EF4-FFF2-40B4-BE49-F238E27FC236}">
                <a16:creationId xmlns="" xmlns:a16="http://schemas.microsoft.com/office/drawing/2014/main" id="{A6151E1D-30A9-497B-AAA6-393137240413}"/>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zh-TW" altLang="en-US" sz="3200">
                <a:latin typeface="メイリオ" panose="020B0604030504040204" pitchFamily="34" charset="-128"/>
                <a:ea typeface="メイリオ" panose="020B0604030504040204" pitchFamily="34" charset="-128"/>
              </a:rPr>
              <a:t>薬事法（現：薬機法）</a:t>
            </a:r>
            <a:r>
              <a:rPr kumimoji="1" lang="ja-JP" altLang="en-US" sz="3200">
                <a:latin typeface="メイリオ" panose="020B0604030504040204" pitchFamily="34" charset="-128"/>
                <a:ea typeface="メイリオ" panose="020B0604030504040204" pitchFamily="34" charset="-128"/>
              </a:rPr>
              <a:t>改正による</a:t>
            </a:r>
            <a:r>
              <a:rPr kumimoji="1" lang="en-US" altLang="ja-JP" sz="3200">
                <a:latin typeface="メイリオ" panose="020B0604030504040204" pitchFamily="34" charset="-128"/>
                <a:ea typeface="メイリオ" panose="020B0604030504040204" pitchFamily="34" charset="-128"/>
              </a:rPr>
              <a:t/>
            </a:r>
            <a:br>
              <a:rPr kumimoji="1" lang="en-US" altLang="ja-JP" sz="3200">
                <a:latin typeface="メイリオ" panose="020B0604030504040204" pitchFamily="34" charset="-128"/>
                <a:ea typeface="メイリオ" panose="020B0604030504040204" pitchFamily="34" charset="-128"/>
              </a:rPr>
            </a:br>
            <a:r>
              <a:rPr kumimoji="1" lang="ja-JP" altLang="en-US" sz="3200">
                <a:latin typeface="メイリオ" panose="020B0604030504040204" pitchFamily="34" charset="-128"/>
                <a:ea typeface="メイリオ" panose="020B0604030504040204" pitchFamily="34" charset="-128"/>
              </a:rPr>
              <a:t>メリット</a:t>
            </a:r>
          </a:p>
        </p:txBody>
      </p:sp>
      <p:pic>
        <p:nvPicPr>
          <p:cNvPr id="17413" name="図 7">
            <a:extLst>
              <a:ext uri="{FF2B5EF4-FFF2-40B4-BE49-F238E27FC236}">
                <a16:creationId xmlns="" xmlns:a16="http://schemas.microsoft.com/office/drawing/2014/main" id="{166D8250-8D53-48D7-AA59-AD6F1C156E9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正方形/長方形 2">
            <a:extLst>
              <a:ext uri="{FF2B5EF4-FFF2-40B4-BE49-F238E27FC236}">
                <a16:creationId xmlns="" xmlns:a16="http://schemas.microsoft.com/office/drawing/2014/main" id="{2D08176D-93D3-41F1-9651-CE443F6CAC31}"/>
              </a:ext>
            </a:extLst>
          </p:cNvPr>
          <p:cNvSpPr>
            <a:spLocks noChangeArrowheads="1"/>
          </p:cNvSpPr>
          <p:nvPr/>
        </p:nvSpPr>
        <p:spPr bwMode="auto">
          <a:xfrm>
            <a:off x="71438" y="4113213"/>
            <a:ext cx="9072562" cy="159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bg1"/>
                </a:solidFill>
                <a:latin typeface="Calibri" panose="020F0502020204030204" pitchFamily="34" charset="0"/>
                <a:ea typeface="ＭＳ Ｐゴシック" panose="020B0600070205080204" pitchFamily="34" charset="-128"/>
              </a:defRPr>
            </a:lvl1pPr>
            <a:lvl2pPr>
              <a:defRPr>
                <a:solidFill>
                  <a:schemeClr val="bg1"/>
                </a:solidFill>
                <a:latin typeface="Calibri" panose="020F0502020204030204" pitchFamily="34" charset="0"/>
                <a:ea typeface="ＭＳ Ｐゴシック" panose="020B0600070205080204" pitchFamily="34" charset="-128"/>
              </a:defRPr>
            </a:lvl2pPr>
            <a:lvl3pPr>
              <a:defRPr>
                <a:solidFill>
                  <a:schemeClr val="bg1"/>
                </a:solidFill>
                <a:latin typeface="Calibri" panose="020F0502020204030204" pitchFamily="34" charset="0"/>
                <a:ea typeface="ＭＳ Ｐゴシック" panose="020B0600070205080204" pitchFamily="34" charset="-128"/>
              </a:defRPr>
            </a:lvl3pPr>
            <a:lvl4pPr>
              <a:defRPr>
                <a:solidFill>
                  <a:schemeClr val="bg1"/>
                </a:solidFill>
                <a:latin typeface="Calibri" panose="020F0502020204030204" pitchFamily="34" charset="0"/>
                <a:ea typeface="ＭＳ Ｐゴシック" panose="020B0600070205080204" pitchFamily="34" charset="-128"/>
              </a:defRPr>
            </a:lvl4pPr>
            <a:lvl5pPr>
              <a:defRPr>
                <a:solidFill>
                  <a:schemeClr val="bg1"/>
                </a:solidFill>
                <a:latin typeface="Calibri" panose="020F0502020204030204" pitchFamily="34" charset="0"/>
                <a:ea typeface="ＭＳ Ｐゴシック" panose="020B0600070205080204" pitchFamily="34" charset="-128"/>
              </a:defRPr>
            </a:lvl5pPr>
            <a:lvl6pPr marL="2514600" indent="-228600" defTabSz="449263" eaLnBrk="0" fontAlgn="base" hangingPunct="0">
              <a:spcBef>
                <a:spcPct val="0"/>
              </a:spcBef>
              <a:spcAft>
                <a:spcPct val="0"/>
              </a:spcAft>
              <a:defRPr>
                <a:solidFill>
                  <a:schemeClr val="bg1"/>
                </a:solidFill>
                <a:latin typeface="Calibri" panose="020F0502020204030204" pitchFamily="34" charset="0"/>
                <a:ea typeface="ＭＳ Ｐゴシック" panose="020B0600070205080204" pitchFamily="34" charset="-128"/>
              </a:defRPr>
            </a:lvl6pPr>
            <a:lvl7pPr marL="2971800" indent="-228600" defTabSz="449263" eaLnBrk="0" fontAlgn="base" hangingPunct="0">
              <a:spcBef>
                <a:spcPct val="0"/>
              </a:spcBef>
              <a:spcAft>
                <a:spcPct val="0"/>
              </a:spcAft>
              <a:defRPr>
                <a:solidFill>
                  <a:schemeClr val="bg1"/>
                </a:solidFill>
                <a:latin typeface="Calibri" panose="020F0502020204030204" pitchFamily="34" charset="0"/>
                <a:ea typeface="ＭＳ Ｐゴシック" panose="020B0600070205080204" pitchFamily="34" charset="-128"/>
              </a:defRPr>
            </a:lvl7pPr>
            <a:lvl8pPr marL="3429000" indent="-228600" defTabSz="449263" eaLnBrk="0" fontAlgn="base" hangingPunct="0">
              <a:spcBef>
                <a:spcPct val="0"/>
              </a:spcBef>
              <a:spcAft>
                <a:spcPct val="0"/>
              </a:spcAft>
              <a:defRPr>
                <a:solidFill>
                  <a:schemeClr val="bg1"/>
                </a:solidFill>
                <a:latin typeface="Calibri" panose="020F0502020204030204" pitchFamily="34" charset="0"/>
                <a:ea typeface="ＭＳ Ｐゴシック" panose="020B0600070205080204" pitchFamily="34" charset="-128"/>
              </a:defRPr>
            </a:lvl8pPr>
            <a:lvl9pPr marL="3886200" indent="-228600" defTabSz="449263" eaLnBrk="0" fontAlgn="base" hangingPunct="0">
              <a:spcBef>
                <a:spcPct val="0"/>
              </a:spcBef>
              <a:spcAft>
                <a:spcPct val="0"/>
              </a:spcAft>
              <a:defRPr>
                <a:solidFill>
                  <a:schemeClr val="bg1"/>
                </a:solidFill>
                <a:latin typeface="Calibri" panose="020F0502020204030204" pitchFamily="34" charset="0"/>
                <a:ea typeface="ＭＳ Ｐゴシック" panose="020B0600070205080204" pitchFamily="34" charset="-128"/>
              </a:defRPr>
            </a:lvl9pPr>
          </a:lstStyle>
          <a:p>
            <a:pPr eaLnBrk="1" hangingPunct="1">
              <a:lnSpc>
                <a:spcPct val="125000"/>
              </a:lnSpc>
              <a:buClr>
                <a:srgbClr val="000000"/>
              </a:buClr>
              <a:buSzPct val="100000"/>
              <a:buFont typeface="Arial" panose="020B0604020202020204" pitchFamily="34" charset="0"/>
              <a:buChar char="•"/>
            </a:pPr>
            <a:r>
              <a:rPr lang="ja-JP" altLang="en-US" sz="2600" b="1" dirty="0">
                <a:solidFill>
                  <a:srgbClr val="000000"/>
                </a:solidFill>
                <a:latin typeface="メイリオ" panose="020B0604030504040204" pitchFamily="34" charset="-128"/>
                <a:ea typeface="メイリオ" panose="020B0604030504040204" pitchFamily="34" charset="-128"/>
              </a:rPr>
              <a:t>企業による開発が進まない品目</a:t>
            </a:r>
            <a:endParaRPr lang="en-US" altLang="ja-JP" sz="2600" b="1" dirty="0">
              <a:solidFill>
                <a:srgbClr val="000000"/>
              </a:solidFill>
              <a:latin typeface="メイリオ" panose="020B0604030504040204" pitchFamily="34" charset="-128"/>
              <a:ea typeface="メイリオ" panose="020B0604030504040204" pitchFamily="34" charset="-128"/>
            </a:endParaRPr>
          </a:p>
          <a:p>
            <a:pPr eaLnBrk="1" hangingPunct="1">
              <a:lnSpc>
                <a:spcPct val="125000"/>
              </a:lnSpc>
              <a:buClr>
                <a:srgbClr val="000000"/>
              </a:buClr>
              <a:buSzPct val="100000"/>
              <a:buFont typeface="Arial" panose="020B0604020202020204" pitchFamily="34" charset="0"/>
              <a:buChar char="•"/>
            </a:pPr>
            <a:r>
              <a:rPr lang="ja-JP" altLang="en-US" sz="2600" b="1" dirty="0">
                <a:solidFill>
                  <a:srgbClr val="000000"/>
                </a:solidFill>
                <a:latin typeface="メイリオ" panose="020B0604030504040204" pitchFamily="34" charset="-128"/>
                <a:ea typeface="メイリオ" panose="020B0604030504040204" pitchFamily="34" charset="-128"/>
              </a:rPr>
              <a:t>アカデミア発のシーズの実用化を目指す品目 等について</a:t>
            </a:r>
            <a:endParaRPr lang="en-US" altLang="ja-JP" sz="2600" b="1" dirty="0">
              <a:solidFill>
                <a:srgbClr val="000000"/>
              </a:solidFill>
              <a:latin typeface="メイリオ" panose="020B0604030504040204" pitchFamily="34" charset="-128"/>
              <a:ea typeface="メイリオ" panose="020B0604030504040204" pitchFamily="34" charset="-128"/>
            </a:endParaRPr>
          </a:p>
          <a:p>
            <a:pPr eaLnBrk="1" hangingPunct="1">
              <a:lnSpc>
                <a:spcPct val="125000"/>
              </a:lnSpc>
              <a:buClr>
                <a:srgbClr val="000000"/>
              </a:buClr>
              <a:buSzPct val="100000"/>
            </a:pPr>
            <a:r>
              <a:rPr lang="ja-JP" altLang="en-US" sz="2600" b="1" dirty="0">
                <a:solidFill>
                  <a:srgbClr val="000000"/>
                </a:solidFill>
                <a:latin typeface="メイリオ" panose="020B0604030504040204" pitchFamily="34" charset="-128"/>
                <a:ea typeface="メイリオ" panose="020B0604030504040204" pitchFamily="34" charset="-128"/>
              </a:rPr>
              <a:t>　 医師による治験実施が可能となった。</a:t>
            </a:r>
            <a:endParaRPr lang="en-US" altLang="ja-JP" sz="1600" b="1" dirty="0">
              <a:solidFill>
                <a:srgbClr val="000000"/>
              </a:solidFill>
              <a:latin typeface="ＭＳ Ｐゴシック" panose="020B0600070205080204" pitchFamily="34" charset="-128"/>
              <a:ea typeface="メイリオ" panose="020B0604030504040204"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
            <a:extLst>
              <a:ext uri="{FF2B5EF4-FFF2-40B4-BE49-F238E27FC236}">
                <a16:creationId xmlns="" xmlns:a16="http://schemas.microsoft.com/office/drawing/2014/main" id="{CC7BAFED-D78D-4E40-A21F-4493506C8430}"/>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dirty="0">
                <a:latin typeface="メイリオ" panose="020B0604030504040204" pitchFamily="34" charset="-128"/>
                <a:ea typeface="メイリオ" panose="020B0604030504040204" pitchFamily="34" charset="-128"/>
              </a:rPr>
              <a:t>医師主導治験の目的</a:t>
            </a:r>
          </a:p>
        </p:txBody>
      </p:sp>
      <p:sp>
        <p:nvSpPr>
          <p:cNvPr id="2" name="Text Box 2">
            <a:extLst>
              <a:ext uri="{FF2B5EF4-FFF2-40B4-BE49-F238E27FC236}">
                <a16:creationId xmlns="" xmlns:a16="http://schemas.microsoft.com/office/drawing/2014/main" id="{EF236397-36F0-48EE-A8FE-83523942963B}"/>
              </a:ext>
            </a:extLst>
          </p:cNvPr>
          <p:cNvSpPr txBox="1">
            <a:spLocks noChangeArrowheads="1"/>
          </p:cNvSpPr>
          <p:nvPr/>
        </p:nvSpPr>
        <p:spPr bwMode="auto">
          <a:xfrm>
            <a:off x="457200" y="1886565"/>
            <a:ext cx="8218488"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911225" algn="l"/>
                <a:tab pos="1825625" algn="l"/>
                <a:tab pos="2740025" algn="l"/>
                <a:tab pos="3654425" algn="l"/>
                <a:tab pos="4568825" algn="l"/>
                <a:tab pos="5483225" algn="l"/>
                <a:tab pos="6397625" algn="l"/>
                <a:tab pos="7312025" algn="l"/>
                <a:tab pos="8226425" algn="l"/>
                <a:tab pos="9140825" algn="l"/>
                <a:tab pos="10055225" algn="l"/>
              </a:tabLst>
              <a:defRPr kumimoji="1" sz="2400">
                <a:solidFill>
                  <a:schemeClr val="bg1"/>
                </a:solidFill>
                <a:latin typeface="Calibri" pitchFamily="34" charset="0"/>
                <a:ea typeface="ＭＳ Ｐゴシック" pitchFamily="50"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kumimoji="1" sz="2400">
                <a:solidFill>
                  <a:schemeClr val="bg1"/>
                </a:solidFill>
                <a:latin typeface="Calibri" pitchFamily="34" charset="0"/>
                <a:ea typeface="ＭＳ Ｐゴシック" pitchFamily="50"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kumimoji="1" sz="2400">
                <a:solidFill>
                  <a:schemeClr val="bg1"/>
                </a:solidFill>
                <a:latin typeface="Calibri" pitchFamily="34" charset="0"/>
                <a:ea typeface="ＭＳ Ｐゴシック" pitchFamily="50"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kumimoji="1" sz="2400">
                <a:solidFill>
                  <a:schemeClr val="bg1"/>
                </a:solidFill>
                <a:latin typeface="Calibri" pitchFamily="34" charset="0"/>
                <a:ea typeface="ＭＳ Ｐゴシック" pitchFamily="50"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kumimoji="1" sz="2400">
                <a:solidFill>
                  <a:schemeClr val="bg1"/>
                </a:solidFill>
                <a:latin typeface="Calibri" pitchFamily="34" charset="0"/>
                <a:ea typeface="ＭＳ Ｐゴシック" pitchFamily="50" charset="-128"/>
              </a:defRPr>
            </a:lvl5pPr>
            <a:lvl6pPr marL="2514600" indent="-228600" defTabSz="449263" fontAlgn="base">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kumimoji="1" sz="2400">
                <a:solidFill>
                  <a:schemeClr val="bg1"/>
                </a:solidFill>
                <a:latin typeface="Calibri" pitchFamily="34" charset="0"/>
                <a:ea typeface="ＭＳ Ｐゴシック" pitchFamily="50" charset="-128"/>
              </a:defRPr>
            </a:lvl6pPr>
            <a:lvl7pPr marL="2971800" indent="-228600" defTabSz="449263" fontAlgn="base">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kumimoji="1" sz="2400">
                <a:solidFill>
                  <a:schemeClr val="bg1"/>
                </a:solidFill>
                <a:latin typeface="Calibri" pitchFamily="34" charset="0"/>
                <a:ea typeface="ＭＳ Ｐゴシック" pitchFamily="50" charset="-128"/>
              </a:defRPr>
            </a:lvl7pPr>
            <a:lvl8pPr marL="3429000" indent="-228600" defTabSz="449263" fontAlgn="base">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kumimoji="1" sz="2400">
                <a:solidFill>
                  <a:schemeClr val="bg1"/>
                </a:solidFill>
                <a:latin typeface="Calibri" pitchFamily="34" charset="0"/>
                <a:ea typeface="ＭＳ Ｐゴシック" pitchFamily="50" charset="-128"/>
              </a:defRPr>
            </a:lvl8pPr>
            <a:lvl9pPr marL="3886200" indent="-228600" defTabSz="449263" fontAlgn="base">
              <a:spcBef>
                <a:spcPct val="0"/>
              </a:spcBef>
              <a:spcAft>
                <a:spcPct val="0"/>
              </a:spcAft>
              <a:buClr>
                <a:srgbClr val="000000"/>
              </a:buClr>
              <a:buSzPct val="100000"/>
              <a:buFont typeface="Times New Roman" pitchFamily="18" charset="0"/>
              <a:tabLst>
                <a:tab pos="911225" algn="l"/>
                <a:tab pos="1825625" algn="l"/>
                <a:tab pos="2740025" algn="l"/>
                <a:tab pos="3654425" algn="l"/>
                <a:tab pos="4568825" algn="l"/>
                <a:tab pos="5483225" algn="l"/>
                <a:tab pos="6397625" algn="l"/>
                <a:tab pos="7312025" algn="l"/>
                <a:tab pos="8226425" algn="l"/>
                <a:tab pos="9140825" algn="l"/>
                <a:tab pos="10055225" algn="l"/>
              </a:tabLst>
              <a:defRPr kumimoji="1" sz="2400">
                <a:solidFill>
                  <a:schemeClr val="bg1"/>
                </a:solidFill>
                <a:latin typeface="Calibri" pitchFamily="34" charset="0"/>
                <a:ea typeface="ＭＳ Ｐゴシック" pitchFamily="50" charset="-128"/>
              </a:defRPr>
            </a:lvl9pPr>
          </a:lstStyle>
          <a:p>
            <a:pPr eaLnBrk="1" hangingPunct="1">
              <a:lnSpc>
                <a:spcPct val="125000"/>
              </a:lnSpc>
              <a:buClr>
                <a:srgbClr val="000000"/>
              </a:buClr>
              <a:buSzPct val="100000"/>
              <a:buFont typeface="Times New Roman" panose="02020603050405020304" pitchFamily="18" charset="0"/>
              <a:buNone/>
              <a:defRPr/>
            </a:pPr>
            <a:r>
              <a:rPr kumimoji="0" lang="ja-JP" altLang="en-US" sz="2600" b="1" dirty="0">
                <a:solidFill>
                  <a:srgbClr val="000000"/>
                </a:solidFill>
                <a:latin typeface="メイリオ" pitchFamily="50" charset="-128"/>
                <a:ea typeface="メイリオ" pitchFamily="50" charset="-128"/>
                <a:cs typeface="メイリオ" pitchFamily="50" charset="-128"/>
              </a:rPr>
              <a:t>日本国内で、</a:t>
            </a:r>
            <a:r>
              <a:rPr kumimoji="0" lang="ja-JP" altLang="en-US" sz="2600" b="1" dirty="0">
                <a:solidFill>
                  <a:srgbClr val="0070C0"/>
                </a:solidFill>
                <a:latin typeface="メイリオ" pitchFamily="50" charset="-128"/>
                <a:ea typeface="メイリオ" pitchFamily="50" charset="-128"/>
                <a:cs typeface="メイリオ" pitchFamily="50" charset="-128"/>
              </a:rPr>
              <a:t>未承認の医療製品（医薬品・医療機器・再生医療等製品）の承認</a:t>
            </a:r>
            <a:r>
              <a:rPr kumimoji="0" lang="ja-JP" altLang="en-US" sz="2600" b="1" dirty="0">
                <a:solidFill>
                  <a:srgbClr val="000000"/>
                </a:solidFill>
                <a:latin typeface="メイリオ" pitchFamily="50" charset="-128"/>
                <a:ea typeface="メイリオ" pitchFamily="50" charset="-128"/>
                <a:cs typeface="メイリオ" pitchFamily="50" charset="-128"/>
              </a:rPr>
              <a:t>または</a:t>
            </a:r>
            <a:r>
              <a:rPr kumimoji="0" lang="ja-JP" altLang="en-US" sz="2600" b="1" dirty="0">
                <a:solidFill>
                  <a:srgbClr val="0070C0"/>
                </a:solidFill>
                <a:latin typeface="メイリオ" pitchFamily="50" charset="-128"/>
                <a:ea typeface="メイリオ" pitchFamily="50" charset="-128"/>
                <a:cs typeface="メイリオ" pitchFamily="50" charset="-128"/>
              </a:rPr>
              <a:t>追加の効能・効果に対する承認</a:t>
            </a:r>
            <a:r>
              <a:rPr kumimoji="0" lang="ja-JP" altLang="en-US" sz="2600" b="1" dirty="0">
                <a:solidFill>
                  <a:srgbClr val="000000"/>
                </a:solidFill>
                <a:latin typeface="メイリオ" pitchFamily="50" charset="-128"/>
                <a:ea typeface="メイリオ" pitchFamily="50" charset="-128"/>
                <a:cs typeface="メイリオ" pitchFamily="50" charset="-128"/>
              </a:rPr>
              <a:t>を取得し、</a:t>
            </a:r>
            <a:r>
              <a:rPr kumimoji="0" lang="ja-JP" altLang="en-US" sz="2600" b="1" u="sng" dirty="0">
                <a:solidFill>
                  <a:srgbClr val="FF0000"/>
                </a:solidFill>
                <a:latin typeface="メイリオ" pitchFamily="50" charset="-128"/>
                <a:ea typeface="メイリオ" pitchFamily="50" charset="-128"/>
                <a:cs typeface="メイリオ" pitchFamily="50" charset="-128"/>
              </a:rPr>
              <a:t>健康保険の適用下で</a:t>
            </a:r>
            <a:r>
              <a:rPr kumimoji="0" lang="ja-JP" altLang="en-US" sz="2600" b="1" dirty="0">
                <a:solidFill>
                  <a:srgbClr val="000000"/>
                </a:solidFill>
                <a:latin typeface="メイリオ" pitchFamily="50" charset="-128"/>
                <a:ea typeface="メイリオ" pitchFamily="50" charset="-128"/>
                <a:cs typeface="メイリオ" pitchFamily="50" charset="-128"/>
              </a:rPr>
              <a:t>患者さんに使用できることを目指す</a:t>
            </a:r>
            <a:endParaRPr kumimoji="0" lang="ja-JP" altLang="ja-JP" sz="2600" b="1" dirty="0">
              <a:solidFill>
                <a:srgbClr val="000000"/>
              </a:solidFill>
              <a:latin typeface="メイリオ" pitchFamily="50" charset="-128"/>
              <a:ea typeface="メイリオ" pitchFamily="50" charset="-128"/>
              <a:cs typeface="メイリオ" pitchFamily="50" charset="-128"/>
            </a:endParaRPr>
          </a:p>
        </p:txBody>
      </p:sp>
      <p:pic>
        <p:nvPicPr>
          <p:cNvPr id="19460" name="図 7">
            <a:extLst>
              <a:ext uri="{FF2B5EF4-FFF2-40B4-BE49-F238E27FC236}">
                <a16:creationId xmlns="" xmlns:a16="http://schemas.microsoft.com/office/drawing/2014/main" id="{F230887C-E635-4ACD-8DB2-19AE035FAB2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 xmlns:a16="http://schemas.microsoft.com/office/drawing/2014/main" id="{FE187ECC-1EA8-4BE6-B57A-515DB1A66198}"/>
              </a:ext>
            </a:extLst>
          </p:cNvPr>
          <p:cNvSpPr>
            <a:spLocks noChangeArrowheads="1"/>
          </p:cNvSpPr>
          <p:nvPr/>
        </p:nvSpPr>
        <p:spPr bwMode="auto">
          <a:xfrm>
            <a:off x="275489" y="4309706"/>
            <a:ext cx="8893175"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25000"/>
              </a:lnSpc>
              <a:buClr>
                <a:srgbClr val="000000"/>
              </a:buClr>
              <a:buSzPct val="100000"/>
            </a:pPr>
            <a:r>
              <a:rPr lang="en-US" altLang="ja-JP" dirty="0">
                <a:solidFill>
                  <a:srgbClr val="000000"/>
                </a:solidFill>
                <a:latin typeface="メイリオ" panose="020B0604030504040204" pitchFamily="34" charset="-128"/>
                <a:ea typeface="メイリオ" panose="020B0604030504040204" pitchFamily="34" charset="-128"/>
              </a:rPr>
              <a:t>※</a:t>
            </a:r>
            <a:r>
              <a:rPr lang="ja-JP" altLang="en-US" dirty="0">
                <a:solidFill>
                  <a:srgbClr val="000000"/>
                </a:solidFill>
                <a:latin typeface="メイリオ" panose="020B0604030504040204" pitchFamily="34" charset="-128"/>
                <a:ea typeface="メイリオ" panose="020B0604030504040204" pitchFamily="34" charset="-128"/>
              </a:rPr>
              <a:t> 厚生労働省に承認申請を行うことができるのは、</a:t>
            </a:r>
            <a:endParaRPr lang="en-US" altLang="ja-JP" dirty="0">
              <a:solidFill>
                <a:srgbClr val="000000"/>
              </a:solidFill>
              <a:latin typeface="メイリオ" panose="020B0604030504040204" pitchFamily="34" charset="-128"/>
              <a:ea typeface="メイリオ" panose="020B0604030504040204" pitchFamily="34" charset="-128"/>
            </a:endParaRPr>
          </a:p>
          <a:p>
            <a:pPr eaLnBrk="1" hangingPunct="1">
              <a:lnSpc>
                <a:spcPct val="125000"/>
              </a:lnSpc>
              <a:buClr>
                <a:srgbClr val="000000"/>
              </a:buClr>
              <a:buSzPct val="100000"/>
            </a:pPr>
            <a:r>
              <a:rPr lang="ja-JP" altLang="en-US" dirty="0">
                <a:solidFill>
                  <a:srgbClr val="000000"/>
                </a:solidFill>
                <a:latin typeface="メイリオ" panose="020B0604030504040204" pitchFamily="34" charset="-128"/>
                <a:ea typeface="メイリオ" panose="020B0604030504040204" pitchFamily="34" charset="-128"/>
              </a:rPr>
              <a:t>　 製造販売業の許可を持つ企業のみであるため、治験計画時から企業と協議をする</a:t>
            </a:r>
            <a:endParaRPr lang="en-US" altLang="ja-JP" dirty="0">
              <a:solidFill>
                <a:srgbClr val="000000"/>
              </a:solidFill>
              <a:latin typeface="メイリオ" panose="020B0604030504040204" pitchFamily="34" charset="-128"/>
              <a:ea typeface="メイリオ" panose="020B0604030504040204" pitchFamily="34" charset="-128"/>
            </a:endParaRPr>
          </a:p>
          <a:p>
            <a:pPr eaLnBrk="1" hangingPunct="1">
              <a:lnSpc>
                <a:spcPct val="125000"/>
              </a:lnSpc>
              <a:buClr>
                <a:srgbClr val="000000"/>
              </a:buClr>
              <a:buSzPct val="100000"/>
            </a:pPr>
            <a:r>
              <a:rPr lang="ja-JP" altLang="en-US" dirty="0">
                <a:solidFill>
                  <a:srgbClr val="000000"/>
                </a:solidFill>
                <a:latin typeface="メイリオ" panose="020B0604030504040204" pitchFamily="34" charset="-128"/>
                <a:ea typeface="メイリオ" panose="020B0604030504040204" pitchFamily="34" charset="-128"/>
              </a:rPr>
              <a:t>　 ことが望ましい</a:t>
            </a:r>
            <a:endParaRPr lang="en-US" altLang="ja-JP" dirty="0">
              <a:solidFill>
                <a:srgbClr val="000000"/>
              </a:solidFill>
              <a:latin typeface="メイリオ" panose="020B0604030504040204" pitchFamily="34" charset="-128"/>
              <a:ea typeface="メイリオ" panose="020B0604030504040204" pitchFamily="34" charset="-128"/>
            </a:endParaRPr>
          </a:p>
          <a:p>
            <a:pPr eaLnBrk="1" hangingPunct="1">
              <a:lnSpc>
                <a:spcPct val="125000"/>
              </a:lnSpc>
              <a:buClr>
                <a:srgbClr val="000000"/>
              </a:buClr>
              <a:buSzPct val="100000"/>
              <a:buFont typeface="Arial" pitchFamily="34" charset="0"/>
              <a:buNone/>
              <a:defRPr/>
            </a:pPr>
            <a:endParaRPr lang="en-US" altLang="ja-JP" sz="1050" b="1" dirty="0">
              <a:solidFill>
                <a:srgbClr val="000000"/>
              </a:solidFill>
              <a:latin typeface="ＭＳ Ｐゴシック" pitchFamily="50" charset="-128"/>
            </a:endParaRPr>
          </a:p>
          <a:p>
            <a:pPr eaLnBrk="1" hangingPunct="1">
              <a:lnSpc>
                <a:spcPct val="125000"/>
              </a:lnSpc>
              <a:buSzPct val="100000"/>
              <a:defRPr/>
            </a:pPr>
            <a:r>
              <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諸外国では、医薬品の承認審査と保険適用は分離されており、</a:t>
            </a:r>
            <a:endPar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74638" eaLnBrk="1" hangingPunct="1">
              <a:lnSpc>
                <a:spcPct val="125000"/>
              </a:lnSpc>
              <a:buSzPct val="100000"/>
              <a:defRPr/>
            </a:pP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エビデンスレベルの高い臨床試験の結果があれば保険償還が認められる</a:t>
            </a:r>
            <a:endParaRPr lang="en-US"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274638" eaLnBrk="1" hangingPunct="1">
              <a:lnSpc>
                <a:spcPct val="125000"/>
              </a:lnSpc>
              <a:buSzPct val="100000"/>
              <a:defRPr/>
            </a:pPr>
            <a:r>
              <a:rPr lang="ja-JP" altLang="en-US"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場合が多い。</a:t>
            </a:r>
            <a:endParaRPr lang="ja-JP" altLang="ja-JP"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9"/>
          <p:cNvSpPr txBox="1">
            <a:spLocks noChangeArrowheads="1"/>
          </p:cNvSpPr>
          <p:nvPr/>
        </p:nvSpPr>
        <p:spPr bwMode="auto">
          <a:xfrm>
            <a:off x="4499992" y="6525344"/>
            <a:ext cx="3741737"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 typeface="Arial" panose="020B0604020202020204" pitchFamily="34" charset="0"/>
              <a:buNone/>
            </a:pPr>
            <a:r>
              <a:rPr lang="en-US" altLang="ja-JP" sz="1100" dirty="0">
                <a:latin typeface="ＭＳ ゴシック" panose="020B0609070205080204" pitchFamily="49" charset="-128"/>
                <a:ea typeface="ＭＳ ゴシック" panose="020B0609070205080204" pitchFamily="49" charset="-128"/>
              </a:rPr>
              <a:t>PMDA</a:t>
            </a:r>
            <a:r>
              <a:rPr lang="ja-JP" altLang="en-US" sz="1100" dirty="0">
                <a:latin typeface="ＭＳ ゴシック" panose="020B0609070205080204" pitchFamily="49" charset="-128"/>
                <a:ea typeface="ＭＳ ゴシック" panose="020B0609070205080204" pitchFamily="49" charset="-128"/>
              </a:rPr>
              <a:t>運営評議会資料より引用　（</a:t>
            </a:r>
            <a:r>
              <a:rPr lang="en-US" altLang="ja-JP" sz="1100" dirty="0">
                <a:latin typeface="ＭＳ ゴシック" panose="020B0609070205080204" pitchFamily="49" charset="-128"/>
                <a:ea typeface="ＭＳ ゴシック" panose="020B0609070205080204" pitchFamily="49" charset="-128"/>
              </a:rPr>
              <a:t>2021</a:t>
            </a:r>
            <a:r>
              <a:rPr lang="ja-JP" altLang="en-US" sz="1100" dirty="0">
                <a:latin typeface="ＭＳ ゴシック" panose="020B0609070205080204" pitchFamily="49" charset="-128"/>
                <a:ea typeface="ＭＳ ゴシック" panose="020B0609070205080204" pitchFamily="49" charset="-128"/>
              </a:rPr>
              <a:t>年</a:t>
            </a:r>
            <a:r>
              <a:rPr lang="en-US" altLang="ja-JP" sz="1100" dirty="0">
                <a:latin typeface="ＭＳ ゴシック" panose="020B0609070205080204" pitchFamily="49" charset="-128"/>
                <a:ea typeface="ＭＳ ゴシック" panose="020B0609070205080204" pitchFamily="49" charset="-128"/>
              </a:rPr>
              <a:t>6</a:t>
            </a:r>
            <a:r>
              <a:rPr lang="ja-JP" altLang="en-US" sz="1100" dirty="0">
                <a:latin typeface="ＭＳ ゴシック" panose="020B0609070205080204" pitchFamily="49" charset="-128"/>
                <a:ea typeface="ＭＳ ゴシック" panose="020B0609070205080204" pitchFamily="49" charset="-128"/>
              </a:rPr>
              <a:t>月</a:t>
            </a:r>
            <a:r>
              <a:rPr lang="en-US" altLang="ja-JP" sz="1100" dirty="0">
                <a:latin typeface="ＭＳ ゴシック" panose="020B0609070205080204" pitchFamily="49" charset="-128"/>
                <a:ea typeface="ＭＳ ゴシック" panose="020B0609070205080204" pitchFamily="49" charset="-128"/>
              </a:rPr>
              <a:t>21</a:t>
            </a:r>
            <a:r>
              <a:rPr lang="ja-JP" altLang="en-US" sz="1100" dirty="0">
                <a:latin typeface="ＭＳ ゴシック" panose="020B0609070205080204" pitchFamily="49" charset="-128"/>
                <a:ea typeface="ＭＳ ゴシック" panose="020B0609070205080204" pitchFamily="49" charset="-128"/>
              </a:rPr>
              <a:t>日現在）</a:t>
            </a:r>
          </a:p>
        </p:txBody>
      </p:sp>
      <p:sp>
        <p:nvSpPr>
          <p:cNvPr id="4101" name="Text Box 9"/>
          <p:cNvSpPr txBox="1">
            <a:spLocks noChangeArrowheads="1"/>
          </p:cNvSpPr>
          <p:nvPr/>
        </p:nvSpPr>
        <p:spPr bwMode="auto">
          <a:xfrm>
            <a:off x="510482" y="5997277"/>
            <a:ext cx="744589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spcBef>
                <a:spcPct val="50000"/>
              </a:spcBef>
              <a:buFontTx/>
              <a:buNone/>
            </a:pPr>
            <a:r>
              <a:rPr lang="ja-JP" altLang="en-US" sz="1100" dirty="0">
                <a:latin typeface="ＭＳ ゴシック" panose="020B0609070205080204" pitchFamily="49" charset="-128"/>
                <a:ea typeface="ＭＳ ゴシック" panose="020B0609070205080204" pitchFamily="49" charset="-128"/>
              </a:rPr>
              <a:t>＊</a:t>
            </a:r>
            <a:r>
              <a:rPr lang="en-US" altLang="ja-JP" sz="1100" dirty="0">
                <a:latin typeface="ＭＳ ゴシック" panose="020B0609070205080204" pitchFamily="49" charset="-128"/>
                <a:ea typeface="ＭＳ ゴシック" panose="020B0609070205080204" pitchFamily="49" charset="-128"/>
              </a:rPr>
              <a:t>｢</a:t>
            </a:r>
            <a:r>
              <a:rPr lang="ja-JP" altLang="en-US" sz="1100" dirty="0">
                <a:latin typeface="ＭＳ ゴシック" panose="020B0609070205080204" pitchFamily="49" charset="-128"/>
                <a:ea typeface="ＭＳ ゴシック" panose="020B0609070205080204" pitchFamily="49" charset="-128"/>
              </a:rPr>
              <a:t>自ら治験を実施しようとする者による薬物に係る治験の計画の届出等に関する取扱いについて</a:t>
            </a:r>
            <a:r>
              <a:rPr lang="en-US" altLang="ja-JP" sz="1100" dirty="0">
                <a:latin typeface="ＭＳ ゴシック" panose="020B0609070205080204" pitchFamily="49" charset="-128"/>
                <a:ea typeface="ＭＳ ゴシック" panose="020B0609070205080204" pitchFamily="49" charset="-128"/>
              </a:rPr>
              <a:t>｣</a:t>
            </a:r>
            <a:r>
              <a:rPr lang="ja-JP" altLang="en-US" sz="1100" dirty="0">
                <a:latin typeface="ＭＳ ゴシック" panose="020B0609070205080204" pitchFamily="49" charset="-128"/>
                <a:ea typeface="ＭＳ ゴシック" panose="020B0609070205080204" pitchFamily="49" charset="-128"/>
              </a:rPr>
              <a:t>（平成</a:t>
            </a:r>
            <a:r>
              <a:rPr lang="en-US" altLang="ja-JP" sz="1100" dirty="0">
                <a:latin typeface="ＭＳ ゴシック" panose="020B0609070205080204" pitchFamily="49" charset="-128"/>
                <a:ea typeface="ＭＳ ゴシック" panose="020B0609070205080204" pitchFamily="49" charset="-128"/>
              </a:rPr>
              <a:t>24</a:t>
            </a:r>
            <a:r>
              <a:rPr lang="ja-JP" altLang="en-US" sz="1100" dirty="0">
                <a:latin typeface="ＭＳ ゴシック" panose="020B0609070205080204" pitchFamily="49" charset="-128"/>
                <a:ea typeface="ＭＳ ゴシック" panose="020B0609070205080204" pitchFamily="49" charset="-128"/>
              </a:rPr>
              <a:t>年</a:t>
            </a:r>
            <a:r>
              <a:rPr lang="en-US" altLang="ja-JP" sz="1100" dirty="0">
                <a:latin typeface="ＭＳ ゴシック" panose="020B0609070205080204" pitchFamily="49" charset="-128"/>
                <a:ea typeface="ＭＳ ゴシック" panose="020B0609070205080204" pitchFamily="49" charset="-128"/>
              </a:rPr>
              <a:t>2</a:t>
            </a:r>
            <a:r>
              <a:rPr lang="ja-JP" altLang="en-US" sz="1100" dirty="0">
                <a:latin typeface="ＭＳ ゴシック" panose="020B0609070205080204" pitchFamily="49" charset="-128"/>
                <a:ea typeface="ＭＳ ゴシック" panose="020B0609070205080204" pitchFamily="49" charset="-128"/>
              </a:rPr>
              <a:t>月</a:t>
            </a:r>
            <a:r>
              <a:rPr lang="en-US" altLang="ja-JP" sz="1100" dirty="0">
                <a:latin typeface="ＭＳ ゴシック" panose="020B0609070205080204" pitchFamily="49" charset="-128"/>
                <a:ea typeface="ＭＳ ゴシック" panose="020B0609070205080204" pitchFamily="49" charset="-128"/>
              </a:rPr>
              <a:t>21</a:t>
            </a:r>
            <a:r>
              <a:rPr lang="ja-JP" altLang="en-US" sz="1100" dirty="0">
                <a:latin typeface="ＭＳ ゴシック" panose="020B0609070205080204" pitchFamily="49" charset="-128"/>
                <a:ea typeface="ＭＳ ゴシック" panose="020B0609070205080204" pitchFamily="49" charset="-128"/>
              </a:rPr>
              <a:t>日付け薬食審査発 </a:t>
            </a:r>
            <a:r>
              <a:rPr lang="en-US" altLang="ja-JP" sz="1100" dirty="0">
                <a:latin typeface="ＭＳ ゴシック" panose="020B0609070205080204" pitchFamily="49" charset="-128"/>
                <a:ea typeface="ＭＳ ゴシック" panose="020B0609070205080204" pitchFamily="49" charset="-128"/>
              </a:rPr>
              <a:t>0221 </a:t>
            </a:r>
            <a:r>
              <a:rPr lang="ja-JP" altLang="en-US" sz="1100" dirty="0">
                <a:latin typeface="ＭＳ ゴシック" panose="020B0609070205080204" pitchFamily="49" charset="-128"/>
                <a:ea typeface="ＭＳ ゴシック" panose="020B0609070205080204" pitchFamily="49" charset="-128"/>
              </a:rPr>
              <a:t>第 </a:t>
            </a:r>
            <a:r>
              <a:rPr lang="en-US" altLang="ja-JP" sz="1100" dirty="0">
                <a:latin typeface="ＭＳ ゴシック" panose="020B0609070205080204" pitchFamily="49" charset="-128"/>
                <a:ea typeface="ＭＳ ゴシック" panose="020B0609070205080204" pitchFamily="49" charset="-128"/>
              </a:rPr>
              <a:t>1</a:t>
            </a:r>
            <a:r>
              <a:rPr lang="ja-JP" altLang="en-US" sz="1100" dirty="0">
                <a:latin typeface="ＭＳ ゴシック" panose="020B0609070205080204" pitchFamily="49" charset="-128"/>
                <a:ea typeface="ＭＳ ゴシック" panose="020B0609070205080204" pitchFamily="49" charset="-128"/>
              </a:rPr>
              <a:t>号）により、多施設共同治験において届出代表者が届出を行った後に治験責任医師を追加又は変更する場合は、届出代表者が治験計画変更届書を届け出ることが可能になった。</a:t>
            </a:r>
          </a:p>
        </p:txBody>
      </p:sp>
      <p:sp>
        <p:nvSpPr>
          <p:cNvPr id="6" name="タイトル 2">
            <a:extLst>
              <a:ext uri="{FF2B5EF4-FFF2-40B4-BE49-F238E27FC236}">
                <a16:creationId xmlns="" xmlns:a16="http://schemas.microsoft.com/office/drawing/2014/main" id="{9E43005B-A6F9-4B85-A3E2-70FC0ACABB6E}"/>
              </a:ext>
            </a:extLst>
          </p:cNvPr>
          <p:cNvSpPr txBox="1">
            <a:spLocks/>
          </p:cNvSpPr>
          <p:nvPr/>
        </p:nvSpPr>
        <p:spPr bwMode="auto">
          <a:xfrm>
            <a:off x="0" y="129319"/>
            <a:ext cx="9144000" cy="887413"/>
          </a:xfrm>
          <a:prstGeom prst="rect">
            <a:avLst/>
          </a:prstGeom>
          <a:noFill/>
          <a:ln>
            <a:noFill/>
          </a:ln>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lvl1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メイリオ" pitchFamily="50" charset="-128"/>
                <a:ea typeface="メイリオ" pitchFamily="50" charset="-128"/>
                <a:cs typeface="メイリオ" pitchFamily="50" charset="-128"/>
              </a:defRPr>
            </a:lvl1pPr>
            <a:lvl2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2pPr>
            <a:lvl3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3pPr>
            <a:lvl4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4pPr>
            <a:lvl5pPr algn="ctr" defTabSz="449263" rtl="0" eaLnBrk="0" fontAlgn="base" hangingPunct="0">
              <a:lnSpc>
                <a:spcPct val="125000"/>
              </a:lnSpc>
              <a:spcBef>
                <a:spcPct val="0"/>
              </a:spcBef>
              <a:spcAft>
                <a:spcPct val="0"/>
              </a:spcAft>
              <a:buClr>
                <a:srgbClr val="000000"/>
              </a:buClr>
              <a:buSzPct val="100000"/>
              <a:buFont typeface="Times New Roman" panose="02020603050405020304" pitchFamily="18" charset="0"/>
              <a:defRPr sz="4400" b="1">
                <a:solidFill>
                  <a:schemeClr val="bg1"/>
                </a:solidFill>
                <a:latin typeface="Arial Black" pitchFamily="34" charset="0"/>
                <a:ea typeface="メイリオ" pitchFamily="50" charset="-128"/>
                <a:cs typeface="メイリオ" pitchFamily="50" charset="-128"/>
              </a:defRPr>
            </a:lvl5pPr>
            <a:lvl6pPr marL="25146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6pPr>
            <a:lvl7pPr marL="29718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7pPr>
            <a:lvl8pPr marL="34290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8pPr>
            <a:lvl9pPr marL="3886200" indent="-228600" algn="ctr" defTabSz="449263" rtl="0" fontAlgn="base">
              <a:spcBef>
                <a:spcPct val="0"/>
              </a:spcBef>
              <a:spcAft>
                <a:spcPct val="0"/>
              </a:spcAft>
              <a:buClr>
                <a:srgbClr val="000000"/>
              </a:buClr>
              <a:buSzPct val="100000"/>
              <a:buFont typeface="Times New Roman" pitchFamily="16" charset="0"/>
              <a:defRPr sz="4400">
                <a:solidFill>
                  <a:srgbClr val="000000"/>
                </a:solidFill>
                <a:latin typeface="Calibri" pitchFamily="32" charset="0"/>
                <a:ea typeface="ＭＳ Ｐゴシック" charset="-128"/>
              </a:defRPr>
            </a:lvl9pPr>
          </a:lstStyle>
          <a:p>
            <a:r>
              <a:rPr kumimoji="1" lang="ja-JP" altLang="en-US" kern="0" dirty="0" smtClean="0">
                <a:latin typeface="メイリオ" panose="020B0604030504040204" pitchFamily="34" charset="-128"/>
                <a:ea typeface="メイリオ" panose="020B0604030504040204" pitchFamily="34" charset="-128"/>
              </a:rPr>
              <a:t>医師主導治験の治験計画出数</a:t>
            </a:r>
            <a:endParaRPr kumimoji="1" lang="en-US" altLang="ja-JP" kern="0" dirty="0" smtClean="0">
              <a:latin typeface="メイリオ" panose="020B0604030504040204" pitchFamily="34" charset="-128"/>
              <a:ea typeface="メイリオ" panose="020B0604030504040204" pitchFamily="34" charset="-128"/>
            </a:endParaRPr>
          </a:p>
          <a:p>
            <a:r>
              <a:rPr kumimoji="1" lang="en-US" altLang="ja-JP" sz="1800" kern="0" dirty="0" smtClean="0">
                <a:latin typeface="メイリオ" panose="020B0604030504040204" pitchFamily="34" charset="-128"/>
                <a:ea typeface="メイリオ" panose="020B0604030504040204" pitchFamily="34" charset="-128"/>
              </a:rPr>
              <a:t>(2011</a:t>
            </a:r>
            <a:r>
              <a:rPr kumimoji="1" lang="ja-JP" altLang="en-US" sz="1800" kern="0" dirty="0" smtClean="0">
                <a:latin typeface="メイリオ" panose="020B0604030504040204" pitchFamily="34" charset="-128"/>
                <a:ea typeface="メイリオ" panose="020B0604030504040204" pitchFamily="34" charset="-128"/>
              </a:rPr>
              <a:t>年以前は、医療機関の追加届を新規治験届としてカウント）</a:t>
            </a:r>
            <a:endParaRPr kumimoji="1" lang="en-US" altLang="ja-JP" sz="1800" kern="0" dirty="0" smtClean="0">
              <a:latin typeface="メイリオ" panose="020B0604030504040204" pitchFamily="34" charset="-128"/>
              <a:ea typeface="メイリオ" panose="020B0604030504040204" pitchFamily="34" charset="-128"/>
            </a:endParaRPr>
          </a:p>
        </p:txBody>
      </p:sp>
      <p:pic>
        <p:nvPicPr>
          <p:cNvPr id="5" name="図 4"/>
          <p:cNvPicPr>
            <a:picLocks noChangeAspect="1"/>
          </p:cNvPicPr>
          <p:nvPr/>
        </p:nvPicPr>
        <p:blipFill>
          <a:blip r:embed="rId3"/>
          <a:stretch>
            <a:fillRect/>
          </a:stretch>
        </p:blipFill>
        <p:spPr>
          <a:xfrm>
            <a:off x="510483" y="1124744"/>
            <a:ext cx="8123034" cy="5074313"/>
          </a:xfrm>
          <a:prstGeom prst="rect">
            <a:avLst/>
          </a:prstGeom>
        </p:spPr>
      </p:pic>
    </p:spTree>
    <p:extLst>
      <p:ext uri="{BB962C8B-B14F-4D97-AF65-F5344CB8AC3E}">
        <p14:creationId xmlns:p14="http://schemas.microsoft.com/office/powerpoint/2010/main" val="3420875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5815" y="1340768"/>
            <a:ext cx="8504657" cy="5228981"/>
          </a:xfrm>
          <a:prstGeom prst="rect">
            <a:avLst/>
          </a:prstGeom>
        </p:spPr>
      </p:pic>
      <p:sp>
        <p:nvSpPr>
          <p:cNvPr id="21506" name="タイトル 2">
            <a:extLst>
              <a:ext uri="{FF2B5EF4-FFF2-40B4-BE49-F238E27FC236}">
                <a16:creationId xmlns="" xmlns:a16="http://schemas.microsoft.com/office/drawing/2014/main" id="{9E43005B-A6F9-4B85-A3E2-70FC0ACABB6E}"/>
              </a:ext>
            </a:extLst>
          </p:cNvPr>
          <p:cNvSpPr>
            <a:spLocks noGrp="1"/>
          </p:cNvSpPr>
          <p:nvPr>
            <p:ph type="title"/>
          </p:nvPr>
        </p:nvSpPr>
        <p:spPr>
          <a:xfrm>
            <a:off x="-76200" y="98724"/>
            <a:ext cx="9400728" cy="887413"/>
          </a:xfrm>
          <a:noFill/>
          <a:ln>
            <a:noFill/>
          </a:ln>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000" tIns="46800" rIns="90000" bIns="46800" numCol="1" anchor="ctr" anchorCtr="0" compatLnSpc="1">
            <a:prstTxWarp prst="textNoShape">
              <a:avLst/>
            </a:prstTxWarp>
          </a:bodyPr>
          <a:lstStyle/>
          <a:p>
            <a:r>
              <a:rPr kumimoji="1" lang="ja-JP" altLang="en-US" dirty="0">
                <a:latin typeface="メイリオ" panose="020B0604030504040204" pitchFamily="34" charset="-128"/>
                <a:ea typeface="メイリオ" panose="020B0604030504040204" pitchFamily="34" charset="-128"/>
              </a:rPr>
              <a:t>医師主導治験の実施件数推移</a:t>
            </a:r>
            <a:r>
              <a:rPr kumimoji="1" lang="en-US" altLang="ja-JP" dirty="0">
                <a:latin typeface="メイリオ" panose="020B0604030504040204" pitchFamily="34" charset="-128"/>
                <a:ea typeface="メイリオ" panose="020B0604030504040204" pitchFamily="34" charset="-128"/>
              </a:rPr>
              <a:t/>
            </a:r>
            <a:br>
              <a:rPr kumimoji="1" lang="en-US" altLang="ja-JP" dirty="0">
                <a:latin typeface="メイリオ" panose="020B0604030504040204" pitchFamily="34" charset="-128"/>
                <a:ea typeface="メイリオ" panose="020B0604030504040204" pitchFamily="34" charset="-128"/>
              </a:rPr>
            </a:br>
            <a:r>
              <a:rPr kumimoji="1" lang="ja-JP" altLang="en-US" sz="1600" dirty="0" smtClean="0">
                <a:latin typeface="メイリオ" panose="020B0604030504040204" pitchFamily="34" charset="-128"/>
                <a:ea typeface="メイリオ" panose="020B0604030504040204" pitchFamily="34" charset="-128"/>
              </a:rPr>
              <a:t>（</a:t>
            </a:r>
            <a:r>
              <a:rPr kumimoji="1" lang="en-US" altLang="ja-JP" sz="1600" dirty="0" smtClean="0">
                <a:latin typeface="メイリオ" panose="020B0604030504040204" pitchFamily="34" charset="-128"/>
                <a:ea typeface="メイリオ" panose="020B0604030504040204" pitchFamily="34" charset="-128"/>
              </a:rPr>
              <a:t>2011</a:t>
            </a:r>
            <a:r>
              <a:rPr kumimoji="1" lang="ja-JP" altLang="en-US" sz="1600" dirty="0">
                <a:latin typeface="メイリオ" panose="020B0604030504040204" pitchFamily="34" charset="-128"/>
                <a:ea typeface="メイリオ" panose="020B0604030504040204" pitchFamily="34" charset="-128"/>
              </a:rPr>
              <a:t>年</a:t>
            </a:r>
            <a:r>
              <a:rPr kumimoji="1" lang="ja-JP" altLang="en-US" sz="1600" dirty="0" smtClean="0">
                <a:latin typeface="メイリオ" panose="020B0604030504040204" pitchFamily="34" charset="-128"/>
                <a:ea typeface="メイリオ" panose="020B0604030504040204" pitchFamily="34" charset="-128"/>
              </a:rPr>
              <a:t>以前は、平成</a:t>
            </a:r>
            <a:r>
              <a:rPr kumimoji="1" lang="en-US" altLang="ja-JP" sz="1600" dirty="0" smtClean="0">
                <a:latin typeface="メイリオ" panose="020B0604030504040204" pitchFamily="34" charset="-128"/>
                <a:ea typeface="メイリオ" panose="020B0604030504040204" pitchFamily="34" charset="-128"/>
              </a:rPr>
              <a:t>24</a:t>
            </a:r>
            <a:r>
              <a:rPr kumimoji="1" lang="ja-JP" altLang="en-US" sz="1600" dirty="0" smtClean="0">
                <a:latin typeface="メイリオ" panose="020B0604030504040204" pitchFamily="34" charset="-128"/>
                <a:ea typeface="メイリオ" panose="020B0604030504040204" pitchFamily="34" charset="-128"/>
              </a:rPr>
              <a:t>（</a:t>
            </a:r>
            <a:r>
              <a:rPr kumimoji="1" lang="en-US" altLang="ja-JP" sz="1600" dirty="0" smtClean="0">
                <a:latin typeface="メイリオ" panose="020B0604030504040204" pitchFamily="34" charset="-128"/>
                <a:ea typeface="メイリオ" panose="020B0604030504040204" pitchFamily="34" charset="-128"/>
              </a:rPr>
              <a:t>2012</a:t>
            </a:r>
            <a:r>
              <a:rPr kumimoji="1" lang="ja-JP" altLang="en-US" sz="1600" dirty="0" smtClean="0">
                <a:latin typeface="メイリオ" panose="020B0604030504040204" pitchFamily="34" charset="-128"/>
                <a:ea typeface="メイリオ" panose="020B0604030504040204" pitchFamily="34" charset="-128"/>
              </a:rPr>
              <a:t>）年度</a:t>
            </a:r>
            <a:r>
              <a:rPr kumimoji="1" lang="en-US" altLang="ja-JP" sz="1600" dirty="0" smtClean="0">
                <a:latin typeface="メイリオ" panose="020B0604030504040204" pitchFamily="34" charset="-128"/>
                <a:ea typeface="メイリオ" panose="020B0604030504040204" pitchFamily="34" charset="-128"/>
              </a:rPr>
              <a:t>PMDA</a:t>
            </a:r>
            <a:r>
              <a:rPr kumimoji="1" lang="ja-JP" altLang="en-US" sz="1600" dirty="0" smtClean="0">
                <a:latin typeface="メイリオ" panose="020B0604030504040204" pitchFamily="34" charset="-128"/>
                <a:ea typeface="メイリオ" panose="020B0604030504040204" pitchFamily="34" charset="-128"/>
              </a:rPr>
              <a:t>研修会資料を参照したプロトコル数で表示）</a:t>
            </a:r>
            <a:endParaRPr kumimoji="1" lang="ja-JP" altLang="en-US" sz="1600" dirty="0">
              <a:latin typeface="メイリオ" panose="020B0604030504040204" pitchFamily="34" charset="-128"/>
              <a:ea typeface="メイリオ" panose="020B0604030504040204" pitchFamily="34" charset="-128"/>
            </a:endParaRPr>
          </a:p>
        </p:txBody>
      </p:sp>
      <p:pic>
        <p:nvPicPr>
          <p:cNvPr id="21507" name="図 7">
            <a:extLst>
              <a:ext uri="{FF2B5EF4-FFF2-40B4-BE49-F238E27FC236}">
                <a16:creationId xmlns="" xmlns:a16="http://schemas.microsoft.com/office/drawing/2014/main" id="{CF088449-981A-4C2C-98E3-704D3D42229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096250" y="594928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2" name="表 11"/>
          <p:cNvGraphicFramePr>
            <a:graphicFrameLocks noGrp="1"/>
          </p:cNvGraphicFramePr>
          <p:nvPr>
            <p:extLst>
              <p:ext uri="{D42A27DB-BD31-4B8C-83A1-F6EECF244321}">
                <p14:modId xmlns:p14="http://schemas.microsoft.com/office/powerpoint/2010/main" val="2784970200"/>
              </p:ext>
            </p:extLst>
          </p:nvPr>
        </p:nvGraphicFramePr>
        <p:xfrm>
          <a:off x="1338437" y="1916832"/>
          <a:ext cx="3512108" cy="1884153"/>
        </p:xfrm>
        <a:graphic>
          <a:graphicData uri="http://schemas.openxmlformats.org/drawingml/2006/table">
            <a:tbl>
              <a:tblPr firstRow="1" bandRow="1"/>
              <a:tblGrid>
                <a:gridCol w="2000108">
                  <a:extLst>
                    <a:ext uri="{9D8B030D-6E8A-4147-A177-3AD203B41FA5}">
                      <a16:colId xmlns:a16="http://schemas.microsoft.com/office/drawing/2014/main" xmlns="" val="20000"/>
                    </a:ext>
                  </a:extLst>
                </a:gridCol>
                <a:gridCol w="756000">
                  <a:extLst>
                    <a:ext uri="{9D8B030D-6E8A-4147-A177-3AD203B41FA5}">
                      <a16:colId xmlns:a16="http://schemas.microsoft.com/office/drawing/2014/main" xmlns="" val="20001"/>
                    </a:ext>
                  </a:extLst>
                </a:gridCol>
                <a:gridCol w="756000">
                  <a:extLst>
                    <a:ext uri="{9D8B030D-6E8A-4147-A177-3AD203B41FA5}">
                      <a16:colId xmlns:a16="http://schemas.microsoft.com/office/drawing/2014/main" xmlns="" val="20002"/>
                    </a:ext>
                  </a:extLst>
                </a:gridCol>
              </a:tblGrid>
              <a:tr h="628051">
                <a:tc>
                  <a:txBody>
                    <a:bodyPr/>
                    <a:lstStyle>
                      <a:lvl1pPr marL="0" algn="l" defTabSz="914400" rtl="0" eaLnBrk="1" latinLnBrk="0" hangingPunct="1">
                        <a:defRPr kumimoji="1" sz="1800" b="1" kern="1200">
                          <a:solidFill>
                            <a:schemeClr val="lt1"/>
                          </a:solidFill>
                          <a:latin typeface="Segoe UI"/>
                          <a:ea typeface="メイリオ"/>
                        </a:defRPr>
                      </a:lvl1pPr>
                      <a:lvl2pPr marL="457200" algn="l" defTabSz="914400" rtl="0" eaLnBrk="1" latinLnBrk="0" hangingPunct="1">
                        <a:defRPr kumimoji="1" sz="1800" b="1" kern="1200">
                          <a:solidFill>
                            <a:schemeClr val="lt1"/>
                          </a:solidFill>
                          <a:latin typeface="Segoe UI"/>
                          <a:ea typeface="メイリオ"/>
                        </a:defRPr>
                      </a:lvl2pPr>
                      <a:lvl3pPr marL="914400" algn="l" defTabSz="914400" rtl="0" eaLnBrk="1" latinLnBrk="0" hangingPunct="1">
                        <a:defRPr kumimoji="1" sz="1800" b="1" kern="1200">
                          <a:solidFill>
                            <a:schemeClr val="lt1"/>
                          </a:solidFill>
                          <a:latin typeface="Segoe UI"/>
                          <a:ea typeface="メイリオ"/>
                        </a:defRPr>
                      </a:lvl3pPr>
                      <a:lvl4pPr marL="1371600" algn="l" defTabSz="914400" rtl="0" eaLnBrk="1" latinLnBrk="0" hangingPunct="1">
                        <a:defRPr kumimoji="1" sz="1800" b="1" kern="1200">
                          <a:solidFill>
                            <a:schemeClr val="lt1"/>
                          </a:solidFill>
                          <a:latin typeface="Segoe UI"/>
                          <a:ea typeface="メイリオ"/>
                        </a:defRPr>
                      </a:lvl4pPr>
                      <a:lvl5pPr marL="1828800" algn="l" defTabSz="914400" rtl="0" eaLnBrk="1" latinLnBrk="0" hangingPunct="1">
                        <a:defRPr kumimoji="1" sz="1800" b="1" kern="1200">
                          <a:solidFill>
                            <a:schemeClr val="lt1"/>
                          </a:solidFill>
                          <a:latin typeface="Segoe UI"/>
                          <a:ea typeface="メイリオ"/>
                        </a:defRPr>
                      </a:lvl5pPr>
                      <a:lvl6pPr marL="2286000" algn="l" defTabSz="914400" rtl="0" eaLnBrk="1" latinLnBrk="0" hangingPunct="1">
                        <a:defRPr kumimoji="1" sz="1800" b="1" kern="1200">
                          <a:solidFill>
                            <a:schemeClr val="lt1"/>
                          </a:solidFill>
                          <a:latin typeface="Segoe UI"/>
                          <a:ea typeface="メイリオ"/>
                        </a:defRPr>
                      </a:lvl6pPr>
                      <a:lvl7pPr marL="2743200" algn="l" defTabSz="914400" rtl="0" eaLnBrk="1" latinLnBrk="0" hangingPunct="1">
                        <a:defRPr kumimoji="1" sz="1800" b="1" kern="1200">
                          <a:solidFill>
                            <a:schemeClr val="lt1"/>
                          </a:solidFill>
                          <a:latin typeface="Segoe UI"/>
                          <a:ea typeface="メイリオ"/>
                        </a:defRPr>
                      </a:lvl7pPr>
                      <a:lvl8pPr marL="3200400" algn="l" defTabSz="914400" rtl="0" eaLnBrk="1" latinLnBrk="0" hangingPunct="1">
                        <a:defRPr kumimoji="1" sz="1800" b="1" kern="1200">
                          <a:solidFill>
                            <a:schemeClr val="lt1"/>
                          </a:solidFill>
                          <a:latin typeface="Segoe UI"/>
                          <a:ea typeface="メイリオ"/>
                        </a:defRPr>
                      </a:lvl8pPr>
                      <a:lvl9pPr marL="3657600" algn="l" defTabSz="914400" rtl="0" eaLnBrk="1" latinLnBrk="0" hangingPunct="1">
                        <a:defRPr kumimoji="1" sz="1800" b="1" kern="1200">
                          <a:solidFill>
                            <a:schemeClr val="lt1"/>
                          </a:solidFill>
                          <a:latin typeface="Segoe UI"/>
                          <a:ea typeface="メイリオ"/>
                        </a:defRPr>
                      </a:lvl9pPr>
                    </a:lstStyle>
                    <a:p>
                      <a:pPr algn="ctr"/>
                      <a:r>
                        <a:rPr kumimoji="1" lang="ja-JP" altLang="en-US" sz="1300" b="0" smtClean="0">
                          <a:solidFill>
                            <a:schemeClr val="tx1"/>
                          </a:solidFill>
                          <a:latin typeface="メイリオ" panose="020B0604030504040204" pitchFamily="50" charset="-128"/>
                          <a:ea typeface="メイリオ" panose="020B0604030504040204" pitchFamily="50" charset="-128"/>
                        </a:rPr>
                        <a:t>薬物の実施</a:t>
                      </a:r>
                      <a:r>
                        <a:rPr kumimoji="1" lang="ja-JP" altLang="en-US" sz="1300" b="0" dirty="0" smtClean="0">
                          <a:solidFill>
                            <a:schemeClr val="tx1"/>
                          </a:solidFill>
                          <a:latin typeface="メイリオ" panose="020B0604030504040204" pitchFamily="50" charset="-128"/>
                          <a:ea typeface="メイリオ" panose="020B0604030504040204" pitchFamily="50" charset="-128"/>
                        </a:rPr>
                        <a:t>件数</a:t>
                      </a:r>
                      <a:endParaRPr kumimoji="1" lang="en-US" altLang="ja-JP" sz="1300" b="0" dirty="0" smtClean="0">
                        <a:solidFill>
                          <a:schemeClr val="tx1"/>
                        </a:solidFill>
                        <a:latin typeface="メイリオ" panose="020B0604030504040204" pitchFamily="50" charset="-128"/>
                        <a:ea typeface="メイリオ" panose="020B0604030504040204" pitchFamily="50" charset="-128"/>
                      </a:endParaRPr>
                    </a:p>
                  </a:txBody>
                  <a:tcPr marL="9000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9BBB59">
                        <a:lumMod val="40000"/>
                        <a:lumOff val="60000"/>
                      </a:srgbClr>
                    </a:solidFill>
                  </a:tcPr>
                </a:tc>
                <a:tc>
                  <a:txBody>
                    <a:bodyPr/>
                    <a:lstStyle>
                      <a:lvl1pPr marL="0" algn="l" defTabSz="914400" rtl="0" eaLnBrk="1" latinLnBrk="0" hangingPunct="1">
                        <a:defRPr kumimoji="1" sz="1800" b="1" kern="1200">
                          <a:solidFill>
                            <a:schemeClr val="lt1"/>
                          </a:solidFill>
                          <a:latin typeface="Segoe UI"/>
                          <a:ea typeface="メイリオ"/>
                        </a:defRPr>
                      </a:lvl1pPr>
                      <a:lvl2pPr marL="457200" algn="l" defTabSz="914400" rtl="0" eaLnBrk="1" latinLnBrk="0" hangingPunct="1">
                        <a:defRPr kumimoji="1" sz="1800" b="1" kern="1200">
                          <a:solidFill>
                            <a:schemeClr val="lt1"/>
                          </a:solidFill>
                          <a:latin typeface="Segoe UI"/>
                          <a:ea typeface="メイリオ"/>
                        </a:defRPr>
                      </a:lvl2pPr>
                      <a:lvl3pPr marL="914400" algn="l" defTabSz="914400" rtl="0" eaLnBrk="1" latinLnBrk="0" hangingPunct="1">
                        <a:defRPr kumimoji="1" sz="1800" b="1" kern="1200">
                          <a:solidFill>
                            <a:schemeClr val="lt1"/>
                          </a:solidFill>
                          <a:latin typeface="Segoe UI"/>
                          <a:ea typeface="メイリオ"/>
                        </a:defRPr>
                      </a:lvl3pPr>
                      <a:lvl4pPr marL="1371600" algn="l" defTabSz="914400" rtl="0" eaLnBrk="1" latinLnBrk="0" hangingPunct="1">
                        <a:defRPr kumimoji="1" sz="1800" b="1" kern="1200">
                          <a:solidFill>
                            <a:schemeClr val="lt1"/>
                          </a:solidFill>
                          <a:latin typeface="Segoe UI"/>
                          <a:ea typeface="メイリオ"/>
                        </a:defRPr>
                      </a:lvl4pPr>
                      <a:lvl5pPr marL="1828800" algn="l" defTabSz="914400" rtl="0" eaLnBrk="1" latinLnBrk="0" hangingPunct="1">
                        <a:defRPr kumimoji="1" sz="1800" b="1" kern="1200">
                          <a:solidFill>
                            <a:schemeClr val="lt1"/>
                          </a:solidFill>
                          <a:latin typeface="Segoe UI"/>
                          <a:ea typeface="メイリオ"/>
                        </a:defRPr>
                      </a:lvl5pPr>
                      <a:lvl6pPr marL="2286000" algn="l" defTabSz="914400" rtl="0" eaLnBrk="1" latinLnBrk="0" hangingPunct="1">
                        <a:defRPr kumimoji="1" sz="1800" b="1" kern="1200">
                          <a:solidFill>
                            <a:schemeClr val="lt1"/>
                          </a:solidFill>
                          <a:latin typeface="Segoe UI"/>
                          <a:ea typeface="メイリオ"/>
                        </a:defRPr>
                      </a:lvl6pPr>
                      <a:lvl7pPr marL="2743200" algn="l" defTabSz="914400" rtl="0" eaLnBrk="1" latinLnBrk="0" hangingPunct="1">
                        <a:defRPr kumimoji="1" sz="1800" b="1" kern="1200">
                          <a:solidFill>
                            <a:schemeClr val="lt1"/>
                          </a:solidFill>
                          <a:latin typeface="Segoe UI"/>
                          <a:ea typeface="メイリオ"/>
                        </a:defRPr>
                      </a:lvl7pPr>
                      <a:lvl8pPr marL="3200400" algn="l" defTabSz="914400" rtl="0" eaLnBrk="1" latinLnBrk="0" hangingPunct="1">
                        <a:defRPr kumimoji="1" sz="1800" b="1" kern="1200">
                          <a:solidFill>
                            <a:schemeClr val="lt1"/>
                          </a:solidFill>
                          <a:latin typeface="Segoe UI"/>
                          <a:ea typeface="メイリオ"/>
                        </a:defRPr>
                      </a:lvl8pPr>
                      <a:lvl9pPr marL="3657600" algn="l" defTabSz="914400" rtl="0" eaLnBrk="1" latinLnBrk="0" hangingPunct="1">
                        <a:defRPr kumimoji="1" sz="1800" b="1" kern="1200">
                          <a:solidFill>
                            <a:schemeClr val="lt1"/>
                          </a:solidFill>
                          <a:latin typeface="Segoe UI"/>
                          <a:ea typeface="メイリオ"/>
                        </a:defRPr>
                      </a:lvl9pPr>
                    </a:lstStyle>
                    <a:p>
                      <a:pPr algn="ctr"/>
                      <a:r>
                        <a:rPr kumimoji="1" lang="en-US" altLang="ja-JP" sz="1400" b="1" dirty="0" smtClean="0">
                          <a:solidFill>
                            <a:schemeClr val="tx1"/>
                          </a:solidFill>
                          <a:latin typeface="メイリオ" panose="020B0604030504040204" pitchFamily="50" charset="-128"/>
                          <a:ea typeface="メイリオ" panose="020B0604030504040204" pitchFamily="50" charset="-128"/>
                        </a:rPr>
                        <a:t>600</a:t>
                      </a:r>
                      <a:r>
                        <a:rPr kumimoji="1" lang="ja-JP" altLang="en-US" sz="1400" b="0" dirty="0" smtClean="0">
                          <a:solidFill>
                            <a:schemeClr val="tx1"/>
                          </a:solidFill>
                          <a:latin typeface="メイリオ" panose="020B0604030504040204" pitchFamily="50" charset="-128"/>
                          <a:ea typeface="メイリオ" panose="020B0604030504040204" pitchFamily="50" charset="-128"/>
                        </a:rPr>
                        <a:t>件</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marL="9000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9BBB59">
                        <a:lumMod val="40000"/>
                        <a:lumOff val="60000"/>
                      </a:srgbClr>
                    </a:solidFill>
                  </a:tcPr>
                </a:tc>
                <a:tc rowSpan="3">
                  <a:txBody>
                    <a:bodyPr/>
                    <a:lstStyle>
                      <a:lvl1pPr marL="0" algn="l" defTabSz="914400" rtl="0" eaLnBrk="1" latinLnBrk="0" hangingPunct="1">
                        <a:defRPr kumimoji="1" sz="1800" b="1" kern="1200">
                          <a:solidFill>
                            <a:schemeClr val="lt1"/>
                          </a:solidFill>
                          <a:latin typeface="Segoe UI"/>
                          <a:ea typeface="メイリオ"/>
                        </a:defRPr>
                      </a:lvl1pPr>
                      <a:lvl2pPr marL="457200" algn="l" defTabSz="914400" rtl="0" eaLnBrk="1" latinLnBrk="0" hangingPunct="1">
                        <a:defRPr kumimoji="1" sz="1800" b="1" kern="1200">
                          <a:solidFill>
                            <a:schemeClr val="lt1"/>
                          </a:solidFill>
                          <a:latin typeface="Segoe UI"/>
                          <a:ea typeface="メイリオ"/>
                        </a:defRPr>
                      </a:lvl2pPr>
                      <a:lvl3pPr marL="914400" algn="l" defTabSz="914400" rtl="0" eaLnBrk="1" latinLnBrk="0" hangingPunct="1">
                        <a:defRPr kumimoji="1" sz="1800" b="1" kern="1200">
                          <a:solidFill>
                            <a:schemeClr val="lt1"/>
                          </a:solidFill>
                          <a:latin typeface="Segoe UI"/>
                          <a:ea typeface="メイリオ"/>
                        </a:defRPr>
                      </a:lvl3pPr>
                      <a:lvl4pPr marL="1371600" algn="l" defTabSz="914400" rtl="0" eaLnBrk="1" latinLnBrk="0" hangingPunct="1">
                        <a:defRPr kumimoji="1" sz="1800" b="1" kern="1200">
                          <a:solidFill>
                            <a:schemeClr val="lt1"/>
                          </a:solidFill>
                          <a:latin typeface="Segoe UI"/>
                          <a:ea typeface="メイリオ"/>
                        </a:defRPr>
                      </a:lvl4pPr>
                      <a:lvl5pPr marL="1828800" algn="l" defTabSz="914400" rtl="0" eaLnBrk="1" latinLnBrk="0" hangingPunct="1">
                        <a:defRPr kumimoji="1" sz="1800" b="1" kern="1200">
                          <a:solidFill>
                            <a:schemeClr val="lt1"/>
                          </a:solidFill>
                          <a:latin typeface="Segoe UI"/>
                          <a:ea typeface="メイリオ"/>
                        </a:defRPr>
                      </a:lvl5pPr>
                      <a:lvl6pPr marL="2286000" algn="l" defTabSz="914400" rtl="0" eaLnBrk="1" latinLnBrk="0" hangingPunct="1">
                        <a:defRPr kumimoji="1" sz="1800" b="1" kern="1200">
                          <a:solidFill>
                            <a:schemeClr val="lt1"/>
                          </a:solidFill>
                          <a:latin typeface="Segoe UI"/>
                          <a:ea typeface="メイリオ"/>
                        </a:defRPr>
                      </a:lvl6pPr>
                      <a:lvl7pPr marL="2743200" algn="l" defTabSz="914400" rtl="0" eaLnBrk="1" latinLnBrk="0" hangingPunct="1">
                        <a:defRPr kumimoji="1" sz="1800" b="1" kern="1200">
                          <a:solidFill>
                            <a:schemeClr val="lt1"/>
                          </a:solidFill>
                          <a:latin typeface="Segoe UI"/>
                          <a:ea typeface="メイリオ"/>
                        </a:defRPr>
                      </a:lvl7pPr>
                      <a:lvl8pPr marL="3200400" algn="l" defTabSz="914400" rtl="0" eaLnBrk="1" latinLnBrk="0" hangingPunct="1">
                        <a:defRPr kumimoji="1" sz="1800" b="1" kern="1200">
                          <a:solidFill>
                            <a:schemeClr val="lt1"/>
                          </a:solidFill>
                          <a:latin typeface="Segoe UI"/>
                          <a:ea typeface="メイリオ"/>
                        </a:defRPr>
                      </a:lvl8pPr>
                      <a:lvl9pPr marL="3657600" algn="l" defTabSz="914400" rtl="0" eaLnBrk="1" latinLnBrk="0" hangingPunct="1">
                        <a:defRPr kumimoji="1" sz="1800" b="1" kern="1200">
                          <a:solidFill>
                            <a:schemeClr val="lt1"/>
                          </a:solidFill>
                          <a:latin typeface="Segoe UI"/>
                          <a:ea typeface="メイリオ"/>
                        </a:defRPr>
                      </a:lvl9pPr>
                    </a:lstStyle>
                    <a:p>
                      <a:pPr algn="ctr"/>
                      <a:r>
                        <a:rPr kumimoji="1" lang="en-US" altLang="ja-JP" sz="1400" b="1" dirty="0" smtClean="0">
                          <a:solidFill>
                            <a:schemeClr val="tx1"/>
                          </a:solidFill>
                          <a:latin typeface="メイリオ" panose="020B0604030504040204" pitchFamily="50" charset="-128"/>
                          <a:ea typeface="メイリオ" panose="020B0604030504040204" pitchFamily="50" charset="-128"/>
                        </a:rPr>
                        <a:t>760</a:t>
                      </a:r>
                      <a:r>
                        <a:rPr kumimoji="1" lang="ja-JP" altLang="en-US" sz="1400" b="0" dirty="0" smtClean="0">
                          <a:solidFill>
                            <a:schemeClr val="tx1"/>
                          </a:solidFill>
                          <a:latin typeface="メイリオ" panose="020B0604030504040204" pitchFamily="50" charset="-128"/>
                          <a:ea typeface="メイリオ" panose="020B0604030504040204" pitchFamily="50" charset="-128"/>
                        </a:rPr>
                        <a:t>件</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marL="9000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xmlns="" val="10000"/>
                  </a:ext>
                </a:extLst>
              </a:tr>
              <a:tr h="628051">
                <a:tc>
                  <a:txBody>
                    <a:bodyPr/>
                    <a:lstStyle>
                      <a:lvl1pPr marL="0" algn="l" defTabSz="914400" rtl="0" eaLnBrk="1" latinLnBrk="0" hangingPunct="1">
                        <a:defRPr kumimoji="1" sz="1800" kern="1200">
                          <a:solidFill>
                            <a:schemeClr val="dk1"/>
                          </a:solidFill>
                          <a:latin typeface="Segoe UI"/>
                          <a:ea typeface="メイリオ"/>
                        </a:defRPr>
                      </a:lvl1pPr>
                      <a:lvl2pPr marL="457200" algn="l" defTabSz="914400" rtl="0" eaLnBrk="1" latinLnBrk="0" hangingPunct="1">
                        <a:defRPr kumimoji="1" sz="1800" kern="1200">
                          <a:solidFill>
                            <a:schemeClr val="dk1"/>
                          </a:solidFill>
                          <a:latin typeface="Segoe UI"/>
                          <a:ea typeface="メイリオ"/>
                        </a:defRPr>
                      </a:lvl2pPr>
                      <a:lvl3pPr marL="914400" algn="l" defTabSz="914400" rtl="0" eaLnBrk="1" latinLnBrk="0" hangingPunct="1">
                        <a:defRPr kumimoji="1" sz="1800" kern="1200">
                          <a:solidFill>
                            <a:schemeClr val="dk1"/>
                          </a:solidFill>
                          <a:latin typeface="Segoe UI"/>
                          <a:ea typeface="メイリオ"/>
                        </a:defRPr>
                      </a:lvl3pPr>
                      <a:lvl4pPr marL="1371600" algn="l" defTabSz="914400" rtl="0" eaLnBrk="1" latinLnBrk="0" hangingPunct="1">
                        <a:defRPr kumimoji="1" sz="1800" kern="1200">
                          <a:solidFill>
                            <a:schemeClr val="dk1"/>
                          </a:solidFill>
                          <a:latin typeface="Segoe UI"/>
                          <a:ea typeface="メイリオ"/>
                        </a:defRPr>
                      </a:lvl4pPr>
                      <a:lvl5pPr marL="1828800" algn="l" defTabSz="914400" rtl="0" eaLnBrk="1" latinLnBrk="0" hangingPunct="1">
                        <a:defRPr kumimoji="1" sz="1800" kern="1200">
                          <a:solidFill>
                            <a:schemeClr val="dk1"/>
                          </a:solidFill>
                          <a:latin typeface="Segoe UI"/>
                          <a:ea typeface="メイリオ"/>
                        </a:defRPr>
                      </a:lvl5pPr>
                      <a:lvl6pPr marL="2286000" algn="l" defTabSz="914400" rtl="0" eaLnBrk="1" latinLnBrk="0" hangingPunct="1">
                        <a:defRPr kumimoji="1" sz="1800" kern="1200">
                          <a:solidFill>
                            <a:schemeClr val="dk1"/>
                          </a:solidFill>
                          <a:latin typeface="Segoe UI"/>
                          <a:ea typeface="メイリオ"/>
                        </a:defRPr>
                      </a:lvl6pPr>
                      <a:lvl7pPr marL="2743200" algn="l" defTabSz="914400" rtl="0" eaLnBrk="1" latinLnBrk="0" hangingPunct="1">
                        <a:defRPr kumimoji="1" sz="1800" kern="1200">
                          <a:solidFill>
                            <a:schemeClr val="dk1"/>
                          </a:solidFill>
                          <a:latin typeface="Segoe UI"/>
                          <a:ea typeface="メイリオ"/>
                        </a:defRPr>
                      </a:lvl7pPr>
                      <a:lvl8pPr marL="3200400" algn="l" defTabSz="914400" rtl="0" eaLnBrk="1" latinLnBrk="0" hangingPunct="1">
                        <a:defRPr kumimoji="1" sz="1800" kern="1200">
                          <a:solidFill>
                            <a:schemeClr val="dk1"/>
                          </a:solidFill>
                          <a:latin typeface="Segoe UI"/>
                          <a:ea typeface="メイリオ"/>
                        </a:defRPr>
                      </a:lvl8pPr>
                      <a:lvl9pPr marL="3657600" algn="l" defTabSz="914400" rtl="0" eaLnBrk="1" latinLnBrk="0" hangingPunct="1">
                        <a:defRPr kumimoji="1" sz="1800" kern="1200">
                          <a:solidFill>
                            <a:schemeClr val="dk1"/>
                          </a:solidFill>
                          <a:latin typeface="Segoe UI"/>
                          <a:ea typeface="メイリオ"/>
                        </a:defRPr>
                      </a:lvl9pPr>
                    </a:lstStyle>
                    <a:p>
                      <a:pPr algn="ctr"/>
                      <a:r>
                        <a:rPr kumimoji="1" lang="ja-JP" altLang="en-US" sz="1300" b="0" dirty="0" smtClean="0">
                          <a:solidFill>
                            <a:schemeClr val="tx1"/>
                          </a:solidFill>
                          <a:latin typeface="メイリオ" panose="020B0604030504040204" pitchFamily="50" charset="-128"/>
                          <a:ea typeface="メイリオ" panose="020B0604030504040204" pitchFamily="50" charset="-128"/>
                        </a:rPr>
                        <a:t>器械器具の実施件数</a:t>
                      </a:r>
                      <a:endParaRPr kumimoji="1" lang="ja-JP" altLang="en-US" sz="1300" b="0" dirty="0">
                        <a:solidFill>
                          <a:schemeClr val="tx1"/>
                        </a:solidFill>
                        <a:latin typeface="メイリオ" panose="020B0604030504040204" pitchFamily="50" charset="-128"/>
                        <a:ea typeface="メイリオ" panose="020B0604030504040204" pitchFamily="50" charset="-128"/>
                      </a:endParaRPr>
                    </a:p>
                  </a:txBody>
                  <a:tcPr marL="9000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8064A2">
                        <a:lumMod val="40000"/>
                        <a:lumOff val="60000"/>
                      </a:srgbClr>
                    </a:solidFill>
                  </a:tcPr>
                </a:tc>
                <a:tc>
                  <a:txBody>
                    <a:bodyPr/>
                    <a:lstStyle>
                      <a:lvl1pPr marL="0" algn="l" defTabSz="914400" rtl="0" eaLnBrk="1" latinLnBrk="0" hangingPunct="1">
                        <a:defRPr kumimoji="1" sz="1800" kern="1200">
                          <a:solidFill>
                            <a:schemeClr val="dk1"/>
                          </a:solidFill>
                          <a:latin typeface="Segoe UI"/>
                          <a:ea typeface="メイリオ"/>
                        </a:defRPr>
                      </a:lvl1pPr>
                      <a:lvl2pPr marL="457200" algn="l" defTabSz="914400" rtl="0" eaLnBrk="1" latinLnBrk="0" hangingPunct="1">
                        <a:defRPr kumimoji="1" sz="1800" kern="1200">
                          <a:solidFill>
                            <a:schemeClr val="dk1"/>
                          </a:solidFill>
                          <a:latin typeface="Segoe UI"/>
                          <a:ea typeface="メイリオ"/>
                        </a:defRPr>
                      </a:lvl2pPr>
                      <a:lvl3pPr marL="914400" algn="l" defTabSz="914400" rtl="0" eaLnBrk="1" latinLnBrk="0" hangingPunct="1">
                        <a:defRPr kumimoji="1" sz="1800" kern="1200">
                          <a:solidFill>
                            <a:schemeClr val="dk1"/>
                          </a:solidFill>
                          <a:latin typeface="Segoe UI"/>
                          <a:ea typeface="メイリオ"/>
                        </a:defRPr>
                      </a:lvl3pPr>
                      <a:lvl4pPr marL="1371600" algn="l" defTabSz="914400" rtl="0" eaLnBrk="1" latinLnBrk="0" hangingPunct="1">
                        <a:defRPr kumimoji="1" sz="1800" kern="1200">
                          <a:solidFill>
                            <a:schemeClr val="dk1"/>
                          </a:solidFill>
                          <a:latin typeface="Segoe UI"/>
                          <a:ea typeface="メイリオ"/>
                        </a:defRPr>
                      </a:lvl4pPr>
                      <a:lvl5pPr marL="1828800" algn="l" defTabSz="914400" rtl="0" eaLnBrk="1" latinLnBrk="0" hangingPunct="1">
                        <a:defRPr kumimoji="1" sz="1800" kern="1200">
                          <a:solidFill>
                            <a:schemeClr val="dk1"/>
                          </a:solidFill>
                          <a:latin typeface="Segoe UI"/>
                          <a:ea typeface="メイリオ"/>
                        </a:defRPr>
                      </a:lvl5pPr>
                      <a:lvl6pPr marL="2286000" algn="l" defTabSz="914400" rtl="0" eaLnBrk="1" latinLnBrk="0" hangingPunct="1">
                        <a:defRPr kumimoji="1" sz="1800" kern="1200">
                          <a:solidFill>
                            <a:schemeClr val="dk1"/>
                          </a:solidFill>
                          <a:latin typeface="Segoe UI"/>
                          <a:ea typeface="メイリオ"/>
                        </a:defRPr>
                      </a:lvl6pPr>
                      <a:lvl7pPr marL="2743200" algn="l" defTabSz="914400" rtl="0" eaLnBrk="1" latinLnBrk="0" hangingPunct="1">
                        <a:defRPr kumimoji="1" sz="1800" kern="1200">
                          <a:solidFill>
                            <a:schemeClr val="dk1"/>
                          </a:solidFill>
                          <a:latin typeface="Segoe UI"/>
                          <a:ea typeface="メイリオ"/>
                        </a:defRPr>
                      </a:lvl7pPr>
                      <a:lvl8pPr marL="3200400" algn="l" defTabSz="914400" rtl="0" eaLnBrk="1" latinLnBrk="0" hangingPunct="1">
                        <a:defRPr kumimoji="1" sz="1800" kern="1200">
                          <a:solidFill>
                            <a:schemeClr val="dk1"/>
                          </a:solidFill>
                          <a:latin typeface="Segoe UI"/>
                          <a:ea typeface="メイリオ"/>
                        </a:defRPr>
                      </a:lvl8pPr>
                      <a:lvl9pPr marL="3657600" algn="l" defTabSz="914400" rtl="0" eaLnBrk="1" latinLnBrk="0" hangingPunct="1">
                        <a:defRPr kumimoji="1" sz="1800" kern="1200">
                          <a:solidFill>
                            <a:schemeClr val="dk1"/>
                          </a:solidFill>
                          <a:latin typeface="Segoe UI"/>
                          <a:ea typeface="メイリオ"/>
                        </a:defRPr>
                      </a:lvl9pPr>
                    </a:lstStyle>
                    <a:p>
                      <a:pPr algn="ctr"/>
                      <a:r>
                        <a:rPr kumimoji="1" lang="en-US" altLang="ja-JP" sz="1400" b="1" dirty="0" smtClean="0">
                          <a:solidFill>
                            <a:schemeClr val="tx1"/>
                          </a:solidFill>
                          <a:latin typeface="メイリオ" panose="020B0604030504040204" pitchFamily="50" charset="-128"/>
                          <a:ea typeface="メイリオ" panose="020B0604030504040204" pitchFamily="50" charset="-128"/>
                        </a:rPr>
                        <a:t>90</a:t>
                      </a:r>
                      <a:r>
                        <a:rPr kumimoji="1" lang="ja-JP" altLang="en-US" sz="1400" b="0" dirty="0" smtClean="0">
                          <a:solidFill>
                            <a:schemeClr val="tx1"/>
                          </a:solidFill>
                          <a:latin typeface="メイリオ" panose="020B0604030504040204" pitchFamily="50" charset="-128"/>
                          <a:ea typeface="メイリオ" panose="020B0604030504040204" pitchFamily="50" charset="-128"/>
                        </a:rPr>
                        <a:t>件</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marL="9000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8064A2">
                        <a:lumMod val="40000"/>
                        <a:lumOff val="60000"/>
                      </a:srgbClr>
                    </a:solidFill>
                  </a:tcPr>
                </a:tc>
                <a:tc vMerge="1">
                  <a:txBody>
                    <a:bodyPr/>
                    <a:lstStyle/>
                    <a:p>
                      <a:pPr algn="ctr"/>
                      <a:endParaRPr kumimoji="1" lang="ja-JP" altLang="en-US" sz="1400" b="0" dirty="0">
                        <a:solidFill>
                          <a:schemeClr val="tx1"/>
                        </a:solidFill>
                        <a:latin typeface="+mj-lt"/>
                      </a:endParaRPr>
                    </a:p>
                  </a:txBody>
                  <a:tcPr marL="90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xmlns="" val="10001"/>
                  </a:ext>
                </a:extLst>
              </a:tr>
              <a:tr h="628051">
                <a:tc>
                  <a:txBody>
                    <a:bodyPr/>
                    <a:lstStyle>
                      <a:lvl1pPr marL="0" algn="l" defTabSz="914400" rtl="0" eaLnBrk="1" latinLnBrk="0" hangingPunct="1">
                        <a:defRPr kumimoji="1" sz="1800" kern="1200">
                          <a:solidFill>
                            <a:schemeClr val="dk1"/>
                          </a:solidFill>
                          <a:latin typeface="Segoe UI"/>
                          <a:ea typeface="メイリオ"/>
                        </a:defRPr>
                      </a:lvl1pPr>
                      <a:lvl2pPr marL="457200" algn="l" defTabSz="914400" rtl="0" eaLnBrk="1" latinLnBrk="0" hangingPunct="1">
                        <a:defRPr kumimoji="1" sz="1800" kern="1200">
                          <a:solidFill>
                            <a:schemeClr val="dk1"/>
                          </a:solidFill>
                          <a:latin typeface="Segoe UI"/>
                          <a:ea typeface="メイリオ"/>
                        </a:defRPr>
                      </a:lvl2pPr>
                      <a:lvl3pPr marL="914400" algn="l" defTabSz="914400" rtl="0" eaLnBrk="1" latinLnBrk="0" hangingPunct="1">
                        <a:defRPr kumimoji="1" sz="1800" kern="1200">
                          <a:solidFill>
                            <a:schemeClr val="dk1"/>
                          </a:solidFill>
                          <a:latin typeface="Segoe UI"/>
                          <a:ea typeface="メイリオ"/>
                        </a:defRPr>
                      </a:lvl3pPr>
                      <a:lvl4pPr marL="1371600" algn="l" defTabSz="914400" rtl="0" eaLnBrk="1" latinLnBrk="0" hangingPunct="1">
                        <a:defRPr kumimoji="1" sz="1800" kern="1200">
                          <a:solidFill>
                            <a:schemeClr val="dk1"/>
                          </a:solidFill>
                          <a:latin typeface="Segoe UI"/>
                          <a:ea typeface="メイリオ"/>
                        </a:defRPr>
                      </a:lvl4pPr>
                      <a:lvl5pPr marL="1828800" algn="l" defTabSz="914400" rtl="0" eaLnBrk="1" latinLnBrk="0" hangingPunct="1">
                        <a:defRPr kumimoji="1" sz="1800" kern="1200">
                          <a:solidFill>
                            <a:schemeClr val="dk1"/>
                          </a:solidFill>
                          <a:latin typeface="Segoe UI"/>
                          <a:ea typeface="メイリオ"/>
                        </a:defRPr>
                      </a:lvl5pPr>
                      <a:lvl6pPr marL="2286000" algn="l" defTabSz="914400" rtl="0" eaLnBrk="1" latinLnBrk="0" hangingPunct="1">
                        <a:defRPr kumimoji="1" sz="1800" kern="1200">
                          <a:solidFill>
                            <a:schemeClr val="dk1"/>
                          </a:solidFill>
                          <a:latin typeface="Segoe UI"/>
                          <a:ea typeface="メイリオ"/>
                        </a:defRPr>
                      </a:lvl6pPr>
                      <a:lvl7pPr marL="2743200" algn="l" defTabSz="914400" rtl="0" eaLnBrk="1" latinLnBrk="0" hangingPunct="1">
                        <a:defRPr kumimoji="1" sz="1800" kern="1200">
                          <a:solidFill>
                            <a:schemeClr val="dk1"/>
                          </a:solidFill>
                          <a:latin typeface="Segoe UI"/>
                          <a:ea typeface="メイリオ"/>
                        </a:defRPr>
                      </a:lvl7pPr>
                      <a:lvl8pPr marL="3200400" algn="l" defTabSz="914400" rtl="0" eaLnBrk="1" latinLnBrk="0" hangingPunct="1">
                        <a:defRPr kumimoji="1" sz="1800" kern="1200">
                          <a:solidFill>
                            <a:schemeClr val="dk1"/>
                          </a:solidFill>
                          <a:latin typeface="Segoe UI"/>
                          <a:ea typeface="メイリオ"/>
                        </a:defRPr>
                      </a:lvl8pPr>
                      <a:lvl9pPr marL="3657600" algn="l" defTabSz="914400" rtl="0" eaLnBrk="1" latinLnBrk="0" hangingPunct="1">
                        <a:defRPr kumimoji="1" sz="1800" kern="1200">
                          <a:solidFill>
                            <a:schemeClr val="dk1"/>
                          </a:solidFill>
                          <a:latin typeface="Segoe UI"/>
                          <a:ea typeface="メイリオ"/>
                        </a:defRPr>
                      </a:lvl9pPr>
                    </a:lstStyle>
                    <a:p>
                      <a:pPr algn="ctr"/>
                      <a:r>
                        <a:rPr kumimoji="1" lang="ja-JP" altLang="en-US" sz="1300" b="0" dirty="0" smtClean="0">
                          <a:solidFill>
                            <a:schemeClr val="tx1"/>
                          </a:solidFill>
                          <a:latin typeface="メイリオ" panose="020B0604030504040204" pitchFamily="50" charset="-128"/>
                          <a:ea typeface="メイリオ" panose="020B0604030504040204" pitchFamily="50" charset="-128"/>
                        </a:rPr>
                        <a:t>加工細胞等の実施件数</a:t>
                      </a:r>
                      <a:endParaRPr kumimoji="1" lang="ja-JP" altLang="en-US" sz="1300" b="0" dirty="0">
                        <a:solidFill>
                          <a:schemeClr val="tx1"/>
                        </a:solidFill>
                        <a:latin typeface="メイリオ" panose="020B0604030504040204" pitchFamily="50" charset="-128"/>
                        <a:ea typeface="メイリオ" panose="020B0604030504040204" pitchFamily="50" charset="-128"/>
                      </a:endParaRPr>
                    </a:p>
                  </a:txBody>
                  <a:tcPr marL="9000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a:txBody>
                    <a:bodyPr/>
                    <a:lstStyle>
                      <a:lvl1pPr marL="0" algn="l" defTabSz="914400" rtl="0" eaLnBrk="1" latinLnBrk="0" hangingPunct="1">
                        <a:defRPr kumimoji="1" sz="1800" kern="1200">
                          <a:solidFill>
                            <a:schemeClr val="dk1"/>
                          </a:solidFill>
                          <a:latin typeface="Segoe UI"/>
                          <a:ea typeface="メイリオ"/>
                        </a:defRPr>
                      </a:lvl1pPr>
                      <a:lvl2pPr marL="457200" algn="l" defTabSz="914400" rtl="0" eaLnBrk="1" latinLnBrk="0" hangingPunct="1">
                        <a:defRPr kumimoji="1" sz="1800" kern="1200">
                          <a:solidFill>
                            <a:schemeClr val="dk1"/>
                          </a:solidFill>
                          <a:latin typeface="Segoe UI"/>
                          <a:ea typeface="メイリオ"/>
                        </a:defRPr>
                      </a:lvl2pPr>
                      <a:lvl3pPr marL="914400" algn="l" defTabSz="914400" rtl="0" eaLnBrk="1" latinLnBrk="0" hangingPunct="1">
                        <a:defRPr kumimoji="1" sz="1800" kern="1200">
                          <a:solidFill>
                            <a:schemeClr val="dk1"/>
                          </a:solidFill>
                          <a:latin typeface="Segoe UI"/>
                          <a:ea typeface="メイリオ"/>
                        </a:defRPr>
                      </a:lvl3pPr>
                      <a:lvl4pPr marL="1371600" algn="l" defTabSz="914400" rtl="0" eaLnBrk="1" latinLnBrk="0" hangingPunct="1">
                        <a:defRPr kumimoji="1" sz="1800" kern="1200">
                          <a:solidFill>
                            <a:schemeClr val="dk1"/>
                          </a:solidFill>
                          <a:latin typeface="Segoe UI"/>
                          <a:ea typeface="メイリオ"/>
                        </a:defRPr>
                      </a:lvl4pPr>
                      <a:lvl5pPr marL="1828800" algn="l" defTabSz="914400" rtl="0" eaLnBrk="1" latinLnBrk="0" hangingPunct="1">
                        <a:defRPr kumimoji="1" sz="1800" kern="1200">
                          <a:solidFill>
                            <a:schemeClr val="dk1"/>
                          </a:solidFill>
                          <a:latin typeface="Segoe UI"/>
                          <a:ea typeface="メイリオ"/>
                        </a:defRPr>
                      </a:lvl5pPr>
                      <a:lvl6pPr marL="2286000" algn="l" defTabSz="914400" rtl="0" eaLnBrk="1" latinLnBrk="0" hangingPunct="1">
                        <a:defRPr kumimoji="1" sz="1800" kern="1200">
                          <a:solidFill>
                            <a:schemeClr val="dk1"/>
                          </a:solidFill>
                          <a:latin typeface="Segoe UI"/>
                          <a:ea typeface="メイリオ"/>
                        </a:defRPr>
                      </a:lvl6pPr>
                      <a:lvl7pPr marL="2743200" algn="l" defTabSz="914400" rtl="0" eaLnBrk="1" latinLnBrk="0" hangingPunct="1">
                        <a:defRPr kumimoji="1" sz="1800" kern="1200">
                          <a:solidFill>
                            <a:schemeClr val="dk1"/>
                          </a:solidFill>
                          <a:latin typeface="Segoe UI"/>
                          <a:ea typeface="メイリオ"/>
                        </a:defRPr>
                      </a:lvl7pPr>
                      <a:lvl8pPr marL="3200400" algn="l" defTabSz="914400" rtl="0" eaLnBrk="1" latinLnBrk="0" hangingPunct="1">
                        <a:defRPr kumimoji="1" sz="1800" kern="1200">
                          <a:solidFill>
                            <a:schemeClr val="dk1"/>
                          </a:solidFill>
                          <a:latin typeface="Segoe UI"/>
                          <a:ea typeface="メイリオ"/>
                        </a:defRPr>
                      </a:lvl8pPr>
                      <a:lvl9pPr marL="3657600" algn="l" defTabSz="914400" rtl="0" eaLnBrk="1" latinLnBrk="0" hangingPunct="1">
                        <a:defRPr kumimoji="1" sz="1800" kern="1200">
                          <a:solidFill>
                            <a:schemeClr val="dk1"/>
                          </a:solidFill>
                          <a:latin typeface="Segoe UI"/>
                          <a:ea typeface="メイリオ"/>
                        </a:defRPr>
                      </a:lvl9pPr>
                    </a:lstStyle>
                    <a:p>
                      <a:pPr algn="ctr"/>
                      <a:r>
                        <a:rPr kumimoji="1" lang="en-US" altLang="ja-JP" sz="1400" b="1" dirty="0" smtClean="0">
                          <a:solidFill>
                            <a:schemeClr val="tx1"/>
                          </a:solidFill>
                          <a:latin typeface="メイリオ" panose="020B0604030504040204" pitchFamily="50" charset="-128"/>
                          <a:ea typeface="メイリオ" panose="020B0604030504040204" pitchFamily="50" charset="-128"/>
                        </a:rPr>
                        <a:t>70</a:t>
                      </a:r>
                      <a:r>
                        <a:rPr kumimoji="1" lang="ja-JP" altLang="en-US" sz="1400" b="0" dirty="0" smtClean="0">
                          <a:solidFill>
                            <a:schemeClr val="tx1"/>
                          </a:solidFill>
                          <a:latin typeface="メイリオ" panose="020B0604030504040204" pitchFamily="50" charset="-128"/>
                          <a:ea typeface="メイリオ" panose="020B0604030504040204" pitchFamily="50" charset="-128"/>
                        </a:rPr>
                        <a:t>件</a:t>
                      </a:r>
                      <a:endParaRPr kumimoji="1" lang="ja-JP" altLang="en-US" sz="1400" b="0" dirty="0">
                        <a:solidFill>
                          <a:schemeClr val="tx1"/>
                        </a:solidFill>
                        <a:latin typeface="メイリオ" panose="020B0604030504040204" pitchFamily="50" charset="-128"/>
                        <a:ea typeface="メイリオ" panose="020B0604030504040204" pitchFamily="50" charset="-128"/>
                      </a:endParaRPr>
                    </a:p>
                  </a:txBody>
                  <a:tcPr marL="9000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vMerge="1">
                  <a:txBody>
                    <a:bodyPr/>
                    <a:lstStyle/>
                    <a:p>
                      <a:pPr algn="ctr"/>
                      <a:endParaRPr kumimoji="1" lang="ja-JP" altLang="en-US" sz="1400" b="0" dirty="0">
                        <a:solidFill>
                          <a:schemeClr val="tx1"/>
                        </a:solidFill>
                        <a:latin typeface="+mj-lt"/>
                      </a:endParaRPr>
                    </a:p>
                  </a:txBody>
                  <a:tcPr marL="90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xmlns="" val="10002"/>
                  </a:ext>
                </a:extLst>
              </a:tr>
            </a:tbl>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タイトル 1">
            <a:extLst>
              <a:ext uri="{FF2B5EF4-FFF2-40B4-BE49-F238E27FC236}">
                <a16:creationId xmlns="" xmlns:a16="http://schemas.microsoft.com/office/drawing/2014/main" id="{BFC3AC7C-4015-43D1-A0F2-479BF5075123}"/>
              </a:ext>
            </a:extLst>
          </p:cNvPr>
          <p:cNvSpPr>
            <a:spLocks noGrp="1"/>
          </p:cNvSpPr>
          <p:nvPr>
            <p:ph type="title"/>
          </p:nvPr>
        </p:nvSpPr>
        <p:spPr>
          <a:xfrm>
            <a:off x="0" y="0"/>
            <a:ext cx="9144000" cy="1125538"/>
          </a:xfrm>
          <a:noFill/>
          <a:extLst>
            <a:ext uri="{909E8E84-426E-40DD-AFC4-6F175D3DCCD1}">
              <a14:hiddenFill xmlns:a14="http://schemas.microsoft.com/office/drawing/2010/main">
                <a:gradFill rotWithShape="1">
                  <a:gsLst>
                    <a:gs pos="0">
                      <a:srgbClr val="0F4F58"/>
                    </a:gs>
                    <a:gs pos="50000">
                      <a:srgbClr val="1B7580"/>
                    </a:gs>
                    <a:gs pos="100000">
                      <a:srgbClr val="228C9A"/>
                    </a:gs>
                  </a:gsLst>
                  <a:lin ang="5400000" scaled="1"/>
                </a:gradFill>
              </a14:hiddenFill>
            </a:ext>
          </a:extLst>
        </p:spPr>
        <p:txBody>
          <a:bodyPr/>
          <a:lstStyle/>
          <a:p>
            <a:r>
              <a:rPr kumimoji="1" lang="ja-JP" altLang="en-US">
                <a:latin typeface="メイリオ" panose="020B0604030504040204" pitchFamily="34" charset="-128"/>
                <a:ea typeface="メイリオ" panose="020B0604030504040204" pitchFamily="34" charset="-128"/>
              </a:rPr>
              <a:t>治験の準備から医薬品の承認まで</a:t>
            </a:r>
          </a:p>
        </p:txBody>
      </p:sp>
      <p:sp>
        <p:nvSpPr>
          <p:cNvPr id="23555" name="Rectangle 22">
            <a:extLst>
              <a:ext uri="{FF2B5EF4-FFF2-40B4-BE49-F238E27FC236}">
                <a16:creationId xmlns="" xmlns:a16="http://schemas.microsoft.com/office/drawing/2014/main" id="{61B6C933-B618-4368-8A0E-6E5A0ADF9960}"/>
              </a:ext>
            </a:extLst>
          </p:cNvPr>
          <p:cNvSpPr>
            <a:spLocks noChangeArrowheads="1"/>
          </p:cNvSpPr>
          <p:nvPr/>
        </p:nvSpPr>
        <p:spPr bwMode="auto">
          <a:xfrm>
            <a:off x="7331075" y="2601913"/>
            <a:ext cx="258763"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治験総括報告書の作成</a:t>
            </a:r>
            <a:endParaRPr kumimoji="0" lang="ja-JP" altLang="ja-JP" sz="1400" b="1">
              <a:latin typeface="メイリオ" panose="020B0604030504040204" pitchFamily="34" charset="-128"/>
              <a:ea typeface="メイリオ" panose="020B0604030504040204" pitchFamily="34" charset="-128"/>
            </a:endParaRPr>
          </a:p>
        </p:txBody>
      </p:sp>
      <p:sp>
        <p:nvSpPr>
          <p:cNvPr id="10244" name="Rectangle 23">
            <a:extLst>
              <a:ext uri="{FF2B5EF4-FFF2-40B4-BE49-F238E27FC236}">
                <a16:creationId xmlns="" xmlns:a16="http://schemas.microsoft.com/office/drawing/2014/main" id="{F6B35240-8438-4F72-9157-64BCC2489E38}"/>
              </a:ext>
            </a:extLst>
          </p:cNvPr>
          <p:cNvSpPr>
            <a:spLocks noChangeArrowheads="1"/>
          </p:cNvSpPr>
          <p:nvPr/>
        </p:nvSpPr>
        <p:spPr bwMode="auto">
          <a:xfrm>
            <a:off x="7616825" y="2601913"/>
            <a:ext cx="258763" cy="2914650"/>
          </a:xfrm>
          <a:prstGeom prst="rect">
            <a:avLst/>
          </a:prstGeom>
          <a:solidFill>
            <a:srgbClr val="F7A7CB"/>
          </a:solidFill>
          <a:ln>
            <a:noFill/>
          </a:ln>
        </p:spPr>
        <p:txBody>
          <a:bodyPr vert="eaVert" lIns="90000" tIns="46800" rIns="90000" bIns="46800"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altLang="ja-JP" sz="1400" b="1" dirty="0">
                <a:solidFill>
                  <a:srgbClr val="000000"/>
                </a:solidFill>
                <a:latin typeface="+mn-ea"/>
                <a:ea typeface="+mn-ea"/>
              </a:rPr>
              <a:t> </a:t>
            </a:r>
            <a:r>
              <a:rPr 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申請資料（</a:t>
            </a:r>
            <a:r>
              <a:rPr lang="en-US" alt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CTD</a:t>
            </a:r>
            <a:r>
              <a:rPr 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）の作成</a:t>
            </a:r>
          </a:p>
        </p:txBody>
      </p:sp>
      <p:sp>
        <p:nvSpPr>
          <p:cNvPr id="23557" name="Rectangle 24">
            <a:extLst>
              <a:ext uri="{FF2B5EF4-FFF2-40B4-BE49-F238E27FC236}">
                <a16:creationId xmlns="" xmlns:a16="http://schemas.microsoft.com/office/drawing/2014/main" id="{34CF253C-CE42-44A0-8AA3-03050F87E188}"/>
              </a:ext>
            </a:extLst>
          </p:cNvPr>
          <p:cNvSpPr>
            <a:spLocks noChangeArrowheads="1"/>
          </p:cNvSpPr>
          <p:nvPr/>
        </p:nvSpPr>
        <p:spPr bwMode="auto">
          <a:xfrm>
            <a:off x="7902575" y="2601913"/>
            <a:ext cx="258763" cy="2914650"/>
          </a:xfrm>
          <a:prstGeom prst="rect">
            <a:avLst/>
          </a:prstGeom>
          <a:solidFill>
            <a:srgbClr val="F7A7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承認申請</a:t>
            </a:r>
            <a:endParaRPr kumimoji="0" lang="ja-JP" altLang="ja-JP" sz="1400" b="1">
              <a:latin typeface="メイリオ" panose="020B0604030504040204" pitchFamily="34" charset="-128"/>
              <a:ea typeface="メイリオ" panose="020B0604030504040204" pitchFamily="34" charset="-128"/>
            </a:endParaRPr>
          </a:p>
        </p:txBody>
      </p:sp>
      <p:sp>
        <p:nvSpPr>
          <p:cNvPr id="23558" name="Rectangle 25">
            <a:extLst>
              <a:ext uri="{FF2B5EF4-FFF2-40B4-BE49-F238E27FC236}">
                <a16:creationId xmlns="" xmlns:a16="http://schemas.microsoft.com/office/drawing/2014/main" id="{96F5659E-0BC4-47CC-AA03-9C313D3301A3}"/>
              </a:ext>
            </a:extLst>
          </p:cNvPr>
          <p:cNvSpPr>
            <a:spLocks noChangeArrowheads="1"/>
          </p:cNvSpPr>
          <p:nvPr/>
        </p:nvSpPr>
        <p:spPr bwMode="auto">
          <a:xfrm>
            <a:off x="8188325" y="2601913"/>
            <a:ext cx="258763"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適合性書面調査</a:t>
            </a:r>
            <a:endParaRPr kumimoji="0" lang="ja-JP" altLang="ja-JP" sz="1400" b="1">
              <a:latin typeface="メイリオ" panose="020B0604030504040204" pitchFamily="34" charset="-128"/>
              <a:ea typeface="メイリオ" panose="020B0604030504040204" pitchFamily="34" charset="-128"/>
            </a:endParaRPr>
          </a:p>
        </p:txBody>
      </p:sp>
      <p:sp>
        <p:nvSpPr>
          <p:cNvPr id="10247" name="Rectangle 26">
            <a:extLst>
              <a:ext uri="{FF2B5EF4-FFF2-40B4-BE49-F238E27FC236}">
                <a16:creationId xmlns="" xmlns:a16="http://schemas.microsoft.com/office/drawing/2014/main" id="{7DD39D33-2B16-4EA5-A269-CE19A16CFCA9}"/>
              </a:ext>
            </a:extLst>
          </p:cNvPr>
          <p:cNvSpPr>
            <a:spLocks noChangeArrowheads="1"/>
          </p:cNvSpPr>
          <p:nvPr/>
        </p:nvSpPr>
        <p:spPr bwMode="auto">
          <a:xfrm>
            <a:off x="8474075" y="2601913"/>
            <a:ext cx="258763" cy="2914650"/>
          </a:xfrm>
          <a:prstGeom prst="rect">
            <a:avLst/>
          </a:prstGeom>
          <a:solidFill>
            <a:srgbClr val="E1F4FF"/>
          </a:solidFill>
          <a:ln>
            <a:noFill/>
          </a:ln>
        </p:spPr>
        <p:txBody>
          <a:bodyPr vert="eaVert" lIns="90000" tIns="46800" rIns="90000" bIns="46800"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altLang="ja-JP" sz="1400" b="1" dirty="0">
                <a:solidFill>
                  <a:srgbClr val="000000"/>
                </a:solidFill>
                <a:latin typeface="+mn-lt"/>
                <a:ea typeface="+mn-ea"/>
              </a:rPr>
              <a:t> </a:t>
            </a:r>
            <a:r>
              <a:rPr lang="en-US" alt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GCP</a:t>
            </a:r>
            <a:r>
              <a:rPr 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実地調査</a:t>
            </a:r>
          </a:p>
        </p:txBody>
      </p:sp>
      <p:sp>
        <p:nvSpPr>
          <p:cNvPr id="23560" name="Rectangle 11">
            <a:extLst>
              <a:ext uri="{FF2B5EF4-FFF2-40B4-BE49-F238E27FC236}">
                <a16:creationId xmlns="" xmlns:a16="http://schemas.microsoft.com/office/drawing/2014/main" id="{DCC9B744-3851-4985-BC10-38E0576D0BF0}"/>
              </a:ext>
            </a:extLst>
          </p:cNvPr>
          <p:cNvSpPr>
            <a:spLocks noChangeArrowheads="1"/>
          </p:cNvSpPr>
          <p:nvPr/>
        </p:nvSpPr>
        <p:spPr bwMode="auto">
          <a:xfrm>
            <a:off x="3402013" y="2601913"/>
            <a:ext cx="258762" cy="2914650"/>
          </a:xfrm>
          <a:prstGeom prst="rect">
            <a:avLst/>
          </a:prstGeom>
          <a:solidFill>
            <a:srgbClr val="FFDB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200" b="1" dirty="0">
                <a:latin typeface="Calibri" panose="020F0502020204030204" pitchFamily="34" charset="0"/>
              </a:rPr>
              <a:t> </a:t>
            </a:r>
            <a:r>
              <a:rPr kumimoji="0" lang="ja-JP" altLang="en-US" sz="1100" b="1" dirty="0">
                <a:latin typeface="メイリオ" panose="020B0604030504040204" pitchFamily="34" charset="-128"/>
                <a:ea typeface="メイリオ" panose="020B0604030504040204" pitchFamily="34" charset="-128"/>
              </a:rPr>
              <a:t>被験者の同意取得・登録・治験治療の実施</a:t>
            </a:r>
            <a:endParaRPr kumimoji="0" lang="ja-JP" altLang="ja-JP" sz="1100" b="1" dirty="0">
              <a:latin typeface="メイリオ" panose="020B0604030504040204" pitchFamily="34" charset="-128"/>
              <a:ea typeface="メイリオ" panose="020B0604030504040204" pitchFamily="34" charset="-128"/>
            </a:endParaRPr>
          </a:p>
        </p:txBody>
      </p:sp>
      <p:sp>
        <p:nvSpPr>
          <p:cNvPr id="23561" name="Rectangle 12">
            <a:extLst>
              <a:ext uri="{FF2B5EF4-FFF2-40B4-BE49-F238E27FC236}">
                <a16:creationId xmlns="" xmlns:a16="http://schemas.microsoft.com/office/drawing/2014/main" id="{29A66696-591C-4E18-BA92-FAA58C7A0C99}"/>
              </a:ext>
            </a:extLst>
          </p:cNvPr>
          <p:cNvSpPr>
            <a:spLocks noChangeArrowheads="1"/>
          </p:cNvSpPr>
          <p:nvPr/>
        </p:nvSpPr>
        <p:spPr bwMode="auto">
          <a:xfrm>
            <a:off x="3687763" y="2601913"/>
            <a:ext cx="258762" cy="2914650"/>
          </a:xfrm>
          <a:prstGeom prst="rect">
            <a:avLst/>
          </a:prstGeom>
          <a:solidFill>
            <a:srgbClr val="FFDB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症例報告書の作成・提出</a:t>
            </a:r>
            <a:endParaRPr kumimoji="0" lang="ja-JP" altLang="ja-JP" sz="1400" b="1">
              <a:latin typeface="メイリオ" panose="020B0604030504040204" pitchFamily="34" charset="-128"/>
              <a:ea typeface="メイリオ" panose="020B0604030504040204" pitchFamily="34" charset="-128"/>
            </a:endParaRPr>
          </a:p>
        </p:txBody>
      </p:sp>
      <p:sp>
        <p:nvSpPr>
          <p:cNvPr id="23562" name="Rectangle 13">
            <a:extLst>
              <a:ext uri="{FF2B5EF4-FFF2-40B4-BE49-F238E27FC236}">
                <a16:creationId xmlns="" xmlns:a16="http://schemas.microsoft.com/office/drawing/2014/main" id="{BC54C7D7-C7CA-451C-BC19-D41C1B27854C}"/>
              </a:ext>
            </a:extLst>
          </p:cNvPr>
          <p:cNvSpPr>
            <a:spLocks noChangeArrowheads="1"/>
          </p:cNvSpPr>
          <p:nvPr/>
        </p:nvSpPr>
        <p:spPr bwMode="auto">
          <a:xfrm>
            <a:off x="3973513" y="2601913"/>
            <a:ext cx="258762"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モニタリング</a:t>
            </a:r>
            <a:endParaRPr kumimoji="0" lang="ja-JP" altLang="ja-JP" sz="1400" b="1">
              <a:latin typeface="メイリオ" panose="020B0604030504040204" pitchFamily="34" charset="-128"/>
              <a:ea typeface="メイリオ" panose="020B0604030504040204" pitchFamily="34" charset="-128"/>
            </a:endParaRPr>
          </a:p>
        </p:txBody>
      </p:sp>
      <p:sp>
        <p:nvSpPr>
          <p:cNvPr id="23563" name="Rectangle 14">
            <a:extLst>
              <a:ext uri="{FF2B5EF4-FFF2-40B4-BE49-F238E27FC236}">
                <a16:creationId xmlns="" xmlns:a16="http://schemas.microsoft.com/office/drawing/2014/main" id="{D4228205-0B3B-4524-BA53-BE49435D2419}"/>
              </a:ext>
            </a:extLst>
          </p:cNvPr>
          <p:cNvSpPr>
            <a:spLocks noChangeArrowheads="1"/>
          </p:cNvSpPr>
          <p:nvPr/>
        </p:nvSpPr>
        <p:spPr bwMode="auto">
          <a:xfrm>
            <a:off x="4259263" y="2601913"/>
            <a:ext cx="258762"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データマネジメント　</a:t>
            </a:r>
            <a:endParaRPr kumimoji="0" lang="ja-JP" altLang="ja-JP" sz="1400" b="1">
              <a:latin typeface="メイリオ" panose="020B0604030504040204" pitchFamily="34" charset="-128"/>
              <a:ea typeface="メイリオ" panose="020B0604030504040204" pitchFamily="34" charset="-128"/>
            </a:endParaRPr>
          </a:p>
        </p:txBody>
      </p:sp>
      <p:sp>
        <p:nvSpPr>
          <p:cNvPr id="23564" name="Rectangle 15">
            <a:extLst>
              <a:ext uri="{FF2B5EF4-FFF2-40B4-BE49-F238E27FC236}">
                <a16:creationId xmlns="" xmlns:a16="http://schemas.microsoft.com/office/drawing/2014/main" id="{C9EFB847-6962-4D42-B013-38F256010F58}"/>
              </a:ext>
            </a:extLst>
          </p:cNvPr>
          <p:cNvSpPr>
            <a:spLocks noChangeArrowheads="1"/>
          </p:cNvSpPr>
          <p:nvPr/>
        </p:nvSpPr>
        <p:spPr bwMode="auto">
          <a:xfrm>
            <a:off x="4543425" y="2601913"/>
            <a:ext cx="258763"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治験資料（改訂版）の作成／配信</a:t>
            </a:r>
            <a:endParaRPr kumimoji="0" lang="ja-JP" altLang="ja-JP" sz="1400" b="1">
              <a:latin typeface="メイリオ" panose="020B0604030504040204" pitchFamily="34" charset="-128"/>
              <a:ea typeface="メイリオ" panose="020B0604030504040204" pitchFamily="34" charset="-128"/>
            </a:endParaRPr>
          </a:p>
        </p:txBody>
      </p:sp>
      <p:sp>
        <p:nvSpPr>
          <p:cNvPr id="23565" name="Rectangle 16">
            <a:extLst>
              <a:ext uri="{FF2B5EF4-FFF2-40B4-BE49-F238E27FC236}">
                <a16:creationId xmlns="" xmlns:a16="http://schemas.microsoft.com/office/drawing/2014/main" id="{00219597-F51A-4AE2-A1B6-1FC7AAE74203}"/>
              </a:ext>
            </a:extLst>
          </p:cNvPr>
          <p:cNvSpPr>
            <a:spLocks noChangeArrowheads="1"/>
          </p:cNvSpPr>
          <p:nvPr/>
        </p:nvSpPr>
        <p:spPr bwMode="auto">
          <a:xfrm>
            <a:off x="4829175" y="2601913"/>
            <a:ext cx="258763"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安全性情報の入手／提供</a:t>
            </a:r>
            <a:endParaRPr kumimoji="0" lang="ja-JP" altLang="ja-JP" sz="1400" b="1">
              <a:latin typeface="メイリオ" panose="020B0604030504040204" pitchFamily="34" charset="-128"/>
              <a:ea typeface="メイリオ" panose="020B0604030504040204" pitchFamily="34" charset="-128"/>
            </a:endParaRPr>
          </a:p>
        </p:txBody>
      </p:sp>
      <p:sp>
        <p:nvSpPr>
          <p:cNvPr id="10254" name="Rectangle 17">
            <a:extLst>
              <a:ext uri="{FF2B5EF4-FFF2-40B4-BE49-F238E27FC236}">
                <a16:creationId xmlns="" xmlns:a16="http://schemas.microsoft.com/office/drawing/2014/main" id="{08F49DED-F5A4-4493-94C8-8703C4887418}"/>
              </a:ext>
            </a:extLst>
          </p:cNvPr>
          <p:cNvSpPr>
            <a:spLocks noChangeArrowheads="1"/>
          </p:cNvSpPr>
          <p:nvPr/>
        </p:nvSpPr>
        <p:spPr bwMode="auto">
          <a:xfrm>
            <a:off x="5114925" y="2601913"/>
            <a:ext cx="258763" cy="2914650"/>
          </a:xfrm>
          <a:prstGeom prst="rect">
            <a:avLst/>
          </a:prstGeom>
          <a:solidFill>
            <a:srgbClr val="FFDBB7"/>
          </a:solidFill>
          <a:ln>
            <a:noFill/>
          </a:ln>
        </p:spPr>
        <p:txBody>
          <a:bodyPr vert="eaVert" lIns="90000" tIns="46800" rIns="90000" bIns="46800" anchor="ctr"/>
          <a:lstStyle/>
          <a:p>
            <a:pP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altLang="ja-JP" sz="1400" b="1" dirty="0">
                <a:solidFill>
                  <a:srgbClr val="000000"/>
                </a:solidFill>
                <a:latin typeface="+mn-lt"/>
                <a:ea typeface="ＭＳ Ｐゴシック" charset="-128"/>
              </a:rPr>
              <a:t> </a:t>
            </a:r>
            <a:r>
              <a:rPr lang="en-US" alt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IRB</a:t>
            </a:r>
            <a:r>
              <a:rPr lang="ja-JP" sz="14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（継続、変更等）</a:t>
            </a:r>
          </a:p>
        </p:txBody>
      </p:sp>
      <p:sp>
        <p:nvSpPr>
          <p:cNvPr id="23567" name="Rectangle 18">
            <a:extLst>
              <a:ext uri="{FF2B5EF4-FFF2-40B4-BE49-F238E27FC236}">
                <a16:creationId xmlns="" xmlns:a16="http://schemas.microsoft.com/office/drawing/2014/main" id="{2CB57606-B1AE-4871-BCF1-CD9E734C1EF4}"/>
              </a:ext>
            </a:extLst>
          </p:cNvPr>
          <p:cNvSpPr>
            <a:spLocks noChangeArrowheads="1"/>
          </p:cNvSpPr>
          <p:nvPr/>
        </p:nvSpPr>
        <p:spPr bwMode="auto">
          <a:xfrm>
            <a:off x="5400675" y="2601913"/>
            <a:ext cx="258763"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監査</a:t>
            </a:r>
            <a:r>
              <a:rPr kumimoji="0" lang="ja-JP" altLang="en-US" sz="1400" b="1">
                <a:latin typeface="Calibri" panose="020F0502020204030204" pitchFamily="34" charset="0"/>
                <a:ea typeface="メイリオ" panose="020B0604030504040204" pitchFamily="34" charset="-128"/>
              </a:rPr>
              <a:t>　</a:t>
            </a:r>
            <a:endParaRPr kumimoji="0" lang="ja-JP" altLang="ja-JP" sz="1400" b="1">
              <a:latin typeface="Calibri" panose="020F0502020204030204" pitchFamily="34" charset="0"/>
              <a:ea typeface="メイリオ" panose="020B0604030504040204" pitchFamily="34" charset="-128"/>
            </a:endParaRPr>
          </a:p>
        </p:txBody>
      </p:sp>
      <p:sp>
        <p:nvSpPr>
          <p:cNvPr id="23568" name="Rectangle 19">
            <a:extLst>
              <a:ext uri="{FF2B5EF4-FFF2-40B4-BE49-F238E27FC236}">
                <a16:creationId xmlns="" xmlns:a16="http://schemas.microsoft.com/office/drawing/2014/main" id="{0B4AC404-D1C5-4436-AC08-B31B10A3B533}"/>
              </a:ext>
            </a:extLst>
          </p:cNvPr>
          <p:cNvSpPr>
            <a:spLocks noChangeArrowheads="1"/>
          </p:cNvSpPr>
          <p:nvPr/>
        </p:nvSpPr>
        <p:spPr bwMode="auto">
          <a:xfrm>
            <a:off x="5970588" y="2601913"/>
            <a:ext cx="258762"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症例検討会</a:t>
            </a:r>
            <a:endParaRPr kumimoji="0" lang="ja-JP" altLang="ja-JP" sz="1400" b="1">
              <a:latin typeface="メイリオ" panose="020B0604030504040204" pitchFamily="34" charset="-128"/>
              <a:ea typeface="メイリオ" panose="020B0604030504040204" pitchFamily="34" charset="-128"/>
            </a:endParaRPr>
          </a:p>
        </p:txBody>
      </p:sp>
      <p:sp>
        <p:nvSpPr>
          <p:cNvPr id="23569" name="Rectangle 20">
            <a:extLst>
              <a:ext uri="{FF2B5EF4-FFF2-40B4-BE49-F238E27FC236}">
                <a16:creationId xmlns="" xmlns:a16="http://schemas.microsoft.com/office/drawing/2014/main" id="{24F4749C-2CA9-43C6-87E2-E9B8C6BEDC2B}"/>
              </a:ext>
            </a:extLst>
          </p:cNvPr>
          <p:cNvSpPr>
            <a:spLocks noChangeArrowheads="1"/>
          </p:cNvSpPr>
          <p:nvPr/>
        </p:nvSpPr>
        <p:spPr bwMode="auto">
          <a:xfrm>
            <a:off x="6256338" y="2601913"/>
            <a:ext cx="258762"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データ固定</a:t>
            </a:r>
            <a:endParaRPr kumimoji="0" lang="ja-JP" altLang="ja-JP" sz="1400" b="1">
              <a:latin typeface="メイリオ" panose="020B0604030504040204" pitchFamily="34" charset="-128"/>
              <a:ea typeface="メイリオ" panose="020B0604030504040204" pitchFamily="34" charset="-128"/>
            </a:endParaRPr>
          </a:p>
        </p:txBody>
      </p:sp>
      <p:sp>
        <p:nvSpPr>
          <p:cNvPr id="23570" name="Rectangle 21">
            <a:extLst>
              <a:ext uri="{FF2B5EF4-FFF2-40B4-BE49-F238E27FC236}">
                <a16:creationId xmlns="" xmlns:a16="http://schemas.microsoft.com/office/drawing/2014/main" id="{3CAE69BB-A4AA-43EB-9DAC-A454289C00EC}"/>
              </a:ext>
            </a:extLst>
          </p:cNvPr>
          <p:cNvSpPr>
            <a:spLocks noChangeArrowheads="1"/>
          </p:cNvSpPr>
          <p:nvPr/>
        </p:nvSpPr>
        <p:spPr bwMode="auto">
          <a:xfrm>
            <a:off x="6542088" y="2601913"/>
            <a:ext cx="258762"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治験終了報告／治験終了届</a:t>
            </a:r>
            <a:endParaRPr kumimoji="0" lang="ja-JP" altLang="ja-JP" sz="1400" b="1">
              <a:latin typeface="メイリオ" panose="020B0604030504040204" pitchFamily="34" charset="-128"/>
              <a:ea typeface="メイリオ" panose="020B0604030504040204" pitchFamily="34" charset="-128"/>
            </a:endParaRPr>
          </a:p>
        </p:txBody>
      </p:sp>
      <p:sp>
        <p:nvSpPr>
          <p:cNvPr id="23571" name="Rectangle 27">
            <a:extLst>
              <a:ext uri="{FF2B5EF4-FFF2-40B4-BE49-F238E27FC236}">
                <a16:creationId xmlns="" xmlns:a16="http://schemas.microsoft.com/office/drawing/2014/main" id="{5C635625-EC81-4875-9E69-9755C9950D1D}"/>
              </a:ext>
            </a:extLst>
          </p:cNvPr>
          <p:cNvSpPr>
            <a:spLocks noChangeArrowheads="1"/>
          </p:cNvSpPr>
          <p:nvPr/>
        </p:nvSpPr>
        <p:spPr bwMode="auto">
          <a:xfrm>
            <a:off x="5684838" y="2601913"/>
            <a:ext cx="258762"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治験薬等回収／廃棄</a:t>
            </a:r>
            <a:endParaRPr kumimoji="0" lang="ja-JP" altLang="ja-JP" sz="1400" b="1">
              <a:latin typeface="メイリオ" panose="020B0604030504040204" pitchFamily="34" charset="-128"/>
              <a:ea typeface="メイリオ" panose="020B0604030504040204" pitchFamily="34" charset="-128"/>
            </a:endParaRPr>
          </a:p>
        </p:txBody>
      </p:sp>
      <p:sp>
        <p:nvSpPr>
          <p:cNvPr id="23572" name="Rectangle 2">
            <a:extLst>
              <a:ext uri="{FF2B5EF4-FFF2-40B4-BE49-F238E27FC236}">
                <a16:creationId xmlns="" xmlns:a16="http://schemas.microsoft.com/office/drawing/2014/main" id="{64EE4A98-D37B-4B4E-B8E7-077AB90232DC}"/>
              </a:ext>
            </a:extLst>
          </p:cNvPr>
          <p:cNvSpPr>
            <a:spLocks noChangeArrowheads="1"/>
          </p:cNvSpPr>
          <p:nvPr/>
        </p:nvSpPr>
        <p:spPr bwMode="auto">
          <a:xfrm>
            <a:off x="650875" y="2601913"/>
            <a:ext cx="260350"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治験相談</a:t>
            </a:r>
            <a:endParaRPr kumimoji="0" lang="ja-JP" altLang="ja-JP" sz="1400" b="1">
              <a:latin typeface="メイリオ" panose="020B0604030504040204" pitchFamily="34" charset="-128"/>
              <a:ea typeface="メイリオ" panose="020B0604030504040204" pitchFamily="34" charset="-128"/>
            </a:endParaRPr>
          </a:p>
        </p:txBody>
      </p:sp>
      <p:sp>
        <p:nvSpPr>
          <p:cNvPr id="23573" name="Rectangle 3">
            <a:extLst>
              <a:ext uri="{FF2B5EF4-FFF2-40B4-BE49-F238E27FC236}">
                <a16:creationId xmlns="" xmlns:a16="http://schemas.microsoft.com/office/drawing/2014/main" id="{12153DA9-A8AA-4EB4-A0BF-D114ACE1DF93}"/>
              </a:ext>
            </a:extLst>
          </p:cNvPr>
          <p:cNvSpPr>
            <a:spLocks noChangeArrowheads="1"/>
          </p:cNvSpPr>
          <p:nvPr/>
        </p:nvSpPr>
        <p:spPr bwMode="auto">
          <a:xfrm>
            <a:off x="933450" y="2601913"/>
            <a:ext cx="260350"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治験実施計画書等の関連文書作成</a:t>
            </a:r>
            <a:endParaRPr kumimoji="0" lang="ja-JP" altLang="ja-JP" sz="1400" b="1">
              <a:latin typeface="メイリオ" panose="020B0604030504040204" pitchFamily="34" charset="-128"/>
              <a:ea typeface="メイリオ" panose="020B0604030504040204" pitchFamily="34" charset="-128"/>
            </a:endParaRPr>
          </a:p>
        </p:txBody>
      </p:sp>
      <p:sp>
        <p:nvSpPr>
          <p:cNvPr id="23574" name="Rectangle 5">
            <a:extLst>
              <a:ext uri="{FF2B5EF4-FFF2-40B4-BE49-F238E27FC236}">
                <a16:creationId xmlns="" xmlns:a16="http://schemas.microsoft.com/office/drawing/2014/main" id="{AB1132F9-2716-429D-A451-18DDF9ED853B}"/>
              </a:ext>
            </a:extLst>
          </p:cNvPr>
          <p:cNvSpPr>
            <a:spLocks noChangeArrowheads="1"/>
          </p:cNvSpPr>
          <p:nvPr/>
        </p:nvSpPr>
        <p:spPr bwMode="auto">
          <a:xfrm>
            <a:off x="1227138" y="2601913"/>
            <a:ext cx="260350"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200" b="1">
                <a:latin typeface="Calibri" panose="020F0502020204030204" pitchFamily="34" charset="0"/>
              </a:rPr>
              <a:t> </a:t>
            </a:r>
            <a:r>
              <a:rPr kumimoji="0" lang="ja-JP" altLang="en-US" sz="1200" b="1">
                <a:latin typeface="メイリオ" panose="020B0604030504040204" pitchFamily="34" charset="-128"/>
                <a:ea typeface="メイリオ" panose="020B0604030504040204" pitchFamily="34" charset="-128"/>
              </a:rPr>
              <a:t>参加医療機関の選定・実施体制の構築</a:t>
            </a:r>
            <a:endParaRPr kumimoji="0" lang="ja-JP" altLang="ja-JP" sz="1200" b="1">
              <a:latin typeface="メイリオ" panose="020B0604030504040204" pitchFamily="34" charset="-128"/>
              <a:ea typeface="メイリオ" panose="020B0604030504040204" pitchFamily="34" charset="-128"/>
            </a:endParaRPr>
          </a:p>
        </p:txBody>
      </p:sp>
      <p:sp>
        <p:nvSpPr>
          <p:cNvPr id="23575" name="Rectangle 6">
            <a:extLst>
              <a:ext uri="{FF2B5EF4-FFF2-40B4-BE49-F238E27FC236}">
                <a16:creationId xmlns="" xmlns:a16="http://schemas.microsoft.com/office/drawing/2014/main" id="{A85F1BD1-6AFD-47D5-8274-B9074466EC8F}"/>
              </a:ext>
            </a:extLst>
          </p:cNvPr>
          <p:cNvSpPr>
            <a:spLocks noChangeArrowheads="1"/>
          </p:cNvSpPr>
          <p:nvPr/>
        </p:nvSpPr>
        <p:spPr bwMode="auto">
          <a:xfrm>
            <a:off x="1509713" y="2601913"/>
            <a:ext cx="258762"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業務委託／契約（</a:t>
            </a:r>
            <a:r>
              <a:rPr kumimoji="0" lang="en-US" altLang="ja-JP" sz="1400" b="1">
                <a:latin typeface="メイリオ" panose="020B0604030504040204" pitchFamily="34" charset="-128"/>
                <a:ea typeface="メイリオ" panose="020B0604030504040204" pitchFamily="34" charset="-128"/>
              </a:rPr>
              <a:t>ARO</a:t>
            </a:r>
            <a:r>
              <a:rPr kumimoji="0" lang="ja-JP" altLang="en-US" sz="1400" b="1">
                <a:latin typeface="メイリオ" panose="020B0604030504040204" pitchFamily="34" charset="-128"/>
                <a:ea typeface="メイリオ" panose="020B0604030504040204" pitchFamily="34" charset="-128"/>
              </a:rPr>
              <a:t>・</a:t>
            </a:r>
            <a:r>
              <a:rPr kumimoji="0" lang="en-US" altLang="ja-JP" sz="1400" b="1">
                <a:latin typeface="メイリオ" panose="020B0604030504040204" pitchFamily="34" charset="-128"/>
                <a:ea typeface="メイリオ" panose="020B0604030504040204" pitchFamily="34" charset="-128"/>
              </a:rPr>
              <a:t>CRO</a:t>
            </a:r>
            <a:r>
              <a:rPr kumimoji="0" lang="ja-JP" altLang="en-US" sz="1400" b="1">
                <a:latin typeface="メイリオ" panose="020B0604030504040204" pitchFamily="34" charset="-128"/>
                <a:ea typeface="メイリオ" panose="020B0604030504040204" pitchFamily="34" charset="-128"/>
              </a:rPr>
              <a:t>等）</a:t>
            </a:r>
            <a:endParaRPr kumimoji="0" lang="ja-JP" altLang="ja-JP" sz="1400" b="1">
              <a:latin typeface="メイリオ" panose="020B0604030504040204" pitchFamily="34" charset="-128"/>
              <a:ea typeface="メイリオ" panose="020B0604030504040204" pitchFamily="34" charset="-128"/>
            </a:endParaRPr>
          </a:p>
        </p:txBody>
      </p:sp>
      <p:sp>
        <p:nvSpPr>
          <p:cNvPr id="23576" name="Rectangle 7">
            <a:extLst>
              <a:ext uri="{FF2B5EF4-FFF2-40B4-BE49-F238E27FC236}">
                <a16:creationId xmlns="" xmlns:a16="http://schemas.microsoft.com/office/drawing/2014/main" id="{0AD9CCC4-C162-4FEB-88B2-0FFDBFCCACC4}"/>
              </a:ext>
            </a:extLst>
          </p:cNvPr>
          <p:cNvSpPr>
            <a:spLocks noChangeArrowheads="1"/>
          </p:cNvSpPr>
          <p:nvPr/>
        </p:nvSpPr>
        <p:spPr bwMode="auto">
          <a:xfrm>
            <a:off x="2070100" y="2601913"/>
            <a:ext cx="258763" cy="2914650"/>
          </a:xfrm>
          <a:prstGeom prst="rect">
            <a:avLst/>
          </a:prstGeom>
          <a:solidFill>
            <a:srgbClr val="FFDB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初回</a:t>
            </a:r>
            <a:r>
              <a:rPr kumimoji="0" lang="en-US" altLang="ja-JP" sz="1400" b="1">
                <a:latin typeface="メイリオ" panose="020B0604030504040204" pitchFamily="34" charset="-128"/>
                <a:ea typeface="メイリオ" panose="020B0604030504040204" pitchFamily="34" charset="-128"/>
              </a:rPr>
              <a:t>IRB</a:t>
            </a:r>
          </a:p>
        </p:txBody>
      </p:sp>
      <p:sp>
        <p:nvSpPr>
          <p:cNvPr id="23577" name="Rectangle 8">
            <a:extLst>
              <a:ext uri="{FF2B5EF4-FFF2-40B4-BE49-F238E27FC236}">
                <a16:creationId xmlns="" xmlns:a16="http://schemas.microsoft.com/office/drawing/2014/main" id="{B1688164-CEB2-4AE4-A706-B7DAF14751AF}"/>
              </a:ext>
            </a:extLst>
          </p:cNvPr>
          <p:cNvSpPr>
            <a:spLocks noChangeArrowheads="1"/>
          </p:cNvSpPr>
          <p:nvPr/>
        </p:nvSpPr>
        <p:spPr bwMode="auto">
          <a:xfrm>
            <a:off x="2349500" y="2601913"/>
            <a:ext cx="258763"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治験計画届</a:t>
            </a:r>
            <a:endParaRPr kumimoji="0" lang="ja-JP" altLang="ja-JP" sz="1400" b="1">
              <a:latin typeface="メイリオ" panose="020B0604030504040204" pitchFamily="34" charset="-128"/>
              <a:ea typeface="メイリオ" panose="020B0604030504040204" pitchFamily="34" charset="-128"/>
            </a:endParaRPr>
          </a:p>
        </p:txBody>
      </p:sp>
      <p:sp>
        <p:nvSpPr>
          <p:cNvPr id="23578" name="Rectangle 9">
            <a:extLst>
              <a:ext uri="{FF2B5EF4-FFF2-40B4-BE49-F238E27FC236}">
                <a16:creationId xmlns="" xmlns:a16="http://schemas.microsoft.com/office/drawing/2014/main" id="{B08294CB-1B62-44D1-BD8F-E1BFF83D2820}"/>
              </a:ext>
            </a:extLst>
          </p:cNvPr>
          <p:cNvSpPr>
            <a:spLocks noChangeArrowheads="1"/>
          </p:cNvSpPr>
          <p:nvPr/>
        </p:nvSpPr>
        <p:spPr bwMode="auto">
          <a:xfrm>
            <a:off x="2630488" y="2601913"/>
            <a:ext cx="258762"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治験薬等の搬入</a:t>
            </a:r>
            <a:endParaRPr kumimoji="0" lang="ja-JP" altLang="ja-JP" sz="1400" b="1">
              <a:latin typeface="メイリオ" panose="020B0604030504040204" pitchFamily="34" charset="-128"/>
              <a:ea typeface="メイリオ" panose="020B0604030504040204" pitchFamily="34" charset="-128"/>
            </a:endParaRPr>
          </a:p>
        </p:txBody>
      </p:sp>
      <p:sp>
        <p:nvSpPr>
          <p:cNvPr id="23579" name="Rectangle 10">
            <a:extLst>
              <a:ext uri="{FF2B5EF4-FFF2-40B4-BE49-F238E27FC236}">
                <a16:creationId xmlns="" xmlns:a16="http://schemas.microsoft.com/office/drawing/2014/main" id="{0FE61527-79BC-48AA-B18F-618A609533A0}"/>
              </a:ext>
            </a:extLst>
          </p:cNvPr>
          <p:cNvSpPr>
            <a:spLocks noChangeArrowheads="1"/>
          </p:cNvSpPr>
          <p:nvPr/>
        </p:nvSpPr>
        <p:spPr bwMode="auto">
          <a:xfrm>
            <a:off x="2909888" y="2601913"/>
            <a:ext cx="258762" cy="2914650"/>
          </a:xfrm>
          <a:prstGeom prst="rect">
            <a:avLst/>
          </a:prstGeom>
          <a:solidFill>
            <a:srgbClr val="FFDB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院内説明会</a:t>
            </a:r>
            <a:endParaRPr kumimoji="0" lang="ja-JP" altLang="ja-JP" sz="1400" b="1">
              <a:latin typeface="メイリオ" panose="020B0604030504040204" pitchFamily="34" charset="-128"/>
              <a:ea typeface="メイリオ" panose="020B0604030504040204" pitchFamily="34" charset="-128"/>
            </a:endParaRPr>
          </a:p>
        </p:txBody>
      </p:sp>
      <p:sp>
        <p:nvSpPr>
          <p:cNvPr id="23580" name="Rectangle 28">
            <a:extLst>
              <a:ext uri="{FF2B5EF4-FFF2-40B4-BE49-F238E27FC236}">
                <a16:creationId xmlns="" xmlns:a16="http://schemas.microsoft.com/office/drawing/2014/main" id="{E8024305-1CC9-48A2-BA1D-EC831EE099FD}"/>
              </a:ext>
            </a:extLst>
          </p:cNvPr>
          <p:cNvSpPr>
            <a:spLocks noChangeArrowheads="1"/>
          </p:cNvSpPr>
          <p:nvPr/>
        </p:nvSpPr>
        <p:spPr bwMode="auto">
          <a:xfrm>
            <a:off x="369888" y="2601913"/>
            <a:ext cx="260350"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400" b="1">
                <a:latin typeface="Calibri" panose="020F0502020204030204" pitchFamily="34" charset="0"/>
              </a:rPr>
              <a:t> </a:t>
            </a:r>
            <a:r>
              <a:rPr kumimoji="0" lang="ja-JP" altLang="en-US" sz="1400" b="1">
                <a:latin typeface="メイリオ" panose="020B0604030504040204" pitchFamily="34" charset="-128"/>
                <a:ea typeface="メイリオ" panose="020B0604030504040204" pitchFamily="34" charset="-128"/>
              </a:rPr>
              <a:t>治験計画立案</a:t>
            </a:r>
            <a:endParaRPr kumimoji="0" lang="ja-JP" altLang="ja-JP" sz="1400" b="1">
              <a:latin typeface="メイリオ" panose="020B0604030504040204" pitchFamily="34" charset="-128"/>
              <a:ea typeface="メイリオ" panose="020B0604030504040204" pitchFamily="34" charset="-128"/>
            </a:endParaRPr>
          </a:p>
        </p:txBody>
      </p:sp>
      <p:sp>
        <p:nvSpPr>
          <p:cNvPr id="23581" name="AutoShape 37">
            <a:extLst>
              <a:ext uri="{FF2B5EF4-FFF2-40B4-BE49-F238E27FC236}">
                <a16:creationId xmlns="" xmlns:a16="http://schemas.microsoft.com/office/drawing/2014/main" id="{6BB61459-7B62-466C-88BA-CB6ECA61FC1E}"/>
              </a:ext>
            </a:extLst>
          </p:cNvPr>
          <p:cNvSpPr>
            <a:spLocks noChangeArrowheads="1"/>
          </p:cNvSpPr>
          <p:nvPr/>
        </p:nvSpPr>
        <p:spPr bwMode="auto">
          <a:xfrm>
            <a:off x="468313" y="5648325"/>
            <a:ext cx="539750" cy="179388"/>
          </a:xfrm>
          <a:prstGeom prst="roundRect">
            <a:avLst>
              <a:gd name="adj" fmla="val 0"/>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23582" name="AutoShape 38">
            <a:extLst>
              <a:ext uri="{FF2B5EF4-FFF2-40B4-BE49-F238E27FC236}">
                <a16:creationId xmlns="" xmlns:a16="http://schemas.microsoft.com/office/drawing/2014/main" id="{649208D4-446E-42F5-A8B1-18966F15289C}"/>
              </a:ext>
            </a:extLst>
          </p:cNvPr>
          <p:cNvSpPr>
            <a:spLocks noChangeArrowheads="1"/>
          </p:cNvSpPr>
          <p:nvPr/>
        </p:nvSpPr>
        <p:spPr bwMode="auto">
          <a:xfrm>
            <a:off x="468313" y="5919788"/>
            <a:ext cx="539750" cy="180975"/>
          </a:xfrm>
          <a:prstGeom prst="roundRect">
            <a:avLst>
              <a:gd name="adj" fmla="val 0"/>
            </a:avLst>
          </a:prstGeom>
          <a:solidFill>
            <a:srgbClr val="FFDBB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23583" name="AutoShape 39">
            <a:extLst>
              <a:ext uri="{FF2B5EF4-FFF2-40B4-BE49-F238E27FC236}">
                <a16:creationId xmlns="" xmlns:a16="http://schemas.microsoft.com/office/drawing/2014/main" id="{1E43A74D-E2A8-462A-BC3B-3AC2D8FEB496}"/>
              </a:ext>
            </a:extLst>
          </p:cNvPr>
          <p:cNvSpPr>
            <a:spLocks noChangeArrowheads="1"/>
          </p:cNvSpPr>
          <p:nvPr/>
        </p:nvSpPr>
        <p:spPr bwMode="auto">
          <a:xfrm>
            <a:off x="468313" y="6192838"/>
            <a:ext cx="539750" cy="179387"/>
          </a:xfrm>
          <a:prstGeom prst="roundRect">
            <a:avLst>
              <a:gd name="adj" fmla="val 0"/>
            </a:avLst>
          </a:prstGeom>
          <a:solidFill>
            <a:srgbClr val="F7A7C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ja-JP" altLang="en-US"/>
          </a:p>
        </p:txBody>
      </p:sp>
      <p:sp>
        <p:nvSpPr>
          <p:cNvPr id="23584" name="Text Box 40">
            <a:extLst>
              <a:ext uri="{FF2B5EF4-FFF2-40B4-BE49-F238E27FC236}">
                <a16:creationId xmlns="" xmlns:a16="http://schemas.microsoft.com/office/drawing/2014/main" id="{AA93C1CA-5246-42A3-B83E-AD13D469C0EF}"/>
              </a:ext>
            </a:extLst>
          </p:cNvPr>
          <p:cNvSpPr txBox="1">
            <a:spLocks noChangeArrowheads="1"/>
          </p:cNvSpPr>
          <p:nvPr/>
        </p:nvSpPr>
        <p:spPr bwMode="auto">
          <a:xfrm>
            <a:off x="1093788" y="5597525"/>
            <a:ext cx="5773737"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200" b="1">
                <a:latin typeface="メイリオ" panose="020B0604030504040204" pitchFamily="34" charset="-128"/>
                <a:ea typeface="メイリオ" panose="020B0604030504040204" pitchFamily="34" charset="-128"/>
              </a:rPr>
              <a:t>… </a:t>
            </a:r>
            <a:r>
              <a:rPr kumimoji="0" lang="ja-JP" altLang="en-US" sz="1200" b="1">
                <a:latin typeface="メイリオ" panose="020B0604030504040204" pitchFamily="34" charset="-128"/>
                <a:ea typeface="メイリオ" panose="020B0604030504040204" pitchFamily="34" charset="-128"/>
              </a:rPr>
              <a:t>医師主導治験で「自ら治験を実施する者」（または委託された者）が行う業務</a:t>
            </a:r>
            <a:endParaRPr kumimoji="0" lang="ja-JP" altLang="ja-JP" sz="1200" b="1">
              <a:latin typeface="メイリオ" panose="020B0604030504040204" pitchFamily="34" charset="-128"/>
              <a:ea typeface="メイリオ" panose="020B0604030504040204" pitchFamily="34" charset="-128"/>
            </a:endParaRPr>
          </a:p>
        </p:txBody>
      </p:sp>
      <p:sp>
        <p:nvSpPr>
          <p:cNvPr id="23585" name="Text Box 41">
            <a:extLst>
              <a:ext uri="{FF2B5EF4-FFF2-40B4-BE49-F238E27FC236}">
                <a16:creationId xmlns="" xmlns:a16="http://schemas.microsoft.com/office/drawing/2014/main" id="{0EF23A37-A76D-4F82-8DAB-CDE8177A7B43}"/>
              </a:ext>
            </a:extLst>
          </p:cNvPr>
          <p:cNvSpPr txBox="1">
            <a:spLocks noChangeArrowheads="1"/>
          </p:cNvSpPr>
          <p:nvPr/>
        </p:nvSpPr>
        <p:spPr bwMode="auto">
          <a:xfrm>
            <a:off x="1093788" y="5870575"/>
            <a:ext cx="5419725"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200" b="1">
                <a:latin typeface="メイリオ" panose="020B0604030504040204" pitchFamily="34" charset="-128"/>
                <a:ea typeface="メイリオ" panose="020B0604030504040204" pitchFamily="34" charset="-128"/>
              </a:rPr>
              <a:t>… </a:t>
            </a:r>
            <a:r>
              <a:rPr kumimoji="0" lang="ja-JP" altLang="en-US" sz="1200" b="1">
                <a:latin typeface="メイリオ" panose="020B0604030504040204" pitchFamily="34" charset="-128"/>
                <a:ea typeface="メイリオ" panose="020B0604030504040204" pitchFamily="34" charset="-128"/>
              </a:rPr>
              <a:t>企業治験</a:t>
            </a:r>
            <a:r>
              <a:rPr kumimoji="0" lang="en-US" altLang="ja-JP" sz="1200" b="1">
                <a:latin typeface="メイリオ" panose="020B0604030504040204" pitchFamily="34" charset="-128"/>
                <a:ea typeface="メイリオ" panose="020B0604030504040204" pitchFamily="34" charset="-128"/>
              </a:rPr>
              <a:t>/</a:t>
            </a:r>
            <a:r>
              <a:rPr kumimoji="0" lang="ja-JP" altLang="en-US" sz="1200" b="1">
                <a:latin typeface="メイリオ" panose="020B0604030504040204" pitchFamily="34" charset="-128"/>
                <a:ea typeface="メイリオ" panose="020B0604030504040204" pitchFamily="34" charset="-128"/>
              </a:rPr>
              <a:t>医師主導治験で実施医療機関（医師、</a:t>
            </a:r>
            <a:r>
              <a:rPr kumimoji="0" lang="en-US" altLang="ja-JP" sz="1200" b="1">
                <a:latin typeface="メイリオ" panose="020B0604030504040204" pitchFamily="34" charset="-128"/>
                <a:ea typeface="メイリオ" panose="020B0604030504040204" pitchFamily="34" charset="-128"/>
              </a:rPr>
              <a:t>CRC</a:t>
            </a:r>
            <a:r>
              <a:rPr kumimoji="0" lang="ja-JP" altLang="en-US" sz="1200" b="1">
                <a:latin typeface="メイリオ" panose="020B0604030504040204" pitchFamily="34" charset="-128"/>
                <a:ea typeface="メイリオ" panose="020B0604030504040204" pitchFamily="34" charset="-128"/>
              </a:rPr>
              <a:t>、</a:t>
            </a:r>
            <a:r>
              <a:rPr kumimoji="0" lang="en-US" altLang="ja-JP" sz="1200" b="1">
                <a:latin typeface="メイリオ" panose="020B0604030504040204" pitchFamily="34" charset="-128"/>
                <a:ea typeface="メイリオ" panose="020B0604030504040204" pitchFamily="34" charset="-128"/>
              </a:rPr>
              <a:t>IRB</a:t>
            </a:r>
            <a:r>
              <a:rPr kumimoji="0" lang="ja-JP" altLang="en-US" sz="1200" b="1">
                <a:latin typeface="メイリオ" panose="020B0604030504040204" pitchFamily="34" charset="-128"/>
                <a:ea typeface="メイリオ" panose="020B0604030504040204" pitchFamily="34" charset="-128"/>
              </a:rPr>
              <a:t>）が行う業務</a:t>
            </a:r>
            <a:endParaRPr kumimoji="0" lang="ja-JP" altLang="ja-JP" sz="1200" b="1">
              <a:latin typeface="メイリオ" panose="020B0604030504040204" pitchFamily="34" charset="-128"/>
              <a:ea typeface="メイリオ" panose="020B0604030504040204" pitchFamily="34" charset="-128"/>
            </a:endParaRPr>
          </a:p>
        </p:txBody>
      </p:sp>
      <p:sp>
        <p:nvSpPr>
          <p:cNvPr id="23586" name="Text Box 42">
            <a:extLst>
              <a:ext uri="{FF2B5EF4-FFF2-40B4-BE49-F238E27FC236}">
                <a16:creationId xmlns="" xmlns:a16="http://schemas.microsoft.com/office/drawing/2014/main" id="{D57BB71D-D211-499C-B48E-3DD1459968A5}"/>
              </a:ext>
            </a:extLst>
          </p:cNvPr>
          <p:cNvSpPr txBox="1">
            <a:spLocks noChangeArrowheads="1"/>
          </p:cNvSpPr>
          <p:nvPr/>
        </p:nvSpPr>
        <p:spPr bwMode="auto">
          <a:xfrm>
            <a:off x="1093788" y="6143625"/>
            <a:ext cx="2849562"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en-US" altLang="ja-JP" sz="1200" b="1">
                <a:latin typeface="メイリオ" panose="020B0604030504040204" pitchFamily="34" charset="-128"/>
                <a:ea typeface="メイリオ" panose="020B0604030504040204" pitchFamily="34" charset="-128"/>
              </a:rPr>
              <a:t>… </a:t>
            </a:r>
            <a:r>
              <a:rPr kumimoji="0" lang="ja-JP" altLang="en-US" sz="1200" b="1">
                <a:latin typeface="メイリオ" panose="020B0604030504040204" pitchFamily="34" charset="-128"/>
                <a:ea typeface="メイリオ" panose="020B0604030504040204" pitchFamily="34" charset="-128"/>
              </a:rPr>
              <a:t>医師主導治験で開発企業が行う業務</a:t>
            </a:r>
            <a:endParaRPr kumimoji="0" lang="ja-JP" altLang="ja-JP" sz="1200" b="1">
              <a:latin typeface="メイリオ" panose="020B0604030504040204" pitchFamily="34" charset="-128"/>
              <a:ea typeface="メイリオ" panose="020B0604030504040204" pitchFamily="34" charset="-128"/>
            </a:endParaRPr>
          </a:p>
        </p:txBody>
      </p:sp>
      <p:sp>
        <p:nvSpPr>
          <p:cNvPr id="23587" name="Rectangle 43">
            <a:extLst>
              <a:ext uri="{FF2B5EF4-FFF2-40B4-BE49-F238E27FC236}">
                <a16:creationId xmlns="" xmlns:a16="http://schemas.microsoft.com/office/drawing/2014/main" id="{5781A689-71A8-4992-8B0D-E685B29FEB17}"/>
              </a:ext>
            </a:extLst>
          </p:cNvPr>
          <p:cNvSpPr>
            <a:spLocks noChangeArrowheads="1"/>
          </p:cNvSpPr>
          <p:nvPr/>
        </p:nvSpPr>
        <p:spPr bwMode="auto">
          <a:xfrm>
            <a:off x="468313" y="1557338"/>
            <a:ext cx="821531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spAutoFit/>
          </a:bodyP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algn="ctr" eaLnBrk="1" hangingPunct="1">
              <a:spcBef>
                <a:spcPct val="0"/>
              </a:spcBef>
              <a:buClrTx/>
              <a:buFontTx/>
              <a:buNone/>
            </a:pPr>
            <a:r>
              <a:rPr kumimoji="0" lang="ja-JP" altLang="en-US" sz="2600" b="1">
                <a:solidFill>
                  <a:srgbClr val="FF0000"/>
                </a:solidFill>
                <a:latin typeface="メイリオ" panose="020B0604030504040204" pitchFamily="34" charset="-128"/>
                <a:ea typeface="メイリオ" panose="020B0604030504040204" pitchFamily="34" charset="-128"/>
              </a:rPr>
              <a:t>企業治験では経験していない業務が多数あり！！</a:t>
            </a:r>
          </a:p>
        </p:txBody>
      </p:sp>
      <p:sp>
        <p:nvSpPr>
          <p:cNvPr id="23588" name="ホームベース 17">
            <a:extLst>
              <a:ext uri="{FF2B5EF4-FFF2-40B4-BE49-F238E27FC236}">
                <a16:creationId xmlns="" xmlns:a16="http://schemas.microsoft.com/office/drawing/2014/main" id="{02C10A1D-20EF-403B-BB67-564F58E2E353}"/>
              </a:ext>
            </a:extLst>
          </p:cNvPr>
          <p:cNvSpPr>
            <a:spLocks noChangeArrowheads="1"/>
          </p:cNvSpPr>
          <p:nvPr/>
        </p:nvSpPr>
        <p:spPr bwMode="auto">
          <a:xfrm>
            <a:off x="369888" y="2184400"/>
            <a:ext cx="3024187" cy="307975"/>
          </a:xfrm>
          <a:prstGeom prst="homePlate">
            <a:avLst>
              <a:gd name="adj" fmla="val 69146"/>
            </a:avLst>
          </a:prstGeom>
          <a:solidFill>
            <a:srgbClr val="00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Clr>
                <a:srgbClr val="000000"/>
              </a:buClr>
              <a:buSzPct val="100000"/>
              <a:buFont typeface="Times New Roman" panose="02020603050405020304" pitchFamily="18" charset="0"/>
              <a:buNone/>
            </a:pPr>
            <a:r>
              <a:rPr lang="ja-JP" altLang="en-US" sz="1600" b="1">
                <a:latin typeface="メイリオ" panose="020B0604030504040204" pitchFamily="34" charset="-128"/>
                <a:ea typeface="メイリオ" panose="020B0604030504040204" pitchFamily="34" charset="-128"/>
              </a:rPr>
              <a:t>治験開始前</a:t>
            </a:r>
          </a:p>
        </p:txBody>
      </p:sp>
      <p:sp>
        <p:nvSpPr>
          <p:cNvPr id="23589" name="ホームベース 65">
            <a:extLst>
              <a:ext uri="{FF2B5EF4-FFF2-40B4-BE49-F238E27FC236}">
                <a16:creationId xmlns="" xmlns:a16="http://schemas.microsoft.com/office/drawing/2014/main" id="{B31BB0E2-246E-41B8-811C-022A43A15A6D}"/>
              </a:ext>
            </a:extLst>
          </p:cNvPr>
          <p:cNvSpPr>
            <a:spLocks noChangeArrowheads="1"/>
          </p:cNvSpPr>
          <p:nvPr/>
        </p:nvSpPr>
        <p:spPr bwMode="auto">
          <a:xfrm>
            <a:off x="3402013" y="2168525"/>
            <a:ext cx="3398837" cy="352425"/>
          </a:xfrm>
          <a:prstGeom prst="homePlate">
            <a:avLst>
              <a:gd name="adj" fmla="val 67732"/>
            </a:avLst>
          </a:prstGeom>
          <a:solidFill>
            <a:srgbClr val="00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Clr>
                <a:srgbClr val="000000"/>
              </a:buClr>
              <a:buSzPct val="100000"/>
              <a:buFont typeface="Times New Roman" panose="02020603050405020304" pitchFamily="18" charset="0"/>
              <a:buNone/>
            </a:pPr>
            <a:r>
              <a:rPr lang="ja-JP" altLang="en-US" sz="1600" b="1">
                <a:latin typeface="メイリオ" panose="020B0604030504040204" pitchFamily="34" charset="-128"/>
                <a:ea typeface="メイリオ" panose="020B0604030504040204" pitchFamily="34" charset="-128"/>
              </a:rPr>
              <a:t>治験実施中</a:t>
            </a:r>
          </a:p>
        </p:txBody>
      </p:sp>
      <p:sp>
        <p:nvSpPr>
          <p:cNvPr id="23590" name="ホームベース 66">
            <a:extLst>
              <a:ext uri="{FF2B5EF4-FFF2-40B4-BE49-F238E27FC236}">
                <a16:creationId xmlns="" xmlns:a16="http://schemas.microsoft.com/office/drawing/2014/main" id="{6293385C-B7CA-4C20-95C1-20C9416A8A8E}"/>
              </a:ext>
            </a:extLst>
          </p:cNvPr>
          <p:cNvSpPr>
            <a:spLocks noChangeArrowheads="1"/>
          </p:cNvSpPr>
          <p:nvPr/>
        </p:nvSpPr>
        <p:spPr bwMode="auto">
          <a:xfrm>
            <a:off x="7019925" y="2168525"/>
            <a:ext cx="1924050" cy="352425"/>
          </a:xfrm>
          <a:prstGeom prst="homePlate">
            <a:avLst>
              <a:gd name="adj" fmla="val 65463"/>
            </a:avLst>
          </a:prstGeom>
          <a:solidFill>
            <a:srgbClr val="00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Clr>
                <a:srgbClr val="000000"/>
              </a:buClr>
              <a:buSzPct val="100000"/>
              <a:buFont typeface="Times New Roman" panose="02020603050405020304" pitchFamily="18" charset="0"/>
              <a:buNone/>
            </a:pPr>
            <a:r>
              <a:rPr lang="ja-JP" altLang="en-US" sz="1600" b="1">
                <a:latin typeface="メイリオ" panose="020B0604030504040204" pitchFamily="34" charset="-128"/>
                <a:ea typeface="メイリオ" panose="020B0604030504040204" pitchFamily="34" charset="-128"/>
              </a:rPr>
              <a:t>治験終了後</a:t>
            </a:r>
          </a:p>
        </p:txBody>
      </p:sp>
      <p:pic>
        <p:nvPicPr>
          <p:cNvPr id="23591" name="図 7">
            <a:extLst>
              <a:ext uri="{FF2B5EF4-FFF2-40B4-BE49-F238E27FC236}">
                <a16:creationId xmlns="" xmlns:a16="http://schemas.microsoft.com/office/drawing/2014/main" id="{D5BE3D31-82D8-455B-8692-92DC066B17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96250" y="5943600"/>
            <a:ext cx="9715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92" name="Rectangle 28">
            <a:extLst>
              <a:ext uri="{FF2B5EF4-FFF2-40B4-BE49-F238E27FC236}">
                <a16:creationId xmlns="" xmlns:a16="http://schemas.microsoft.com/office/drawing/2014/main" id="{E9056AB1-03D4-445D-BC46-72FD6AF64375}"/>
              </a:ext>
            </a:extLst>
          </p:cNvPr>
          <p:cNvSpPr>
            <a:spLocks noChangeArrowheads="1"/>
          </p:cNvSpPr>
          <p:nvPr/>
        </p:nvSpPr>
        <p:spPr bwMode="auto">
          <a:xfrm>
            <a:off x="1789113" y="2601913"/>
            <a:ext cx="260350"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400" b="1" dirty="0">
                <a:latin typeface="メイリオ" panose="020B0604030504040204" pitchFamily="34" charset="-128"/>
                <a:ea typeface="メイリオ" panose="020B0604030504040204" pitchFamily="34" charset="-128"/>
              </a:rPr>
              <a:t>臨床試験登録</a:t>
            </a:r>
            <a:endParaRPr kumimoji="0" lang="ja-JP" altLang="ja-JP" sz="1400" b="1" dirty="0">
              <a:latin typeface="メイリオ" panose="020B0604030504040204" pitchFamily="34" charset="-128"/>
              <a:ea typeface="メイリオ" panose="020B0604030504040204" pitchFamily="34" charset="-128"/>
            </a:endParaRPr>
          </a:p>
        </p:txBody>
      </p:sp>
      <p:sp>
        <p:nvSpPr>
          <p:cNvPr id="23593" name="Rectangle 20">
            <a:extLst>
              <a:ext uri="{FF2B5EF4-FFF2-40B4-BE49-F238E27FC236}">
                <a16:creationId xmlns="" xmlns:a16="http://schemas.microsoft.com/office/drawing/2014/main" id="{5D461FC1-2AB6-4CC6-8DC7-E637A67BC9DB}"/>
              </a:ext>
            </a:extLst>
          </p:cNvPr>
          <p:cNvSpPr>
            <a:spLocks noChangeArrowheads="1"/>
          </p:cNvSpPr>
          <p:nvPr/>
        </p:nvSpPr>
        <p:spPr bwMode="auto">
          <a:xfrm>
            <a:off x="7019925" y="2601913"/>
            <a:ext cx="258763" cy="2914650"/>
          </a:xfrm>
          <a:prstGeom prst="rect">
            <a:avLst/>
          </a:prstGeom>
          <a:solidFill>
            <a:srgbClr val="E1F4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lIns="90000" tIns="46800" rIns="90000" bIns="46800" anchor="ctr"/>
          <a:lstStyle>
            <a:lvl1pPr>
              <a:spcBef>
                <a:spcPts val="8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3200">
                <a:solidFill>
                  <a:srgbClr val="000000"/>
                </a:solidFill>
                <a:latin typeface="Arial" panose="020B0604020202020204" pitchFamily="34" charset="0"/>
                <a:ea typeface="ＭＳ Ｐゴシック" panose="020B0600070205080204" pitchFamily="34" charset="-128"/>
              </a:defRPr>
            </a:lvl1pPr>
            <a:lvl2pPr>
              <a:spcBef>
                <a:spcPts val="7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800">
                <a:solidFill>
                  <a:srgbClr val="000000"/>
                </a:solidFill>
                <a:latin typeface="Arial" panose="020B0604020202020204" pitchFamily="34" charset="0"/>
                <a:ea typeface="ＭＳ Ｐゴシック" panose="020B0600070205080204" pitchFamily="34" charset="-128"/>
              </a:defRPr>
            </a:lvl2pPr>
            <a:lvl3pPr>
              <a:spcBef>
                <a:spcPts val="6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400">
                <a:solidFill>
                  <a:srgbClr val="000000"/>
                </a:solidFill>
                <a:latin typeface="Arial" panose="020B0604020202020204" pitchFamily="34" charset="0"/>
                <a:ea typeface="ＭＳ Ｐゴシック" panose="020B0600070205080204" pitchFamily="34" charset="-128"/>
              </a:defRPr>
            </a:lvl3pPr>
            <a:lvl4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4pPr>
            <a:lvl5pPr>
              <a:spcBef>
                <a:spcPts val="500"/>
              </a:spcBef>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ts val="50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kumimoji="1" sz="2000">
                <a:solidFill>
                  <a:srgbClr val="000000"/>
                </a:solidFill>
                <a:latin typeface="Arial" panose="020B0604020202020204" pitchFamily="34" charset="0"/>
                <a:ea typeface="ＭＳ Ｐゴシック" panose="020B0600070205080204" pitchFamily="34" charset="-128"/>
              </a:defRPr>
            </a:lvl9pPr>
          </a:lstStyle>
          <a:p>
            <a:pPr eaLnBrk="1" hangingPunct="1">
              <a:spcBef>
                <a:spcPct val="0"/>
              </a:spcBef>
              <a:buClrTx/>
              <a:buFontTx/>
              <a:buNone/>
            </a:pPr>
            <a:r>
              <a:rPr kumimoji="0" lang="ja-JP" altLang="en-US" sz="1400" b="1">
                <a:latin typeface="メイリオ" panose="020B0604030504040204" pitchFamily="34" charset="-128"/>
                <a:ea typeface="メイリオ" panose="020B0604030504040204" pitchFamily="34" charset="-128"/>
              </a:rPr>
              <a:t>統計解析</a:t>
            </a:r>
            <a:endParaRPr kumimoji="0" lang="ja-JP" altLang="ja-JP" sz="1400" b="1">
              <a:latin typeface="メイリオ" panose="020B0604030504040204" pitchFamily="34" charset="-128"/>
              <a:ea typeface="メイリオ" panose="020B0604030504040204" pitchFamily="34" charset="-128"/>
            </a:endParaRPr>
          </a:p>
        </p:txBody>
      </p:sp>
    </p:spTree>
  </p:cSld>
  <p:clrMapOvr>
    <a:masterClrMapping/>
  </p:clrMapOvr>
  <p:transition spd="slow">
    <p:push dir="u"/>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テーマ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医師主導治験">
      <a:majorFont>
        <a:latin typeface="Arial Black"/>
        <a:ea typeface="メイリオ"/>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alibri" pitchFamily="32" charset="0"/>
            <a:ea typeface="ＭＳ Ｐゴシック"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alibri" pitchFamily="32" charset="0"/>
            <a:ea typeface="ＭＳ Ｐゴシック" charset="-128"/>
          </a:defRPr>
        </a:defPPr>
      </a:lstStyle>
    </a:lnDef>
  </a:objectDefaults>
  <a:extraClrSchemeLst>
    <a:extraClrScheme>
      <a:clrScheme name="Office テーマ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テーマ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テーマ">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医師主導治験">
      <a:majorFont>
        <a:latin typeface="Arial Black"/>
        <a:ea typeface="メイリオ"/>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alibri" pitchFamily="32" charset="0"/>
            <a:ea typeface="ＭＳ Ｐゴシック"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Calibri" pitchFamily="32" charset="0"/>
            <a:ea typeface="ＭＳ Ｐゴシック" charset="-128"/>
          </a:defRPr>
        </a:defPPr>
      </a:lstStyle>
    </a:lnDef>
  </a:objectDefaults>
  <a:extraClrSchemeLst>
    <a:extraClrScheme>
      <a:clrScheme name="Office テーマ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テーマ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テーマ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9E33E141AED3E469339EBEA303927ED" ma:contentTypeVersion="12" ma:contentTypeDescription="新しいドキュメントを作成します。" ma:contentTypeScope="" ma:versionID="caff4a61dcf97eb5095beef7da81762d">
  <xsd:schema xmlns:xsd="http://www.w3.org/2001/XMLSchema" xmlns:xs="http://www.w3.org/2001/XMLSchema" xmlns:p="http://schemas.microsoft.com/office/2006/metadata/properties" xmlns:ns2="cf10ce67-a81e-4832-86e1-7705c1e91c30" xmlns:ns3="46c4f8f1-8dc5-43b7-a219-48684aab70c5" targetNamespace="http://schemas.microsoft.com/office/2006/metadata/properties" ma:root="true" ma:fieldsID="e80d203e5a8a98ab2223d6917e2f7da5" ns2:_="" ns3:_="">
    <xsd:import namespace="cf10ce67-a81e-4832-86e1-7705c1e91c30"/>
    <xsd:import namespace="46c4f8f1-8dc5-43b7-a219-48684aab70c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10ce67-a81e-4832-86e1-7705c1e91c3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6c4f8f1-8dc5-43b7-a219-48684aab70c5"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DEF0257-7FC8-4654-93AF-6E1CF8A80003}"/>
</file>

<file path=customXml/itemProps2.xml><?xml version="1.0" encoding="utf-8"?>
<ds:datastoreItem xmlns:ds="http://schemas.openxmlformats.org/officeDocument/2006/customXml" ds:itemID="{07C3E299-6D7A-4E4E-8AD0-170A40250238}"/>
</file>

<file path=customXml/itemProps3.xml><?xml version="1.0" encoding="utf-8"?>
<ds:datastoreItem xmlns:ds="http://schemas.openxmlformats.org/officeDocument/2006/customXml" ds:itemID="{3B093A65-F1D0-47FC-BE6A-7BCA250B36BF}"/>
</file>

<file path=docProps/app.xml><?xml version="1.0" encoding="utf-8"?>
<Properties xmlns="http://schemas.openxmlformats.org/officeDocument/2006/extended-properties" xmlns:vt="http://schemas.openxmlformats.org/officeDocument/2006/docPropsVTypes">
  <Template/>
  <TotalTime>0</TotalTime>
  <Words>3603</Words>
  <Application>Microsoft Office PowerPoint</Application>
  <PresentationFormat>画面に合わせる (4:3)</PresentationFormat>
  <Paragraphs>714</Paragraphs>
  <Slides>47</Slides>
  <Notes>23</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47</vt:i4>
      </vt:variant>
    </vt:vector>
  </HeadingPairs>
  <TitlesOfParts>
    <vt:vector size="59" baseType="lpstr">
      <vt:lpstr>HG丸ｺﾞｼｯｸM-PRO</vt:lpstr>
      <vt:lpstr>ＭＳ Ｐゴシック</vt:lpstr>
      <vt:lpstr>ＭＳ Ｐ明朝</vt:lpstr>
      <vt:lpstr>ＭＳ ゴシック</vt:lpstr>
      <vt:lpstr>メイリオ</vt:lpstr>
      <vt:lpstr>Arial</vt:lpstr>
      <vt:lpstr>Arial Black</vt:lpstr>
      <vt:lpstr>Calibri</vt:lpstr>
      <vt:lpstr>Times New Roman</vt:lpstr>
      <vt:lpstr>Wingdings</vt:lpstr>
      <vt:lpstr>Office テーマ</vt:lpstr>
      <vt:lpstr>1_Office テーマ</vt:lpstr>
      <vt:lpstr>PowerPoint プレゼンテーション</vt:lpstr>
      <vt:lpstr>医師主導治験とは？</vt:lpstr>
      <vt:lpstr>医師主導治験の資金提供者は？</vt:lpstr>
      <vt:lpstr>2002年の薬事法（現：薬機法） 改正前後の比較</vt:lpstr>
      <vt:lpstr>薬事法（現：薬機法）改正による メリット</vt:lpstr>
      <vt:lpstr>医師主導治験の目的</vt:lpstr>
      <vt:lpstr>PowerPoint プレゼンテーション</vt:lpstr>
      <vt:lpstr>医師主導治験の実施件数推移 （2011年以前は、平成24（2012）年度PMDA研修会資料を参照したプロトコル数で表示）</vt:lpstr>
      <vt:lpstr>治験の準備から医薬品の承認まで</vt:lpstr>
      <vt:lpstr>治験責任医師の役割 ～企業治験～</vt:lpstr>
      <vt:lpstr>治験責任医師の役割 ～医師主導治験～</vt:lpstr>
      <vt:lpstr>医師主導治験と企業治験、責任の所在の違い</vt:lpstr>
      <vt:lpstr>医師主導治験と企業治験 責任の所在の違い（まとめ）</vt:lpstr>
      <vt:lpstr>【医師主導治験】開始まで</vt:lpstr>
      <vt:lpstr>業務に関する補足</vt:lpstr>
      <vt:lpstr>一般的な医師主導治験の体制 （多施設共同試験）</vt:lpstr>
      <vt:lpstr>治験調整医師の役割</vt:lpstr>
      <vt:lpstr>治験調整医師への委嘱業務（例）</vt:lpstr>
      <vt:lpstr>（参考）関連法規</vt:lpstr>
      <vt:lpstr>被験者への補償</vt:lpstr>
      <vt:lpstr>治験保険について</vt:lpstr>
      <vt:lpstr>IRBへの提出資料① 共通項目</vt:lpstr>
      <vt:lpstr>IRBへの提出資料② 相違のある項目</vt:lpstr>
      <vt:lpstr>治験届出事項 （共通事項、主たる被験薬に関する届出事項、治験使用薬（主たる被験薬を除く）の情報）</vt:lpstr>
      <vt:lpstr>治験届出事項 （実施医療機関ごとの事項）</vt:lpstr>
      <vt:lpstr>治験計画届出の時期①</vt:lpstr>
      <vt:lpstr>治験届出の時期②</vt:lpstr>
      <vt:lpstr>治験届出の時期③</vt:lpstr>
      <vt:lpstr>治験届に関する通知の補足</vt:lpstr>
      <vt:lpstr>治験薬等製造</vt:lpstr>
      <vt:lpstr>治験薬等の輸送</vt:lpstr>
      <vt:lpstr>安全性情報の収集 実施医療機関でSAEが発生した場</vt:lpstr>
      <vt:lpstr>規制当局への報告が必要な副作用</vt:lpstr>
      <vt:lpstr>規制当局への報告が必要な安全性情報</vt:lpstr>
      <vt:lpstr>規制当局への報告が必要な安全性情報</vt:lpstr>
      <vt:lpstr>安全性情報の提供</vt:lpstr>
      <vt:lpstr>モニタリング・監査</vt:lpstr>
      <vt:lpstr>モニターの役割の違い</vt:lpstr>
      <vt:lpstr>モニターの立場の違い ～企業治験の場合～</vt:lpstr>
      <vt:lpstr>モニターの立場の違い ～医師主導治験の場合～</vt:lpstr>
      <vt:lpstr>モニタリング報告書の取扱い</vt:lpstr>
      <vt:lpstr>監査報告書の取扱い</vt:lpstr>
      <vt:lpstr>IRBでの継続審査</vt:lpstr>
      <vt:lpstr>保険外併用療養費</vt:lpstr>
      <vt:lpstr>総括報告書の作成</vt:lpstr>
      <vt:lpstr>医師主導治験に参加する際にお願いしたい「心構え」</vt:lpstr>
      <vt:lpstr>医師主導治験のよくある誤解</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2021-11-24T07:24:11Z</dcterms:created>
  <dcterms:modified xsi:type="dcterms:W3CDTF">2021-11-24T07:24:35Z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0x01010049E33E141AED3E469339EBEA303927ED</vt:lpwstr>
  </property>
</Properties>
</file>